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20" autoAdjust="0"/>
  </p:normalViewPr>
  <p:slideViewPr>
    <p:cSldViewPr snapToGrid="0">
      <p:cViewPr varScale="1">
        <p:scale>
          <a:sx n="58" d="100"/>
          <a:sy n="58" d="100"/>
        </p:scale>
        <p:origin x="12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5D3B-541B-4940-9B3F-AECDD76128CA}"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9F4B3-8E87-4130-B6C2-768E8FE7D677}" type="slidenum">
              <a:rPr lang="en-US" smtClean="0"/>
              <a:t>‹#›</a:t>
            </a:fld>
            <a:endParaRPr lang="en-US"/>
          </a:p>
        </p:txBody>
      </p:sp>
    </p:spTree>
    <p:extLst>
      <p:ext uri="{BB962C8B-B14F-4D97-AF65-F5344CB8AC3E}">
        <p14:creationId xmlns:p14="http://schemas.microsoft.com/office/powerpoint/2010/main" val="128001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The tectonic plates that make up the earth's crust are moving constantly. As the edges of these plates slide against each other in fault zones, friction can slow them down, leading to the buildup of pressure over long periods of time. When the force of movement finally overcomes the friction, sections of the crust suddenly break or become displaced, releasing the pent-up pressure in the form of seismic waves. This is a naturally occurring earthquake, sometimes referred to as a </a:t>
            </a:r>
            <a:r>
              <a:rPr lang="en-US" sz="1200" b="1" i="0" u="none" strike="noStrike" cap="none" dirty="0">
                <a:solidFill>
                  <a:srgbClr val="000000"/>
                </a:solidFill>
                <a:effectLst/>
                <a:latin typeface="Arial"/>
                <a:ea typeface="Arial"/>
                <a:cs typeface="Arial"/>
                <a:sym typeface="Arial"/>
              </a:rPr>
              <a:t>tectonic earthquake</a:t>
            </a:r>
            <a:r>
              <a:rPr lang="en-US" sz="1200" b="0" i="0" u="none" strike="noStrike" cap="none" dirty="0">
                <a:solidFill>
                  <a:srgbClr val="000000"/>
                </a:solidFill>
                <a:effectLst/>
                <a:latin typeface="Arial"/>
                <a:ea typeface="Arial"/>
                <a:cs typeface="Arial"/>
                <a:sym typeface="Arial"/>
              </a:rPr>
              <a:t>.</a:t>
            </a:r>
            <a:endParaRPr lang="en-US" dirty="0"/>
          </a:p>
          <a:p>
            <a:endParaRPr lang="en-US" dirty="0"/>
          </a:p>
        </p:txBody>
      </p:sp>
      <p:sp>
        <p:nvSpPr>
          <p:cNvPr id="4" name="Slide Number Placeholder 3"/>
          <p:cNvSpPr>
            <a:spLocks noGrp="1"/>
          </p:cNvSpPr>
          <p:nvPr>
            <p:ph type="sldNum" sz="quarter" idx="5"/>
          </p:nvPr>
        </p:nvSpPr>
        <p:spPr/>
        <p:txBody>
          <a:bodyPr/>
          <a:lstStyle/>
          <a:p>
            <a:fld id="{0299F4B3-8E87-4130-B6C2-768E8FE7D677}" type="slidenum">
              <a:rPr lang="en-US" smtClean="0"/>
              <a:t>10</a:t>
            </a:fld>
            <a:endParaRPr lang="en-US"/>
          </a:p>
        </p:txBody>
      </p:sp>
    </p:spTree>
    <p:extLst>
      <p:ext uri="{BB962C8B-B14F-4D97-AF65-F5344CB8AC3E}">
        <p14:creationId xmlns:p14="http://schemas.microsoft.com/office/powerpoint/2010/main" val="231909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DF4C77-32F8-47F7-9226-57824BDC7638}" type="datetimeFigureOut">
              <a:rPr lang="en-US" smtClean="0"/>
              <a:t>5/22/2023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CC2E45E-E977-4246-AB3D-B2E8ADDC2BA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924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F4C77-32F8-47F7-9226-57824BDC763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E45E-E977-4246-AB3D-B2E8ADDC2BA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837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F4C77-32F8-47F7-9226-57824BDC763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E45E-E977-4246-AB3D-B2E8ADDC2BA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363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F4C77-32F8-47F7-9226-57824BDC763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E45E-E977-4246-AB3D-B2E8ADDC2BA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25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F4C77-32F8-47F7-9226-57824BDC763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E45E-E977-4246-AB3D-B2E8ADDC2BA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08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DF4C77-32F8-47F7-9226-57824BDC7638}"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E45E-E977-4246-AB3D-B2E8ADDC2BA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423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DF4C77-32F8-47F7-9226-57824BDC7638}"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2E45E-E977-4246-AB3D-B2E8ADDC2BA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143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DF4C77-32F8-47F7-9226-57824BDC7638}"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2E45E-E977-4246-AB3D-B2E8ADDC2BA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563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4C77-32F8-47F7-9226-57824BDC7638}"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2E45E-E977-4246-AB3D-B2E8ADDC2BAA}" type="slidenum">
              <a:rPr lang="en-US" smtClean="0"/>
              <a:t>‹#›</a:t>
            </a:fld>
            <a:endParaRPr lang="en-US"/>
          </a:p>
        </p:txBody>
      </p:sp>
    </p:spTree>
    <p:extLst>
      <p:ext uri="{BB962C8B-B14F-4D97-AF65-F5344CB8AC3E}">
        <p14:creationId xmlns:p14="http://schemas.microsoft.com/office/powerpoint/2010/main" val="45085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DF4C77-32F8-47F7-9226-57824BDC7638}"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E45E-E977-4246-AB3D-B2E8ADDC2BA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455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EDF4C77-32F8-47F7-9226-57824BDC7638}" type="datetimeFigureOut">
              <a:rPr lang="en-US" smtClean="0"/>
              <a:t>5/22/2023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1CC2E45E-E977-4246-AB3D-B2E8ADDC2BA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823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EDF4C77-32F8-47F7-9226-57824BDC7638}" type="datetimeFigureOut">
              <a:rPr lang="en-US" smtClean="0"/>
              <a:t>5/22/2023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CC2E45E-E977-4246-AB3D-B2E8ADDC2BA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412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dJpIU1rSOF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AmqsMQG3R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A2-Vc4PIOY&amp;t=251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yrXAGY1dm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5AA4-9621-1AC2-FA3E-CD9E3B1AA1EC}"/>
              </a:ext>
            </a:extLst>
          </p:cNvPr>
          <p:cNvSpPr>
            <a:spLocks noGrp="1"/>
          </p:cNvSpPr>
          <p:nvPr>
            <p:ph type="ctrTitle"/>
          </p:nvPr>
        </p:nvSpPr>
        <p:spPr>
          <a:xfrm>
            <a:off x="2468580" y="810765"/>
            <a:ext cx="9776385" cy="2541431"/>
          </a:xfrm>
        </p:spPr>
        <p:txBody>
          <a:bodyPr>
            <a:normAutofit/>
          </a:bodyPr>
          <a:lstStyle/>
          <a:p>
            <a:r>
              <a:rPr lang="en-US" sz="5400" dirty="0"/>
              <a:t>Models of the Earth </a:t>
            </a:r>
          </a:p>
        </p:txBody>
      </p:sp>
      <p:sp>
        <p:nvSpPr>
          <p:cNvPr id="3" name="Subtitle 2">
            <a:extLst>
              <a:ext uri="{FF2B5EF4-FFF2-40B4-BE49-F238E27FC236}">
                <a16:creationId xmlns:a16="http://schemas.microsoft.com/office/drawing/2014/main" id="{99D68D00-A90E-DDE1-1975-29D001E62F20}"/>
              </a:ext>
            </a:extLst>
          </p:cNvPr>
          <p:cNvSpPr>
            <a:spLocks noGrp="1"/>
          </p:cNvSpPr>
          <p:nvPr>
            <p:ph type="subTitle" idx="1"/>
          </p:nvPr>
        </p:nvSpPr>
        <p:spPr/>
        <p:txBody>
          <a:bodyPr>
            <a:normAutofit/>
          </a:bodyPr>
          <a:lstStyle/>
          <a:p>
            <a:r>
              <a:rPr lang="en-US" cap="none" dirty="0"/>
              <a:t>What is a model?</a:t>
            </a:r>
          </a:p>
          <a:p>
            <a:r>
              <a:rPr lang="en-US" cap="none" dirty="0"/>
              <a:t>A model is an idea that explains observations and helps in making predictions.</a:t>
            </a:r>
          </a:p>
          <a:p>
            <a:endParaRPr lang="en-US" dirty="0"/>
          </a:p>
          <a:p>
            <a:endParaRPr lang="en-US" dirty="0"/>
          </a:p>
        </p:txBody>
      </p:sp>
    </p:spTree>
    <p:extLst>
      <p:ext uri="{BB962C8B-B14F-4D97-AF65-F5344CB8AC3E}">
        <p14:creationId xmlns:p14="http://schemas.microsoft.com/office/powerpoint/2010/main" val="158716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94F4-50F2-C7FD-2901-DDBC6F7E8725}"/>
              </a:ext>
            </a:extLst>
          </p:cNvPr>
          <p:cNvSpPr>
            <a:spLocks noGrp="1"/>
          </p:cNvSpPr>
          <p:nvPr>
            <p:ph type="title"/>
          </p:nvPr>
        </p:nvSpPr>
        <p:spPr>
          <a:xfrm>
            <a:off x="1451578" y="1287119"/>
            <a:ext cx="9603275" cy="1049235"/>
          </a:xfrm>
        </p:spPr>
        <p:txBody>
          <a:bodyPr/>
          <a:lstStyle/>
          <a:p>
            <a:r>
              <a:rPr lang="en-US" dirty="0"/>
              <a:t>Earthquakes </a:t>
            </a:r>
          </a:p>
        </p:txBody>
      </p:sp>
      <p:sp>
        <p:nvSpPr>
          <p:cNvPr id="3" name="Content Placeholder 2">
            <a:extLst>
              <a:ext uri="{FF2B5EF4-FFF2-40B4-BE49-F238E27FC236}">
                <a16:creationId xmlns:a16="http://schemas.microsoft.com/office/drawing/2014/main" id="{F0F68BEF-DDB3-AE1B-19DB-18ACEFF7FD74}"/>
              </a:ext>
            </a:extLst>
          </p:cNvPr>
          <p:cNvSpPr>
            <a:spLocks noGrp="1"/>
          </p:cNvSpPr>
          <p:nvPr>
            <p:ph idx="1"/>
          </p:nvPr>
        </p:nvSpPr>
        <p:spPr/>
        <p:txBody>
          <a:bodyPr/>
          <a:lstStyle/>
          <a:p>
            <a:pPr marL="0" indent="0">
              <a:buNone/>
            </a:pPr>
            <a:r>
              <a:rPr lang="en-US" dirty="0"/>
              <a:t>What makes earthquakes?</a:t>
            </a:r>
          </a:p>
          <a:p>
            <a:r>
              <a:rPr lang="en-US" dirty="0"/>
              <a:t>Earthquakes happen when </a:t>
            </a:r>
            <a:r>
              <a:rPr lang="en-US" dirty="0">
                <a:solidFill>
                  <a:schemeClr val="accent1">
                    <a:lumMod val="75000"/>
                  </a:schemeClr>
                </a:solidFill>
              </a:rPr>
              <a:t>tectonic plates</a:t>
            </a:r>
            <a:r>
              <a:rPr lang="en-US" dirty="0"/>
              <a:t>, which are large pieces of the Earth's crust, </a:t>
            </a:r>
            <a:r>
              <a:rPr lang="en-US" dirty="0">
                <a:solidFill>
                  <a:schemeClr val="accent1">
                    <a:lumMod val="75000"/>
                  </a:schemeClr>
                </a:solidFill>
              </a:rPr>
              <a:t>move past each other</a:t>
            </a:r>
            <a:r>
              <a:rPr lang="en-US" dirty="0"/>
              <a:t>. As the plates move, they can get stuck together due to friction, and pressure can build up. When the pressure becomes too great, the plates can suddenly slip, causing an earthquake.</a:t>
            </a:r>
          </a:p>
          <a:p>
            <a:r>
              <a:rPr lang="en-US" dirty="0"/>
              <a:t>The place where plates slip is the focus of an earthquake. </a:t>
            </a:r>
            <a:r>
              <a:rPr lang="en-US" dirty="0">
                <a:solidFill>
                  <a:schemeClr val="accent1">
                    <a:lumMod val="75000"/>
                  </a:schemeClr>
                </a:solidFill>
              </a:rPr>
              <a:t>Shockwaves</a:t>
            </a:r>
            <a:r>
              <a:rPr lang="en-US" dirty="0"/>
              <a:t> spread from there. The shock waves make buildings collapse. </a:t>
            </a:r>
          </a:p>
        </p:txBody>
      </p:sp>
      <p:pic>
        <p:nvPicPr>
          <p:cNvPr id="4" name="Picture 3">
            <a:extLst>
              <a:ext uri="{FF2B5EF4-FFF2-40B4-BE49-F238E27FC236}">
                <a16:creationId xmlns:a16="http://schemas.microsoft.com/office/drawing/2014/main" id="{B3861609-7441-481F-EEDB-D23B234EF7D1}"/>
              </a:ext>
            </a:extLst>
          </p:cNvPr>
          <p:cNvPicPr>
            <a:picLocks noChangeAspect="1"/>
          </p:cNvPicPr>
          <p:nvPr/>
        </p:nvPicPr>
        <p:blipFill>
          <a:blip r:embed="rId3"/>
          <a:stretch>
            <a:fillRect/>
          </a:stretch>
        </p:blipFill>
        <p:spPr>
          <a:xfrm>
            <a:off x="10075333" y="-1"/>
            <a:ext cx="2116667" cy="1829947"/>
          </a:xfrm>
          <a:prstGeom prst="rect">
            <a:avLst/>
          </a:prstGeom>
        </p:spPr>
      </p:pic>
      <p:sp>
        <p:nvSpPr>
          <p:cNvPr id="8" name="TextBox 7">
            <a:extLst>
              <a:ext uri="{FF2B5EF4-FFF2-40B4-BE49-F238E27FC236}">
                <a16:creationId xmlns:a16="http://schemas.microsoft.com/office/drawing/2014/main" id="{4CD5E836-6044-42D7-6C35-E8900B392049}"/>
              </a:ext>
            </a:extLst>
          </p:cNvPr>
          <p:cNvSpPr txBox="1"/>
          <p:nvPr/>
        </p:nvSpPr>
        <p:spPr>
          <a:xfrm>
            <a:off x="6870473" y="5572428"/>
            <a:ext cx="6100232" cy="369332"/>
          </a:xfrm>
          <a:prstGeom prst="rect">
            <a:avLst/>
          </a:prstGeom>
          <a:noFill/>
        </p:spPr>
        <p:txBody>
          <a:bodyPr wrap="square">
            <a:spAutoFit/>
          </a:bodyPr>
          <a:lstStyle/>
          <a:p>
            <a:r>
              <a:rPr lang="en-US" dirty="0">
                <a:hlinkClick r:id="rId4"/>
              </a:rPr>
              <a:t>https://www.youtube.com/watch?v=dJpIU1rSOFY</a:t>
            </a:r>
            <a:r>
              <a:rPr lang="en-US" dirty="0"/>
              <a:t> </a:t>
            </a:r>
          </a:p>
        </p:txBody>
      </p:sp>
    </p:spTree>
    <p:extLst>
      <p:ext uri="{BB962C8B-B14F-4D97-AF65-F5344CB8AC3E}">
        <p14:creationId xmlns:p14="http://schemas.microsoft.com/office/powerpoint/2010/main" val="204821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AE71-F302-C1DE-20C3-B463CB300BD2}"/>
              </a:ext>
            </a:extLst>
          </p:cNvPr>
          <p:cNvSpPr>
            <a:spLocks noGrp="1"/>
          </p:cNvSpPr>
          <p:nvPr>
            <p:ph type="title"/>
          </p:nvPr>
        </p:nvSpPr>
        <p:spPr>
          <a:xfrm>
            <a:off x="1375379" y="1287119"/>
            <a:ext cx="9603275" cy="1049235"/>
          </a:xfrm>
        </p:spPr>
        <p:txBody>
          <a:bodyPr/>
          <a:lstStyle/>
          <a:p>
            <a:r>
              <a:rPr lang="en-US" b="0" i="0" dirty="0">
                <a:effectLst/>
                <a:latin typeface="Söhne"/>
              </a:rPr>
              <a:t>earthquakes</a:t>
            </a:r>
            <a:endParaRPr lang="en-US" dirty="0"/>
          </a:p>
        </p:txBody>
      </p:sp>
      <p:sp>
        <p:nvSpPr>
          <p:cNvPr id="3" name="Content Placeholder 2">
            <a:extLst>
              <a:ext uri="{FF2B5EF4-FFF2-40B4-BE49-F238E27FC236}">
                <a16:creationId xmlns:a16="http://schemas.microsoft.com/office/drawing/2014/main" id="{C9B1BC39-9572-C4DE-520C-5E1A15D6462D}"/>
              </a:ext>
            </a:extLst>
          </p:cNvPr>
          <p:cNvSpPr>
            <a:spLocks noGrp="1"/>
          </p:cNvSpPr>
          <p:nvPr>
            <p:ph idx="1"/>
          </p:nvPr>
        </p:nvSpPr>
        <p:spPr>
          <a:xfrm>
            <a:off x="1213347" y="2015732"/>
            <a:ext cx="9841508" cy="3809335"/>
          </a:xfrm>
        </p:spPr>
        <p:txBody>
          <a:bodyPr>
            <a:normAutofit fontScale="92500" lnSpcReduction="20000"/>
          </a:bodyPr>
          <a:lstStyle/>
          <a:p>
            <a:r>
              <a:rPr lang="en-US" dirty="0"/>
              <a:t>Can we predict earthquakes?</a:t>
            </a:r>
          </a:p>
          <a:p>
            <a:pPr marL="0" indent="0">
              <a:buNone/>
            </a:pPr>
            <a:r>
              <a:rPr lang="en-US" dirty="0"/>
              <a:t>It is currently </a:t>
            </a:r>
            <a:r>
              <a:rPr lang="en-US" dirty="0">
                <a:solidFill>
                  <a:schemeClr val="accent1">
                    <a:lumMod val="75000"/>
                  </a:schemeClr>
                </a:solidFill>
              </a:rPr>
              <a:t>not possible </a:t>
            </a:r>
            <a:r>
              <a:rPr lang="en-US" dirty="0"/>
              <a:t>to predict exactly when and where an earthquake will occur.</a:t>
            </a:r>
          </a:p>
          <a:p>
            <a:pPr marL="0" indent="0">
              <a:buNone/>
            </a:pPr>
            <a:endParaRPr lang="en-US" dirty="0"/>
          </a:p>
          <a:p>
            <a:pPr marL="0" indent="0">
              <a:buNone/>
            </a:pPr>
            <a:r>
              <a:rPr lang="en-US" dirty="0"/>
              <a:t>But there are some clues that an earthquake may happen soon:</a:t>
            </a:r>
          </a:p>
          <a:p>
            <a:r>
              <a:rPr lang="en-US" dirty="0"/>
              <a:t>There may be more -or bigger- vibrations in the Earth’s crust. (</a:t>
            </a:r>
            <a:r>
              <a:rPr lang="en-US" dirty="0">
                <a:solidFill>
                  <a:schemeClr val="accent1">
                    <a:lumMod val="75000"/>
                  </a:schemeClr>
                </a:solidFill>
              </a:rPr>
              <a:t>seismometers</a:t>
            </a:r>
            <a:r>
              <a:rPr lang="en-US" dirty="0"/>
              <a:t> pick these up)</a:t>
            </a:r>
          </a:p>
          <a:p>
            <a:pPr marL="0" indent="0">
              <a:buNone/>
            </a:pPr>
            <a:endParaRPr lang="en-US" dirty="0"/>
          </a:p>
          <a:p>
            <a:r>
              <a:rPr lang="en-US" dirty="0"/>
              <a:t>Large amount of radon gas may suddenly escape from cracks in the crust.</a:t>
            </a:r>
          </a:p>
          <a:p>
            <a:pPr>
              <a:buFont typeface="Wingdings" panose="05000000000000000000" pitchFamily="2" charset="2"/>
              <a:buChar char="v"/>
            </a:pPr>
            <a:r>
              <a:rPr lang="en-US" dirty="0">
                <a:solidFill>
                  <a:schemeClr val="accent1">
                    <a:lumMod val="75000"/>
                  </a:schemeClr>
                </a:solidFill>
              </a:rPr>
              <a:t>It is believed that the radon is released from cavities and cracks as the Earth's crust is strained prior to the sudden slip of an earthquake.</a:t>
            </a:r>
          </a:p>
        </p:txBody>
      </p:sp>
      <p:pic>
        <p:nvPicPr>
          <p:cNvPr id="4" name="Picture 3">
            <a:extLst>
              <a:ext uri="{FF2B5EF4-FFF2-40B4-BE49-F238E27FC236}">
                <a16:creationId xmlns:a16="http://schemas.microsoft.com/office/drawing/2014/main" id="{BE42B928-6F5C-4D07-B97D-D62F4F52B433}"/>
              </a:ext>
            </a:extLst>
          </p:cNvPr>
          <p:cNvPicPr>
            <a:picLocks noChangeAspect="1"/>
          </p:cNvPicPr>
          <p:nvPr/>
        </p:nvPicPr>
        <p:blipFill>
          <a:blip r:embed="rId2"/>
          <a:stretch>
            <a:fillRect/>
          </a:stretch>
        </p:blipFill>
        <p:spPr>
          <a:xfrm>
            <a:off x="9702800" y="0"/>
            <a:ext cx="2489200" cy="1866900"/>
          </a:xfrm>
          <a:prstGeom prst="rect">
            <a:avLst/>
          </a:prstGeom>
        </p:spPr>
      </p:pic>
    </p:spTree>
    <p:extLst>
      <p:ext uri="{BB962C8B-B14F-4D97-AF65-F5344CB8AC3E}">
        <p14:creationId xmlns:p14="http://schemas.microsoft.com/office/powerpoint/2010/main" val="45312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B5B4-250A-2F48-0286-3EDD55160CE8}"/>
              </a:ext>
            </a:extLst>
          </p:cNvPr>
          <p:cNvSpPr>
            <a:spLocks noGrp="1"/>
          </p:cNvSpPr>
          <p:nvPr>
            <p:ph type="title"/>
          </p:nvPr>
        </p:nvSpPr>
        <p:spPr>
          <a:xfrm>
            <a:off x="1451579" y="1193986"/>
            <a:ext cx="9603275" cy="1049235"/>
          </a:xfrm>
        </p:spPr>
        <p:txBody>
          <a:bodyPr/>
          <a:lstStyle/>
          <a:p>
            <a:r>
              <a:rPr lang="en-US" dirty="0"/>
              <a:t>Making mountains</a:t>
            </a:r>
          </a:p>
        </p:txBody>
      </p:sp>
      <p:sp>
        <p:nvSpPr>
          <p:cNvPr id="3" name="Content Placeholder 2">
            <a:extLst>
              <a:ext uri="{FF2B5EF4-FFF2-40B4-BE49-F238E27FC236}">
                <a16:creationId xmlns:a16="http://schemas.microsoft.com/office/drawing/2014/main" id="{788E19D7-E030-44E6-23E6-57509E8359F1}"/>
              </a:ext>
            </a:extLst>
          </p:cNvPr>
          <p:cNvSpPr>
            <a:spLocks noGrp="1"/>
          </p:cNvSpPr>
          <p:nvPr>
            <p:ph idx="1"/>
          </p:nvPr>
        </p:nvSpPr>
        <p:spPr>
          <a:xfrm>
            <a:off x="1451579" y="1947334"/>
            <a:ext cx="9603275" cy="2316480"/>
          </a:xfrm>
        </p:spPr>
        <p:txBody>
          <a:bodyPr>
            <a:normAutofit fontScale="85000" lnSpcReduction="10000"/>
          </a:bodyPr>
          <a:lstStyle/>
          <a:p>
            <a:r>
              <a:rPr lang="en-US" dirty="0"/>
              <a:t>Tectonic plate movement is the primary process by which mountains are formed on Earth's surface. When two tectonic plates collide with each other, the forces generated by their movement cause the Earth's crust to deform and buckle, resulting in the formation of mountains.</a:t>
            </a:r>
          </a:p>
          <a:p>
            <a:endParaRPr lang="en-US" dirty="0"/>
          </a:p>
          <a:p>
            <a:r>
              <a:rPr lang="en-US" dirty="0"/>
              <a:t>Example: Mount Everest in the Himalayas has risen to a height of 9 Km. the Himalayas continue to get taller as the two tectonics plates push together </a:t>
            </a:r>
          </a:p>
        </p:txBody>
      </p:sp>
      <p:pic>
        <p:nvPicPr>
          <p:cNvPr id="4" name="Picture 3">
            <a:extLst>
              <a:ext uri="{FF2B5EF4-FFF2-40B4-BE49-F238E27FC236}">
                <a16:creationId xmlns:a16="http://schemas.microsoft.com/office/drawing/2014/main" id="{FE8BB6ED-9D51-7406-7DF5-CA29438E92DD}"/>
              </a:ext>
            </a:extLst>
          </p:cNvPr>
          <p:cNvPicPr>
            <a:picLocks noChangeAspect="1"/>
          </p:cNvPicPr>
          <p:nvPr/>
        </p:nvPicPr>
        <p:blipFill>
          <a:blip r:embed="rId2"/>
          <a:stretch>
            <a:fillRect/>
          </a:stretch>
        </p:blipFill>
        <p:spPr>
          <a:xfrm>
            <a:off x="4466166" y="4277839"/>
            <a:ext cx="3259667" cy="1833563"/>
          </a:xfrm>
          <a:prstGeom prst="rect">
            <a:avLst/>
          </a:prstGeom>
        </p:spPr>
      </p:pic>
    </p:spTree>
    <p:extLst>
      <p:ext uri="{BB962C8B-B14F-4D97-AF65-F5344CB8AC3E}">
        <p14:creationId xmlns:p14="http://schemas.microsoft.com/office/powerpoint/2010/main" val="160992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B8BC-DD02-EC64-0A15-8818DF0E1AA0}"/>
              </a:ext>
            </a:extLst>
          </p:cNvPr>
          <p:cNvSpPr>
            <a:spLocks noGrp="1"/>
          </p:cNvSpPr>
          <p:nvPr>
            <p:ph type="title"/>
          </p:nvPr>
        </p:nvSpPr>
        <p:spPr>
          <a:xfrm>
            <a:off x="1451579" y="1298522"/>
            <a:ext cx="9603275" cy="1049235"/>
          </a:xfrm>
        </p:spPr>
        <p:txBody>
          <a:bodyPr/>
          <a:lstStyle/>
          <a:p>
            <a:r>
              <a:rPr lang="en-US" dirty="0"/>
              <a:t>Volcanoes </a:t>
            </a:r>
          </a:p>
        </p:txBody>
      </p:sp>
      <p:sp>
        <p:nvSpPr>
          <p:cNvPr id="3" name="Content Placeholder 2">
            <a:extLst>
              <a:ext uri="{FF2B5EF4-FFF2-40B4-BE49-F238E27FC236}">
                <a16:creationId xmlns:a16="http://schemas.microsoft.com/office/drawing/2014/main" id="{20AD7DBF-6699-B1AF-6306-83BACB666A08}"/>
              </a:ext>
            </a:extLst>
          </p:cNvPr>
          <p:cNvSpPr>
            <a:spLocks noGrp="1"/>
          </p:cNvSpPr>
          <p:nvPr>
            <p:ph idx="1"/>
          </p:nvPr>
        </p:nvSpPr>
        <p:spPr>
          <a:xfrm>
            <a:off x="1451579" y="2015733"/>
            <a:ext cx="9603275" cy="2200668"/>
          </a:xfrm>
        </p:spPr>
        <p:txBody>
          <a:bodyPr>
            <a:normAutofit fontScale="77500" lnSpcReduction="20000"/>
          </a:bodyPr>
          <a:lstStyle/>
          <a:p>
            <a:pPr marL="0" indent="0">
              <a:buNone/>
            </a:pPr>
            <a:r>
              <a:rPr lang="en-US" dirty="0"/>
              <a:t>What are volcanoes?</a:t>
            </a:r>
          </a:p>
          <a:p>
            <a:r>
              <a:rPr lang="en-US" dirty="0"/>
              <a:t>Volcanoes are openings in the Earth's surface through which molten rock, ash, and gas can escape. They are formed when magma, which is molten rock and gas below the Earth's surface, rises and reaches the surface, often as a result of tectonic activity.</a:t>
            </a:r>
          </a:p>
          <a:p>
            <a:endParaRPr lang="en-US" dirty="0"/>
          </a:p>
          <a:p>
            <a:r>
              <a:rPr lang="en-US" dirty="0"/>
              <a:t>When a volcano erupts, it can release a variety of materials, including solid materials (</a:t>
            </a:r>
            <a:r>
              <a:rPr lang="en-US" dirty="0">
                <a:solidFill>
                  <a:schemeClr val="accent1">
                    <a:lumMod val="75000"/>
                  </a:schemeClr>
                </a:solidFill>
              </a:rPr>
              <a:t>like volcanic bombs and ash</a:t>
            </a:r>
            <a:r>
              <a:rPr lang="en-US" dirty="0"/>
              <a:t>) and gases (</a:t>
            </a:r>
            <a:r>
              <a:rPr lang="en-US" dirty="0">
                <a:solidFill>
                  <a:schemeClr val="accent1">
                    <a:lumMod val="75000"/>
                  </a:schemeClr>
                </a:solidFill>
              </a:rPr>
              <a:t>like sulfur dioxide and carbon dioxide</a:t>
            </a:r>
            <a:r>
              <a:rPr lang="en-US" dirty="0"/>
              <a:t>),</a:t>
            </a:r>
            <a:r>
              <a:rPr lang="en-US" dirty="0">
                <a:solidFill>
                  <a:schemeClr val="accent1">
                    <a:lumMod val="75000"/>
                  </a:schemeClr>
                </a:solidFill>
              </a:rPr>
              <a:t> </a:t>
            </a:r>
            <a:r>
              <a:rPr lang="en-US" dirty="0"/>
              <a:t>and water </a:t>
            </a:r>
            <a:r>
              <a:rPr lang="en-US" dirty="0" err="1"/>
              <a:t>vapour</a:t>
            </a:r>
            <a:r>
              <a:rPr lang="en-US" dirty="0"/>
              <a:t>. </a:t>
            </a:r>
          </a:p>
        </p:txBody>
      </p:sp>
      <p:pic>
        <p:nvPicPr>
          <p:cNvPr id="4" name="Picture 3">
            <a:extLst>
              <a:ext uri="{FF2B5EF4-FFF2-40B4-BE49-F238E27FC236}">
                <a16:creationId xmlns:a16="http://schemas.microsoft.com/office/drawing/2014/main" id="{A69585F3-4C02-6835-C50B-5D8E1ED23FBE}"/>
              </a:ext>
            </a:extLst>
          </p:cNvPr>
          <p:cNvPicPr>
            <a:picLocks noChangeAspect="1"/>
          </p:cNvPicPr>
          <p:nvPr/>
        </p:nvPicPr>
        <p:blipFill>
          <a:blip r:embed="rId2"/>
          <a:stretch>
            <a:fillRect/>
          </a:stretch>
        </p:blipFill>
        <p:spPr>
          <a:xfrm>
            <a:off x="4420478" y="4216401"/>
            <a:ext cx="3351044" cy="1886638"/>
          </a:xfrm>
          <a:prstGeom prst="rect">
            <a:avLst/>
          </a:prstGeom>
        </p:spPr>
      </p:pic>
      <p:sp>
        <p:nvSpPr>
          <p:cNvPr id="6" name="TextBox 5">
            <a:extLst>
              <a:ext uri="{FF2B5EF4-FFF2-40B4-BE49-F238E27FC236}">
                <a16:creationId xmlns:a16="http://schemas.microsoft.com/office/drawing/2014/main" id="{8E3AB4C9-4D73-E8D4-0AFA-4B8A2873F9DB}"/>
              </a:ext>
            </a:extLst>
          </p:cNvPr>
          <p:cNvSpPr txBox="1"/>
          <p:nvPr/>
        </p:nvSpPr>
        <p:spPr>
          <a:xfrm>
            <a:off x="7020983" y="1360500"/>
            <a:ext cx="6100232" cy="369332"/>
          </a:xfrm>
          <a:prstGeom prst="rect">
            <a:avLst/>
          </a:prstGeom>
          <a:noFill/>
        </p:spPr>
        <p:txBody>
          <a:bodyPr wrap="square">
            <a:spAutoFit/>
          </a:bodyPr>
          <a:lstStyle/>
          <a:p>
            <a:r>
              <a:rPr lang="en-US" dirty="0">
                <a:hlinkClick r:id="rId3"/>
              </a:rPr>
              <a:t>https://www.youtube.com/watch?v=lAmqsMQG3RM</a:t>
            </a:r>
            <a:r>
              <a:rPr lang="en-US" dirty="0"/>
              <a:t> </a:t>
            </a:r>
          </a:p>
        </p:txBody>
      </p:sp>
    </p:spTree>
    <p:extLst>
      <p:ext uri="{BB962C8B-B14F-4D97-AF65-F5344CB8AC3E}">
        <p14:creationId xmlns:p14="http://schemas.microsoft.com/office/powerpoint/2010/main" val="57800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4E89-FA9B-54ED-DB98-453DF7DCE1FA}"/>
              </a:ext>
            </a:extLst>
          </p:cNvPr>
          <p:cNvSpPr>
            <a:spLocks noGrp="1"/>
          </p:cNvSpPr>
          <p:nvPr>
            <p:ph type="title"/>
          </p:nvPr>
        </p:nvSpPr>
        <p:spPr>
          <a:xfrm>
            <a:off x="1451578" y="1287119"/>
            <a:ext cx="9603275" cy="1049235"/>
          </a:xfrm>
        </p:spPr>
        <p:txBody>
          <a:bodyPr/>
          <a:lstStyle/>
          <a:p>
            <a:r>
              <a:rPr lang="en-US" dirty="0"/>
              <a:t>Volcanoes</a:t>
            </a:r>
          </a:p>
        </p:txBody>
      </p:sp>
      <p:sp>
        <p:nvSpPr>
          <p:cNvPr id="3" name="Content Placeholder 2">
            <a:extLst>
              <a:ext uri="{FF2B5EF4-FFF2-40B4-BE49-F238E27FC236}">
                <a16:creationId xmlns:a16="http://schemas.microsoft.com/office/drawing/2014/main" id="{245C024C-37CC-2D6A-9B7D-AE91F5FF388F}"/>
              </a:ext>
            </a:extLst>
          </p:cNvPr>
          <p:cNvSpPr>
            <a:spLocks noGrp="1"/>
          </p:cNvSpPr>
          <p:nvPr>
            <p:ph idx="1"/>
          </p:nvPr>
        </p:nvSpPr>
        <p:spPr>
          <a:xfrm>
            <a:off x="1451579" y="2015732"/>
            <a:ext cx="9603275" cy="2344601"/>
          </a:xfrm>
        </p:spPr>
        <p:txBody>
          <a:bodyPr>
            <a:normAutofit lnSpcReduction="10000"/>
          </a:bodyPr>
          <a:lstStyle/>
          <a:p>
            <a:r>
              <a:rPr lang="en-US" dirty="0"/>
              <a:t>Volcanoes can be found on land or in the ocean, and they are often located </a:t>
            </a:r>
            <a:r>
              <a:rPr lang="en-US" dirty="0">
                <a:solidFill>
                  <a:schemeClr val="accent1">
                    <a:lumMod val="75000"/>
                  </a:schemeClr>
                </a:solidFill>
              </a:rPr>
              <a:t>near tectonic plate boundaries</a:t>
            </a:r>
            <a:r>
              <a:rPr lang="en-US" dirty="0"/>
              <a:t> </a:t>
            </a:r>
            <a:r>
              <a:rPr lang="en-US" u="sng" dirty="0"/>
              <a:t>because underground rock can get hot enough to melt here and the movement and collision of plates can cause magma to rise to the surface</a:t>
            </a:r>
            <a:r>
              <a:rPr lang="en-US" dirty="0"/>
              <a:t>.  A few volcanoes are at hot spots, where heat melts rock in the mantle.</a:t>
            </a:r>
          </a:p>
          <a:p>
            <a:r>
              <a:rPr lang="en-US" dirty="0"/>
              <a:t>For example: the volcanoes in Hawaii, in the middle of the pacific plate, are hot spot volcanoes.</a:t>
            </a:r>
          </a:p>
          <a:p>
            <a:endParaRPr lang="en-US" dirty="0"/>
          </a:p>
          <a:p>
            <a:pPr marL="0" indent="0">
              <a:buNone/>
            </a:pPr>
            <a:endParaRPr lang="en-US" dirty="0"/>
          </a:p>
        </p:txBody>
      </p:sp>
      <p:pic>
        <p:nvPicPr>
          <p:cNvPr id="4" name="Picture 3">
            <a:extLst>
              <a:ext uri="{FF2B5EF4-FFF2-40B4-BE49-F238E27FC236}">
                <a16:creationId xmlns:a16="http://schemas.microsoft.com/office/drawing/2014/main" id="{132AF955-1CE5-7A89-F2F4-BBC86AA145D7}"/>
              </a:ext>
            </a:extLst>
          </p:cNvPr>
          <p:cNvPicPr>
            <a:picLocks noChangeAspect="1"/>
          </p:cNvPicPr>
          <p:nvPr/>
        </p:nvPicPr>
        <p:blipFill>
          <a:blip r:embed="rId2"/>
          <a:stretch>
            <a:fillRect/>
          </a:stretch>
        </p:blipFill>
        <p:spPr>
          <a:xfrm>
            <a:off x="4167187" y="3903794"/>
            <a:ext cx="3706813" cy="2196944"/>
          </a:xfrm>
          <a:prstGeom prst="rect">
            <a:avLst/>
          </a:prstGeom>
        </p:spPr>
      </p:pic>
    </p:spTree>
    <p:extLst>
      <p:ext uri="{BB962C8B-B14F-4D97-AF65-F5344CB8AC3E}">
        <p14:creationId xmlns:p14="http://schemas.microsoft.com/office/powerpoint/2010/main" val="72847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7CDC-F84F-48F3-8512-478FCC29054C}"/>
              </a:ext>
            </a:extLst>
          </p:cNvPr>
          <p:cNvSpPr>
            <a:spLocks noGrp="1"/>
          </p:cNvSpPr>
          <p:nvPr>
            <p:ph type="title"/>
          </p:nvPr>
        </p:nvSpPr>
        <p:spPr>
          <a:xfrm>
            <a:off x="1451578" y="1288096"/>
            <a:ext cx="9603275" cy="1049235"/>
          </a:xfrm>
        </p:spPr>
        <p:txBody>
          <a:bodyPr/>
          <a:lstStyle/>
          <a:p>
            <a:r>
              <a:rPr lang="en-US" dirty="0"/>
              <a:t>An early model of the Earth </a:t>
            </a:r>
          </a:p>
        </p:txBody>
      </p:sp>
      <p:sp>
        <p:nvSpPr>
          <p:cNvPr id="3" name="Content Placeholder 2">
            <a:extLst>
              <a:ext uri="{FF2B5EF4-FFF2-40B4-BE49-F238E27FC236}">
                <a16:creationId xmlns:a16="http://schemas.microsoft.com/office/drawing/2014/main" id="{B012BEB9-3922-6276-82BF-E7043CFE05F4}"/>
              </a:ext>
            </a:extLst>
          </p:cNvPr>
          <p:cNvSpPr>
            <a:spLocks noGrp="1"/>
          </p:cNvSpPr>
          <p:nvPr>
            <p:ph idx="1"/>
          </p:nvPr>
        </p:nvSpPr>
        <p:spPr/>
        <p:txBody>
          <a:bodyPr/>
          <a:lstStyle/>
          <a:p>
            <a:r>
              <a:rPr lang="en-US" b="0" i="0" dirty="0">
                <a:effectLst/>
                <a:latin typeface="Söhne"/>
              </a:rPr>
              <a:t>For many years people thought the Earth was flat.</a:t>
            </a:r>
          </a:p>
          <a:p>
            <a:r>
              <a:rPr lang="en-US" dirty="0">
                <a:latin typeface="Söhne"/>
              </a:rPr>
              <a:t>Gradually, observations made people think that the flat Earth model was wrong.</a:t>
            </a:r>
          </a:p>
          <a:p>
            <a:pPr marL="0" indent="0">
              <a:buNone/>
            </a:pPr>
            <a:endParaRPr lang="en-US" dirty="0">
              <a:latin typeface="Söhne"/>
            </a:endParaRPr>
          </a:p>
          <a:p>
            <a:pPr marL="0" indent="0">
              <a:buNone/>
            </a:pPr>
            <a:r>
              <a:rPr lang="en-US" u="sng" dirty="0">
                <a:solidFill>
                  <a:schemeClr val="accent1">
                    <a:lumMod val="75000"/>
                  </a:schemeClr>
                </a:solidFill>
                <a:latin typeface="Söhne"/>
              </a:rPr>
              <a:t>Some of the observations: </a:t>
            </a:r>
          </a:p>
          <a:p>
            <a:r>
              <a:rPr lang="en-US" dirty="0">
                <a:solidFill>
                  <a:schemeClr val="accent1">
                    <a:lumMod val="75000"/>
                  </a:schemeClr>
                </a:solidFill>
                <a:latin typeface="Söhne"/>
              </a:rPr>
              <a:t>Sailors noticed that ships appear to sink as they go over the horizon.</a:t>
            </a:r>
          </a:p>
          <a:p>
            <a:r>
              <a:rPr lang="en-US" dirty="0">
                <a:solidFill>
                  <a:schemeClr val="accent1">
                    <a:lumMod val="75000"/>
                  </a:schemeClr>
                </a:solidFill>
                <a:latin typeface="Söhne"/>
              </a:rPr>
              <a:t>Aristotle saw that the shadow of the Earth on the Moon is round.</a:t>
            </a:r>
          </a:p>
          <a:p>
            <a:pPr marL="0" indent="0">
              <a:buNone/>
            </a:pPr>
            <a:endParaRPr lang="en-US" dirty="0">
              <a:latin typeface="Söhne"/>
            </a:endParaRPr>
          </a:p>
        </p:txBody>
      </p:sp>
      <p:pic>
        <p:nvPicPr>
          <p:cNvPr id="1026" name="Picture 2" descr="129411 Sunset, Horizon, 4K, Boat - Rare Gallery HD Wallpapers">
            <a:extLst>
              <a:ext uri="{FF2B5EF4-FFF2-40B4-BE49-F238E27FC236}">
                <a16:creationId xmlns:a16="http://schemas.microsoft.com/office/drawing/2014/main" id="{74F63C9B-026D-1A68-3A3D-77BBF4807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1220" y="2996670"/>
            <a:ext cx="24384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nar eclipse - Wikipedia">
            <a:extLst>
              <a:ext uri="{FF2B5EF4-FFF2-40B4-BE49-F238E27FC236}">
                <a16:creationId xmlns:a16="http://schemas.microsoft.com/office/drawing/2014/main" id="{D7B7AC99-597D-E787-BD3B-106E5088B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279" y="4605762"/>
            <a:ext cx="1928283" cy="192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7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248A-50E8-DD83-3442-420C9B426B20}"/>
              </a:ext>
            </a:extLst>
          </p:cNvPr>
          <p:cNvSpPr>
            <a:spLocks noGrp="1"/>
          </p:cNvSpPr>
          <p:nvPr>
            <p:ph type="title"/>
          </p:nvPr>
        </p:nvSpPr>
        <p:spPr>
          <a:xfrm>
            <a:off x="1451579" y="1391655"/>
            <a:ext cx="9603275" cy="1049235"/>
          </a:xfrm>
        </p:spPr>
        <p:txBody>
          <a:bodyPr>
            <a:normAutofit/>
          </a:bodyPr>
          <a:lstStyle/>
          <a:p>
            <a:r>
              <a:rPr lang="en-US" sz="2400" dirty="0"/>
              <a:t>The modern model of the structure of the earth </a:t>
            </a:r>
          </a:p>
        </p:txBody>
      </p:sp>
      <p:sp>
        <p:nvSpPr>
          <p:cNvPr id="3" name="Content Placeholder 2">
            <a:extLst>
              <a:ext uri="{FF2B5EF4-FFF2-40B4-BE49-F238E27FC236}">
                <a16:creationId xmlns:a16="http://schemas.microsoft.com/office/drawing/2014/main" id="{72BA166E-EA49-FA8F-A4D3-4620CEB0C536}"/>
              </a:ext>
            </a:extLst>
          </p:cNvPr>
          <p:cNvSpPr>
            <a:spLocks noGrp="1"/>
          </p:cNvSpPr>
          <p:nvPr>
            <p:ph idx="1"/>
          </p:nvPr>
        </p:nvSpPr>
        <p:spPr/>
        <p:txBody>
          <a:bodyPr/>
          <a:lstStyle/>
          <a:p>
            <a:r>
              <a:rPr lang="en-US" dirty="0"/>
              <a:t>The model states that the Earth is made up of four layers:</a:t>
            </a:r>
          </a:p>
          <a:p>
            <a:endParaRPr lang="en-US" dirty="0"/>
          </a:p>
          <a:p>
            <a:r>
              <a:rPr lang="en-US" dirty="0"/>
              <a:t>A </a:t>
            </a:r>
            <a:r>
              <a:rPr lang="en-US" b="1" u="sng" dirty="0"/>
              <a:t>solid</a:t>
            </a:r>
            <a:r>
              <a:rPr lang="en-US" dirty="0"/>
              <a:t> </a:t>
            </a:r>
            <a:r>
              <a:rPr lang="en-US" dirty="0">
                <a:solidFill>
                  <a:schemeClr val="accent1">
                    <a:lumMod val="75000"/>
                  </a:schemeClr>
                </a:solidFill>
              </a:rPr>
              <a:t>crust</a:t>
            </a:r>
            <a:r>
              <a:rPr lang="en-US" dirty="0"/>
              <a:t>, made of different types of rock. The crust does not flow. </a:t>
            </a:r>
          </a:p>
          <a:p>
            <a:r>
              <a:rPr lang="en-US" dirty="0"/>
              <a:t>The </a:t>
            </a:r>
            <a:r>
              <a:rPr lang="en-US" dirty="0">
                <a:solidFill>
                  <a:schemeClr val="accent1">
                    <a:lumMod val="75000"/>
                  </a:schemeClr>
                </a:solidFill>
              </a:rPr>
              <a:t>mantle</a:t>
            </a:r>
            <a:r>
              <a:rPr lang="en-US" dirty="0"/>
              <a:t>, which is </a:t>
            </a:r>
            <a:r>
              <a:rPr lang="en-US" b="1" u="sng" dirty="0"/>
              <a:t>solid</a:t>
            </a:r>
            <a:r>
              <a:rPr lang="en-US" dirty="0"/>
              <a:t> but flows slowly. </a:t>
            </a:r>
          </a:p>
          <a:p>
            <a:r>
              <a:rPr lang="en-US" dirty="0"/>
              <a:t>The </a:t>
            </a:r>
            <a:r>
              <a:rPr lang="en-US" b="1" u="sng" dirty="0"/>
              <a:t>liquid</a:t>
            </a:r>
            <a:r>
              <a:rPr lang="en-US" dirty="0"/>
              <a:t> </a:t>
            </a:r>
            <a:r>
              <a:rPr lang="en-US" dirty="0">
                <a:solidFill>
                  <a:schemeClr val="accent1">
                    <a:lumMod val="75000"/>
                  </a:schemeClr>
                </a:solidFill>
              </a:rPr>
              <a:t>outer core</a:t>
            </a:r>
            <a:r>
              <a:rPr lang="en-US" dirty="0"/>
              <a:t>, which is mainly iron and nickel.</a:t>
            </a:r>
          </a:p>
          <a:p>
            <a:r>
              <a:rPr lang="en-US" dirty="0"/>
              <a:t>The </a:t>
            </a:r>
            <a:r>
              <a:rPr lang="en-US" b="1" u="sng" dirty="0"/>
              <a:t>solid</a:t>
            </a:r>
            <a:r>
              <a:rPr lang="en-US" dirty="0"/>
              <a:t> </a:t>
            </a:r>
            <a:r>
              <a:rPr lang="en-US" dirty="0">
                <a:solidFill>
                  <a:schemeClr val="accent1">
                    <a:lumMod val="75000"/>
                  </a:schemeClr>
                </a:solidFill>
              </a:rPr>
              <a:t>inner core</a:t>
            </a:r>
            <a:r>
              <a:rPr lang="en-US" dirty="0"/>
              <a:t>, also mainly iron and nickel.</a:t>
            </a:r>
          </a:p>
          <a:p>
            <a:endParaRPr lang="en-US" dirty="0"/>
          </a:p>
        </p:txBody>
      </p:sp>
      <p:pic>
        <p:nvPicPr>
          <p:cNvPr id="2050" name="Picture 2" descr="The structure of the Earth | Structure of the earth, Plate tectonics,  Earth's layers">
            <a:extLst>
              <a:ext uri="{FF2B5EF4-FFF2-40B4-BE49-F238E27FC236}">
                <a16:creationId xmlns:a16="http://schemas.microsoft.com/office/drawing/2014/main" id="{B9ED5832-4FFC-5514-26AB-5B5D8A3E1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743" y="3468844"/>
            <a:ext cx="3878734" cy="244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4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4D9D-13AA-9FB2-917D-DC2AD9567BBF}"/>
              </a:ext>
            </a:extLst>
          </p:cNvPr>
          <p:cNvSpPr>
            <a:spLocks noGrp="1"/>
          </p:cNvSpPr>
          <p:nvPr>
            <p:ph type="title"/>
          </p:nvPr>
        </p:nvSpPr>
        <p:spPr>
          <a:xfrm>
            <a:off x="1451579" y="1391655"/>
            <a:ext cx="9603275" cy="1049235"/>
          </a:xfrm>
        </p:spPr>
        <p:txBody>
          <a:bodyPr>
            <a:normAutofit/>
          </a:bodyPr>
          <a:lstStyle/>
          <a:p>
            <a:r>
              <a:rPr lang="en-US" sz="2400" dirty="0"/>
              <a:t>How do we know about the structure of the Earth?</a:t>
            </a:r>
          </a:p>
        </p:txBody>
      </p:sp>
      <p:sp>
        <p:nvSpPr>
          <p:cNvPr id="3" name="Content Placeholder 2">
            <a:extLst>
              <a:ext uri="{FF2B5EF4-FFF2-40B4-BE49-F238E27FC236}">
                <a16:creationId xmlns:a16="http://schemas.microsoft.com/office/drawing/2014/main" id="{D0739946-294A-655E-26EB-185DBE1D966F}"/>
              </a:ext>
            </a:extLst>
          </p:cNvPr>
          <p:cNvSpPr>
            <a:spLocks noGrp="1"/>
          </p:cNvSpPr>
          <p:nvPr>
            <p:ph idx="1"/>
          </p:nvPr>
        </p:nvSpPr>
        <p:spPr>
          <a:xfrm>
            <a:off x="1451578" y="2168132"/>
            <a:ext cx="9603275" cy="3450613"/>
          </a:xfrm>
        </p:spPr>
        <p:txBody>
          <a:bodyPr>
            <a:normAutofit lnSpcReduction="10000"/>
          </a:bodyPr>
          <a:lstStyle/>
          <a:p>
            <a:r>
              <a:rPr lang="en-US" dirty="0">
                <a:solidFill>
                  <a:schemeClr val="accent1">
                    <a:lumMod val="75000"/>
                  </a:schemeClr>
                </a:solidFill>
              </a:rPr>
              <a:t>Evidence from rocks;</a:t>
            </a:r>
          </a:p>
          <a:p>
            <a:pPr marL="0" indent="0">
              <a:buNone/>
            </a:pPr>
            <a:r>
              <a:rPr lang="en-US" dirty="0"/>
              <a:t>Scientists studied rocks on the surface of the Earth and under oceans. Their observations helped to create the modern model of the Earth.</a:t>
            </a:r>
          </a:p>
          <a:p>
            <a:r>
              <a:rPr lang="en-US" dirty="0">
                <a:solidFill>
                  <a:schemeClr val="accent1">
                    <a:lumMod val="75000"/>
                  </a:schemeClr>
                </a:solidFill>
              </a:rPr>
              <a:t>Evidence from earthquakes;</a:t>
            </a:r>
          </a:p>
          <a:p>
            <a:pPr marL="0" indent="0">
              <a:buNone/>
            </a:pPr>
            <a:r>
              <a:rPr lang="en-US" dirty="0"/>
              <a:t>By studying how shockwaves from earthquakes travel through the earth.</a:t>
            </a:r>
          </a:p>
          <a:p>
            <a:r>
              <a:rPr lang="en-US" dirty="0">
                <a:solidFill>
                  <a:schemeClr val="accent1">
                    <a:lumMod val="75000"/>
                  </a:schemeClr>
                </a:solidFill>
              </a:rPr>
              <a:t>Evidence from mines;</a:t>
            </a:r>
          </a:p>
          <a:p>
            <a:pPr marL="0" indent="0">
              <a:buNone/>
            </a:pPr>
            <a:r>
              <a:rPr lang="en-US" dirty="0"/>
              <a:t>Temperature increase from crust to core. Evidence from the temperature increase comes partly from mining engineers.</a:t>
            </a:r>
          </a:p>
          <a:p>
            <a:endParaRPr lang="en-US" dirty="0"/>
          </a:p>
        </p:txBody>
      </p:sp>
      <p:pic>
        <p:nvPicPr>
          <p:cNvPr id="3074" name="Picture 2" descr="earthquake - Students | Britannica Kids | Homework Help">
            <a:extLst>
              <a:ext uri="{FF2B5EF4-FFF2-40B4-BE49-F238E27FC236}">
                <a16:creationId xmlns:a16="http://schemas.microsoft.com/office/drawing/2014/main" id="{08823CE2-E9BE-E53B-A82F-F4F0A06A9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507" y="3217367"/>
            <a:ext cx="2709829" cy="152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19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6B5E-5C79-32F2-6AC7-DB64FB5FB598}"/>
              </a:ext>
            </a:extLst>
          </p:cNvPr>
          <p:cNvSpPr>
            <a:spLocks noGrp="1"/>
          </p:cNvSpPr>
          <p:nvPr>
            <p:ph type="title"/>
          </p:nvPr>
        </p:nvSpPr>
        <p:spPr>
          <a:xfrm>
            <a:off x="1451578" y="1219386"/>
            <a:ext cx="9603275" cy="1049235"/>
          </a:xfrm>
        </p:spPr>
        <p:txBody>
          <a:bodyPr/>
          <a:lstStyle/>
          <a:p>
            <a:r>
              <a:rPr lang="en-US" dirty="0"/>
              <a:t>Plate  tectonics </a:t>
            </a:r>
          </a:p>
        </p:txBody>
      </p:sp>
      <p:sp>
        <p:nvSpPr>
          <p:cNvPr id="3" name="Content Placeholder 2">
            <a:extLst>
              <a:ext uri="{FF2B5EF4-FFF2-40B4-BE49-F238E27FC236}">
                <a16:creationId xmlns:a16="http://schemas.microsoft.com/office/drawing/2014/main" id="{48AD4893-D9CD-A2FC-79CB-36C6899A0D1D}"/>
              </a:ext>
            </a:extLst>
          </p:cNvPr>
          <p:cNvSpPr>
            <a:spLocks noGrp="1"/>
          </p:cNvSpPr>
          <p:nvPr>
            <p:ph idx="1"/>
          </p:nvPr>
        </p:nvSpPr>
        <p:spPr>
          <a:xfrm>
            <a:off x="1451579" y="2105192"/>
            <a:ext cx="9696965" cy="3361153"/>
          </a:xfrm>
        </p:spPr>
        <p:txBody>
          <a:bodyPr>
            <a:normAutofit/>
          </a:bodyPr>
          <a:lstStyle/>
          <a:p>
            <a:r>
              <a:rPr lang="en-US" dirty="0">
                <a:solidFill>
                  <a:schemeClr val="accent1">
                    <a:lumMod val="75000"/>
                  </a:schemeClr>
                </a:solidFill>
              </a:rPr>
              <a:t>Moving continents hypothesis </a:t>
            </a:r>
          </a:p>
          <a:p>
            <a:pPr marL="0" indent="0">
              <a:buNone/>
            </a:pPr>
            <a:r>
              <a:rPr lang="en-US" dirty="0"/>
              <a:t>Also known as continental drift, suggests that the Earth's continents were once connected as a single landmass and have since drifted apart to their current positions.</a:t>
            </a:r>
          </a:p>
          <a:p>
            <a:pPr marL="0" indent="0">
              <a:buNone/>
            </a:pPr>
            <a:endParaRPr lang="en-US" dirty="0"/>
          </a:p>
          <a:p>
            <a:r>
              <a:rPr lang="en-US" dirty="0"/>
              <a:t>The idea of continental drift was first proposed by Alfred Wegener in the early 20th century. </a:t>
            </a:r>
          </a:p>
        </p:txBody>
      </p:sp>
      <p:pic>
        <p:nvPicPr>
          <p:cNvPr id="4098" name="Picture 2" descr="Mondadori Portfolio">
            <a:extLst>
              <a:ext uri="{FF2B5EF4-FFF2-40B4-BE49-F238E27FC236}">
                <a16:creationId xmlns:a16="http://schemas.microsoft.com/office/drawing/2014/main" id="{24EA7A65-502D-F94C-2FD9-324A78B73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97" y="-1"/>
            <a:ext cx="1482147"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3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AC7D-F8A3-497C-A5AD-1651E7508804}"/>
              </a:ext>
            </a:extLst>
          </p:cNvPr>
          <p:cNvSpPr>
            <a:spLocks noGrp="1"/>
          </p:cNvSpPr>
          <p:nvPr>
            <p:ph type="title"/>
          </p:nvPr>
        </p:nvSpPr>
        <p:spPr>
          <a:xfrm>
            <a:off x="1493912" y="1233677"/>
            <a:ext cx="9603275" cy="1049235"/>
          </a:xfrm>
        </p:spPr>
        <p:txBody>
          <a:bodyPr/>
          <a:lstStyle/>
          <a:p>
            <a:r>
              <a:rPr lang="en-US" dirty="0"/>
              <a:t>Wegner different types of evidence </a:t>
            </a:r>
            <a:br>
              <a:rPr lang="en-US" dirty="0"/>
            </a:br>
            <a:endParaRPr lang="en-US" dirty="0"/>
          </a:p>
        </p:txBody>
      </p:sp>
      <p:sp>
        <p:nvSpPr>
          <p:cNvPr id="3" name="Content Placeholder 2">
            <a:extLst>
              <a:ext uri="{FF2B5EF4-FFF2-40B4-BE49-F238E27FC236}">
                <a16:creationId xmlns:a16="http://schemas.microsoft.com/office/drawing/2014/main" id="{A0D26CE7-FEF8-C7F9-FE28-69417FBEBD14}"/>
              </a:ext>
            </a:extLst>
          </p:cNvPr>
          <p:cNvSpPr>
            <a:spLocks noGrp="1"/>
          </p:cNvSpPr>
          <p:nvPr>
            <p:ph idx="1"/>
          </p:nvPr>
        </p:nvSpPr>
        <p:spPr>
          <a:xfrm>
            <a:off x="1099785" y="2055615"/>
            <a:ext cx="6297173" cy="3904917"/>
          </a:xfrm>
        </p:spPr>
        <p:txBody>
          <a:bodyPr>
            <a:normAutofit fontScale="92500" lnSpcReduction="20000"/>
          </a:bodyPr>
          <a:lstStyle/>
          <a:p>
            <a:r>
              <a:rPr lang="en-US" dirty="0">
                <a:solidFill>
                  <a:schemeClr val="accent1">
                    <a:lumMod val="75000"/>
                  </a:schemeClr>
                </a:solidFill>
              </a:rPr>
              <a:t>The fit of the coastlines of Africa and South America. </a:t>
            </a:r>
            <a:r>
              <a:rPr lang="en-US" dirty="0"/>
              <a:t>He noticed that the shapes of these two continents seemed to fit together like pieces of a puzzle, suggesting that they had once been joined together.</a:t>
            </a:r>
          </a:p>
          <a:p>
            <a:endParaRPr lang="en-US" dirty="0"/>
          </a:p>
          <a:p>
            <a:r>
              <a:rPr lang="en-US" dirty="0">
                <a:solidFill>
                  <a:schemeClr val="accent1">
                    <a:lumMod val="75000"/>
                  </a:schemeClr>
                </a:solidFill>
              </a:rPr>
              <a:t>The distribution of fossils across different continents, </a:t>
            </a:r>
            <a:r>
              <a:rPr lang="en-US" dirty="0"/>
              <a:t>finding that certain types of fossils appeared in rocks of the same age on opposite sides of the Atlantic. </a:t>
            </a:r>
          </a:p>
          <a:p>
            <a:endParaRPr lang="en-US" dirty="0"/>
          </a:p>
          <a:p>
            <a:r>
              <a:rPr lang="en-US" dirty="0">
                <a:solidFill>
                  <a:schemeClr val="accent1">
                    <a:lumMod val="75000"/>
                  </a:schemeClr>
                </a:solidFill>
              </a:rPr>
              <a:t>The similarities in rock formations and mountain ranges </a:t>
            </a:r>
            <a:r>
              <a:rPr lang="en-US" dirty="0"/>
              <a:t>across different continents.</a:t>
            </a:r>
          </a:p>
        </p:txBody>
      </p:sp>
      <p:pic>
        <p:nvPicPr>
          <p:cNvPr id="4" name="Picture 3">
            <a:extLst>
              <a:ext uri="{FF2B5EF4-FFF2-40B4-BE49-F238E27FC236}">
                <a16:creationId xmlns:a16="http://schemas.microsoft.com/office/drawing/2014/main" id="{B285BEB8-EDE1-A1A9-D468-DDACED53DCC4}"/>
              </a:ext>
            </a:extLst>
          </p:cNvPr>
          <p:cNvPicPr>
            <a:picLocks noChangeAspect="1"/>
          </p:cNvPicPr>
          <p:nvPr/>
        </p:nvPicPr>
        <p:blipFill>
          <a:blip r:embed="rId2"/>
          <a:stretch>
            <a:fillRect/>
          </a:stretch>
        </p:blipFill>
        <p:spPr>
          <a:xfrm>
            <a:off x="8908892" y="1885506"/>
            <a:ext cx="2078882" cy="2058093"/>
          </a:xfrm>
          <a:prstGeom prst="rect">
            <a:avLst/>
          </a:prstGeom>
        </p:spPr>
      </p:pic>
      <p:pic>
        <p:nvPicPr>
          <p:cNvPr id="5" name="Picture 4">
            <a:extLst>
              <a:ext uri="{FF2B5EF4-FFF2-40B4-BE49-F238E27FC236}">
                <a16:creationId xmlns:a16="http://schemas.microsoft.com/office/drawing/2014/main" id="{B7A517B0-5824-E6F3-7F34-6387E4F2A452}"/>
              </a:ext>
            </a:extLst>
          </p:cNvPr>
          <p:cNvPicPr>
            <a:picLocks noChangeAspect="1"/>
          </p:cNvPicPr>
          <p:nvPr/>
        </p:nvPicPr>
        <p:blipFill>
          <a:blip r:embed="rId3"/>
          <a:stretch>
            <a:fillRect/>
          </a:stretch>
        </p:blipFill>
        <p:spPr>
          <a:xfrm>
            <a:off x="9202699" y="4014894"/>
            <a:ext cx="2895772" cy="1265210"/>
          </a:xfrm>
          <a:prstGeom prst="rect">
            <a:avLst/>
          </a:prstGeom>
        </p:spPr>
      </p:pic>
      <p:pic>
        <p:nvPicPr>
          <p:cNvPr id="5122" name="Picture 2" descr="Evidence | Alfred Wegener: Building a Case for Continental Drift -  University of Illinois at Urbana-Champaign">
            <a:extLst>
              <a:ext uri="{FF2B5EF4-FFF2-40B4-BE49-F238E27FC236}">
                <a16:creationId xmlns:a16="http://schemas.microsoft.com/office/drawing/2014/main" id="{4EA19788-C973-9171-E4CE-E36E0A0FE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59" y="3943599"/>
            <a:ext cx="1484427" cy="14844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34C0C3-16C5-842D-7E26-688AE51C6A4C}"/>
              </a:ext>
            </a:extLst>
          </p:cNvPr>
          <p:cNvSpPr txBox="1"/>
          <p:nvPr/>
        </p:nvSpPr>
        <p:spPr>
          <a:xfrm>
            <a:off x="7704667" y="5498428"/>
            <a:ext cx="4487333" cy="646331"/>
          </a:xfrm>
          <a:prstGeom prst="rect">
            <a:avLst/>
          </a:prstGeom>
          <a:noFill/>
        </p:spPr>
        <p:txBody>
          <a:bodyPr wrap="square" rtlCol="0">
            <a:spAutoFit/>
          </a:bodyPr>
          <a:lstStyle/>
          <a:p>
            <a:r>
              <a:rPr lang="en-US" sz="1200" dirty="0">
                <a:solidFill>
                  <a:schemeClr val="accent1">
                    <a:lumMod val="75000"/>
                  </a:schemeClr>
                </a:solidFill>
              </a:rPr>
              <a:t>Fossils of the reptile Mesosaurus were found only in Africa and South America, suggesting that these regions were once connected.</a:t>
            </a:r>
          </a:p>
          <a:p>
            <a:endParaRPr lang="en-US" sz="1200" dirty="0">
              <a:solidFill>
                <a:schemeClr val="accent1">
                  <a:lumMod val="75000"/>
                </a:schemeClr>
              </a:solidFill>
            </a:endParaRPr>
          </a:p>
        </p:txBody>
      </p:sp>
    </p:spTree>
    <p:extLst>
      <p:ext uri="{BB962C8B-B14F-4D97-AF65-F5344CB8AC3E}">
        <p14:creationId xmlns:p14="http://schemas.microsoft.com/office/powerpoint/2010/main" val="138021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2A4A-8056-4D29-8770-0CB477870414}"/>
              </a:ext>
            </a:extLst>
          </p:cNvPr>
          <p:cNvSpPr>
            <a:spLocks noGrp="1"/>
          </p:cNvSpPr>
          <p:nvPr>
            <p:ph type="title"/>
          </p:nvPr>
        </p:nvSpPr>
        <p:spPr>
          <a:xfrm>
            <a:off x="1451578" y="1236319"/>
            <a:ext cx="9603275" cy="1049235"/>
          </a:xfrm>
        </p:spPr>
        <p:txBody>
          <a:bodyPr/>
          <a:lstStyle/>
          <a:p>
            <a:r>
              <a:rPr lang="en-US" dirty="0">
                <a:solidFill>
                  <a:schemeClr val="accent1">
                    <a:lumMod val="75000"/>
                  </a:schemeClr>
                </a:solidFill>
              </a:rPr>
              <a:t>Rejection</a:t>
            </a:r>
          </a:p>
        </p:txBody>
      </p:sp>
      <p:sp>
        <p:nvSpPr>
          <p:cNvPr id="3" name="Content Placeholder 2">
            <a:extLst>
              <a:ext uri="{FF2B5EF4-FFF2-40B4-BE49-F238E27FC236}">
                <a16:creationId xmlns:a16="http://schemas.microsoft.com/office/drawing/2014/main" id="{CDDA58BD-2E95-53C9-88B2-66D6361CACE1}"/>
              </a:ext>
            </a:extLst>
          </p:cNvPr>
          <p:cNvSpPr>
            <a:spLocks noGrp="1"/>
          </p:cNvSpPr>
          <p:nvPr>
            <p:ph idx="1"/>
          </p:nvPr>
        </p:nvSpPr>
        <p:spPr/>
        <p:txBody>
          <a:bodyPr/>
          <a:lstStyle/>
          <a:p>
            <a:r>
              <a:rPr lang="en-US" dirty="0"/>
              <a:t>Wegener's hypothesis was rejected by other scientists. They did not know how continents could drift apart and he was unable to explain the mechanism that could have caused the continents to move. </a:t>
            </a:r>
          </a:p>
          <a:p>
            <a:endParaRPr lang="en-US" dirty="0"/>
          </a:p>
          <a:p>
            <a:r>
              <a:rPr lang="en-US" dirty="0"/>
              <a:t>It was not until the mid-20th century that </a:t>
            </a:r>
            <a:r>
              <a:rPr lang="en-US" dirty="0">
                <a:solidFill>
                  <a:schemeClr val="accent1">
                    <a:lumMod val="75000"/>
                  </a:schemeClr>
                </a:solidFill>
              </a:rPr>
              <a:t>the theory of plate tectonics </a:t>
            </a:r>
            <a:r>
              <a:rPr lang="en-US" dirty="0"/>
              <a:t>provided a mechanism for the movement of the Earth's continents.</a:t>
            </a:r>
          </a:p>
          <a:p>
            <a:endParaRPr lang="en-US" dirty="0"/>
          </a:p>
        </p:txBody>
      </p:sp>
    </p:spTree>
    <p:extLst>
      <p:ext uri="{BB962C8B-B14F-4D97-AF65-F5344CB8AC3E}">
        <p14:creationId xmlns:p14="http://schemas.microsoft.com/office/powerpoint/2010/main" val="144511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41C2-A67B-A655-AA1C-D261202D9517}"/>
              </a:ext>
            </a:extLst>
          </p:cNvPr>
          <p:cNvSpPr>
            <a:spLocks noGrp="1"/>
          </p:cNvSpPr>
          <p:nvPr>
            <p:ph type="title"/>
          </p:nvPr>
        </p:nvSpPr>
        <p:spPr>
          <a:xfrm>
            <a:off x="1451579" y="1287119"/>
            <a:ext cx="9603275" cy="1049235"/>
          </a:xfrm>
        </p:spPr>
        <p:txBody>
          <a:bodyPr/>
          <a:lstStyle/>
          <a:p>
            <a:r>
              <a:rPr lang="en-US" dirty="0"/>
              <a:t>Tectonic plates</a:t>
            </a:r>
          </a:p>
        </p:txBody>
      </p:sp>
      <p:sp>
        <p:nvSpPr>
          <p:cNvPr id="3" name="Content Placeholder 2">
            <a:extLst>
              <a:ext uri="{FF2B5EF4-FFF2-40B4-BE49-F238E27FC236}">
                <a16:creationId xmlns:a16="http://schemas.microsoft.com/office/drawing/2014/main" id="{EFF53F94-E489-8BFE-99A1-E7C7989891C3}"/>
              </a:ext>
            </a:extLst>
          </p:cNvPr>
          <p:cNvSpPr>
            <a:spLocks noGrp="1"/>
          </p:cNvSpPr>
          <p:nvPr>
            <p:ph idx="1"/>
          </p:nvPr>
        </p:nvSpPr>
        <p:spPr>
          <a:xfrm>
            <a:off x="1294362" y="2015732"/>
            <a:ext cx="9603275" cy="3450613"/>
          </a:xfrm>
        </p:spPr>
        <p:txBody>
          <a:bodyPr>
            <a:normAutofit/>
          </a:bodyPr>
          <a:lstStyle/>
          <a:p>
            <a:r>
              <a:rPr lang="en-US" dirty="0"/>
              <a:t>According to the theory of plate tectonics, the Earth's crust is broken into a series of plates that move due to the movement of the underlying mantle. As the plates move, they can cause the continents to drift apart, collide, or move sideways along fault lines.</a:t>
            </a:r>
          </a:p>
          <a:p>
            <a:endParaRPr lang="en-US" dirty="0"/>
          </a:p>
        </p:txBody>
      </p:sp>
      <p:pic>
        <p:nvPicPr>
          <p:cNvPr id="6146" name="Picture 2" descr="Tectonic Plate Earth Map Continental Ocean Pacific Volcano Lithosphere  Geography Plates Stock Illustration - Download Image Now - iStock">
            <a:extLst>
              <a:ext uri="{FF2B5EF4-FFF2-40B4-BE49-F238E27FC236}">
                <a16:creationId xmlns:a16="http://schemas.microsoft.com/office/drawing/2014/main" id="{56D44D5E-6123-F396-5C83-8199DEE95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670" y="3200400"/>
            <a:ext cx="4228657" cy="27845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CF8557-55A4-EA35-9A9A-2E3D83C83544}"/>
              </a:ext>
            </a:extLst>
          </p:cNvPr>
          <p:cNvSpPr txBox="1"/>
          <p:nvPr/>
        </p:nvSpPr>
        <p:spPr>
          <a:xfrm>
            <a:off x="6473350" y="503711"/>
            <a:ext cx="6100232" cy="369332"/>
          </a:xfrm>
          <a:prstGeom prst="rect">
            <a:avLst/>
          </a:prstGeom>
          <a:noFill/>
        </p:spPr>
        <p:txBody>
          <a:bodyPr wrap="square">
            <a:spAutoFit/>
          </a:bodyPr>
          <a:lstStyle/>
          <a:p>
            <a:r>
              <a:rPr lang="en-US" dirty="0">
                <a:hlinkClick r:id="rId3"/>
              </a:rPr>
              <a:t>https://www.youtube.com/watch?v=RA2-Vc4PIOY&amp;t=251s</a:t>
            </a:r>
            <a:r>
              <a:rPr lang="en-US" dirty="0"/>
              <a:t> </a:t>
            </a:r>
          </a:p>
        </p:txBody>
      </p:sp>
    </p:spTree>
    <p:extLst>
      <p:ext uri="{BB962C8B-B14F-4D97-AF65-F5344CB8AC3E}">
        <p14:creationId xmlns:p14="http://schemas.microsoft.com/office/powerpoint/2010/main" val="227240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41E3-C90A-9C98-1A52-E22061AB5B7E}"/>
              </a:ext>
            </a:extLst>
          </p:cNvPr>
          <p:cNvSpPr>
            <a:spLocks noGrp="1"/>
          </p:cNvSpPr>
          <p:nvPr>
            <p:ph type="title"/>
          </p:nvPr>
        </p:nvSpPr>
        <p:spPr>
          <a:xfrm>
            <a:off x="1451579" y="1283980"/>
            <a:ext cx="9603275" cy="1049235"/>
          </a:xfrm>
        </p:spPr>
        <p:txBody>
          <a:bodyPr/>
          <a:lstStyle/>
          <a:p>
            <a:r>
              <a:rPr lang="en-US" dirty="0"/>
              <a:t>the Theory of plate tectonics</a:t>
            </a:r>
          </a:p>
        </p:txBody>
      </p:sp>
      <p:sp>
        <p:nvSpPr>
          <p:cNvPr id="3" name="Content Placeholder 2">
            <a:extLst>
              <a:ext uri="{FF2B5EF4-FFF2-40B4-BE49-F238E27FC236}">
                <a16:creationId xmlns:a16="http://schemas.microsoft.com/office/drawing/2014/main" id="{72A0B65E-A9DD-85EC-DD82-4FAA7F868369}"/>
              </a:ext>
            </a:extLst>
          </p:cNvPr>
          <p:cNvSpPr>
            <a:spLocks noGrp="1"/>
          </p:cNvSpPr>
          <p:nvPr>
            <p:ph idx="1"/>
          </p:nvPr>
        </p:nvSpPr>
        <p:spPr/>
        <p:txBody>
          <a:bodyPr/>
          <a:lstStyle/>
          <a:p>
            <a:r>
              <a:rPr lang="en-US" dirty="0"/>
              <a:t>The plates rest on top of the lower part of the mantle. The lower mantle is heated from deep inside the Earth. The heat makes the mantle flow, even though it is solid. The solid tectonic plates move with the flowing mantle below. They move slowly. Their speed is few centimeter per year.</a:t>
            </a:r>
          </a:p>
          <a:p>
            <a:endParaRPr lang="en-US" dirty="0"/>
          </a:p>
        </p:txBody>
      </p:sp>
      <p:pic>
        <p:nvPicPr>
          <p:cNvPr id="4" name="Picture 3">
            <a:extLst>
              <a:ext uri="{FF2B5EF4-FFF2-40B4-BE49-F238E27FC236}">
                <a16:creationId xmlns:a16="http://schemas.microsoft.com/office/drawing/2014/main" id="{85775F11-55A7-BD43-13A5-5BF70973548A}"/>
              </a:ext>
            </a:extLst>
          </p:cNvPr>
          <p:cNvPicPr>
            <a:picLocks noChangeAspect="1"/>
          </p:cNvPicPr>
          <p:nvPr/>
        </p:nvPicPr>
        <p:blipFill rotWithShape="1">
          <a:blip r:embed="rId2"/>
          <a:srcRect t="12353" r="222" b="9216"/>
          <a:stretch/>
        </p:blipFill>
        <p:spPr>
          <a:xfrm>
            <a:off x="3837750" y="3699933"/>
            <a:ext cx="4999016" cy="2226733"/>
          </a:xfrm>
          <a:prstGeom prst="rect">
            <a:avLst/>
          </a:prstGeom>
        </p:spPr>
      </p:pic>
      <p:sp>
        <p:nvSpPr>
          <p:cNvPr id="6" name="TextBox 5">
            <a:extLst>
              <a:ext uri="{FF2B5EF4-FFF2-40B4-BE49-F238E27FC236}">
                <a16:creationId xmlns:a16="http://schemas.microsoft.com/office/drawing/2014/main" id="{70AA08FE-D5CB-E63C-B07A-E30E13164D7C}"/>
              </a:ext>
            </a:extLst>
          </p:cNvPr>
          <p:cNvSpPr txBox="1"/>
          <p:nvPr/>
        </p:nvSpPr>
        <p:spPr>
          <a:xfrm>
            <a:off x="7274985" y="231289"/>
            <a:ext cx="4917015" cy="369332"/>
          </a:xfrm>
          <a:prstGeom prst="rect">
            <a:avLst/>
          </a:prstGeom>
          <a:noFill/>
        </p:spPr>
        <p:txBody>
          <a:bodyPr wrap="square">
            <a:spAutoFit/>
          </a:bodyPr>
          <a:lstStyle/>
          <a:p>
            <a:r>
              <a:rPr lang="en-US" dirty="0">
                <a:hlinkClick r:id="rId3"/>
              </a:rPr>
              <a:t>https://www.youtube.com/watch?v=ryrXAGY1dmE</a:t>
            </a:r>
            <a:r>
              <a:rPr lang="en-US" dirty="0"/>
              <a:t> </a:t>
            </a:r>
          </a:p>
        </p:txBody>
      </p:sp>
    </p:spTree>
    <p:extLst>
      <p:ext uri="{BB962C8B-B14F-4D97-AF65-F5344CB8AC3E}">
        <p14:creationId xmlns:p14="http://schemas.microsoft.com/office/powerpoint/2010/main" val="400653811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1845</TotalTime>
  <Words>1153</Words>
  <Application>Microsoft Office PowerPoint</Application>
  <PresentationFormat>Widescreen</PresentationFormat>
  <Paragraphs>75</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Söhne</vt:lpstr>
      <vt:lpstr>Wingdings</vt:lpstr>
      <vt:lpstr>Gallery</vt:lpstr>
      <vt:lpstr>Models of the Earth </vt:lpstr>
      <vt:lpstr>An early model of the Earth </vt:lpstr>
      <vt:lpstr>The modern model of the structure of the earth </vt:lpstr>
      <vt:lpstr>How do we know about the structure of the Earth?</vt:lpstr>
      <vt:lpstr>Plate  tectonics </vt:lpstr>
      <vt:lpstr>Wegner different types of evidence  </vt:lpstr>
      <vt:lpstr>Rejection</vt:lpstr>
      <vt:lpstr>Tectonic plates</vt:lpstr>
      <vt:lpstr>the Theory of plate tectonics</vt:lpstr>
      <vt:lpstr>Earthquakes </vt:lpstr>
      <vt:lpstr>earthquakes</vt:lpstr>
      <vt:lpstr>Making mountains</vt:lpstr>
      <vt:lpstr>Volcanoes </vt:lpstr>
      <vt:lpstr>Volcanoes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the Earth</dc:title>
  <dc:creator>Yazan Hattar</dc:creator>
  <cp:lastModifiedBy>R.Saman</cp:lastModifiedBy>
  <cp:revision>36</cp:revision>
  <dcterms:created xsi:type="dcterms:W3CDTF">2023-04-18T16:08:13Z</dcterms:created>
  <dcterms:modified xsi:type="dcterms:W3CDTF">2023-05-22T09:38:58Z</dcterms:modified>
</cp:coreProperties>
</file>