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74" r:id="rId3"/>
    <p:sldId id="275" r:id="rId4"/>
    <p:sldId id="300" r:id="rId5"/>
    <p:sldId id="292" r:id="rId6"/>
    <p:sldId id="276" r:id="rId7"/>
    <p:sldId id="277" r:id="rId8"/>
    <p:sldId id="278" r:id="rId9"/>
    <p:sldId id="279" r:id="rId10"/>
    <p:sldId id="280" r:id="rId11"/>
    <p:sldId id="293" r:id="rId12"/>
    <p:sldId id="282" r:id="rId13"/>
    <p:sldId id="301" r:id="rId14"/>
    <p:sldId id="296" r:id="rId15"/>
    <p:sldId id="297" r:id="rId16"/>
    <p:sldId id="302" r:id="rId17"/>
    <p:sldId id="303" r:id="rId18"/>
    <p:sldId id="299" r:id="rId19"/>
    <p:sldId id="25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4A0E2D-4085-47F1-BC84-19ECD650E9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7B5AFB-11A8-40D0-B0C6-49F64F5CC5C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91AFA6-8961-4ED5-84E1-F898E2DDD594}" type="datetimeFigureOut">
              <a:rPr lang="en-US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26EDCBC-C5DC-4C99-B048-F9512BF5A4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1B390ED-AC24-4CA4-A837-B839B954B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A4DFC-F792-4312-BCAB-EFC45DAA2B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6A308-9AC7-4D89-A8B0-AB06C458C2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42F988-D517-4A48-B534-9CA0CBB6BC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75DD052-4D6C-4669-8B58-5ACB556453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B36343-11F7-4D72-921C-62E89BC41506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019A57B-A8EE-485B-8F36-234E13F8B5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F2A4F61-5F9E-41FF-B9BE-D0F038A43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4EE3C-C28F-4A28-B84A-3E6D84867B62}" type="datetime1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Classroom Chemist 2018 - present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6CE5-569E-4CD1-B95A-A02D425AF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9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FFCD-EBF3-4483-B45A-A1AF3D1F858A}" type="datetime1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Classroom Chemist 2018 - present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6CE5-569E-4CD1-B95A-A02D425AF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55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E658-D557-4C61-9606-89C8CCACC07A}" type="datetime1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Classroom Chemist 2018 - present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6CE5-569E-4CD1-B95A-A02D425AF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360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E62DD-3FAD-42CD-9CA6-B1EA4353BBED}" type="datetimeFigureOut">
              <a:rPr lang="en-US" smtClean="0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6FE58968-39F1-409B-A61E-330037F761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57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07DCD8-C3D4-46E0-8CAD-ED30FA8E073D}" type="datetimeFigureOut">
              <a:rPr lang="en-US" smtClean="0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E4FF9-45E3-4733-89CC-E37DEA7717E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267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9CB80B-11E0-4AF4-A58F-BBDC63799DE9}" type="datetimeFigureOut">
              <a:rPr lang="en-US" smtClean="0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DF1EA57-375C-451A-8F0B-1FB53207F61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42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EE177D-5E61-4BC8-A2A4-09E155632655}" type="datetimeFigureOut">
              <a:rPr lang="en-US" smtClean="0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37237489-46C4-48A9-9102-453C000C3E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370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72A54-6946-47D2-8C25-263CB7EBEB1A}" type="datetimeFigureOut">
              <a:rPr lang="en-US" smtClean="0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2A09BFF0-DF94-4A62-AEF4-C29187FD34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721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157C33-F787-4D44-A3D0-0D80368FF9E2}" type="datetimeFigureOut">
              <a:rPr lang="en-US" smtClean="0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E11DD-F4FC-4F39-BC6F-E17903D025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216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471F64-BF1C-4D91-9091-17912351FEAA}" type="datetimeFigureOut">
              <a:rPr lang="en-US" smtClean="0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1537E-FDF3-434E-A08B-EDB2934BC0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628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ED712A-55C8-4C00-963B-857D3569E18C}" type="datetimeFigureOut">
              <a:rPr lang="en-US" smtClean="0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2A4F7-F080-4D41-BF67-97A702F192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17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7605-2194-4F17-B4C8-5E1DC110E7C1}" type="datetime1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Classroom Chemist 2018 - present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6CE5-569E-4CD1-B95A-A02D425AF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761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8373AB-BE8C-42BE-9732-D6AE09C41754}" type="datetimeFigureOut">
              <a:rPr lang="en-US" smtClean="0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BF1683A2-F0AA-4B32-BEAF-C783590E03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88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3504B-F8A7-4871-9832-73430810D227}" type="datetimeFigureOut">
              <a:rPr lang="en-US" smtClean="0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9F7C49B-4A6B-4988-8484-8AFC9263804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521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3504B-F8A7-4871-9832-73430810D227}" type="datetimeFigureOut">
              <a:rPr lang="en-US" smtClean="0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9F7C49B-4A6B-4988-8484-8AFC9263804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48615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3504B-F8A7-4871-9832-73430810D227}" type="datetimeFigureOut">
              <a:rPr lang="en-US" smtClean="0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9F7C49B-4A6B-4988-8484-8AFC9263804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988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3504B-F8A7-4871-9832-73430810D227}" type="datetimeFigureOut">
              <a:rPr lang="en-US" smtClean="0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9F7C49B-4A6B-4988-8484-8AFC9263804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1135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3504B-F8A7-4871-9832-73430810D227}" type="datetimeFigureOut">
              <a:rPr lang="en-US" smtClean="0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9F7C49B-4A6B-4988-8484-8AFC9263804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732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7CDD87-33EE-4DAD-BDCB-88E3BDD18B21}" type="datetimeFigureOut">
              <a:rPr lang="en-US" smtClean="0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08717-FE86-475F-B566-52C212555DE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406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9490F2-B1A5-4D90-BC48-036189883DAC}" type="datetimeFigureOut">
              <a:rPr lang="en-US" smtClean="0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7B792-F51E-42B5-8F4B-0E08B2E4B9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61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EF82-EEBA-4240-B438-9E9D282436EA}" type="datetime1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Classroom Chemist 2018 - present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6CE5-569E-4CD1-B95A-A02D425AF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3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BA70-310F-455B-B3D0-05ED4975C1F7}" type="datetime1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Classroom Chemist 2018 - present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6CE5-569E-4CD1-B95A-A02D425AF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66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F9FD-C2C5-4EEF-B661-AA75D9B4F3B7}" type="datetime1">
              <a:rPr lang="en-GB" smtClean="0"/>
              <a:t>18/04/2023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Classroom Chemist 2018 - present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6CE5-569E-4CD1-B95A-A02D425AF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22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3BEB-173C-462D-9274-B961725AEBFD}" type="datetime1">
              <a:rPr lang="en-GB" smtClean="0"/>
              <a:t>18/04/2023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Classroom Chemist 2018 - present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6CE5-569E-4CD1-B95A-A02D425AF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46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A6FF9-F82A-451A-BA92-D6DC682659F3}" type="datetime1">
              <a:rPr lang="en-GB" smtClean="0"/>
              <a:t>18/04/2023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Classroom Chemist 2018 -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6CE5-569E-4CD1-B95A-A02D425AF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01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E6FA-A622-4B28-8FEA-02DD363CD71E}" type="datetime1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Classroom Chemist 2018 - present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6CE5-569E-4CD1-B95A-A02D425AF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64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F53E-D596-4E04-9E38-3B66C7702356}" type="datetime1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Classroom Chemist 2018 - present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26CE5-569E-4CD1-B95A-A02D425AF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69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3B995-1534-407E-B79D-494E27FEA6AD}" type="datetime1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© Classroom Chemist 2018 - present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26CE5-569E-4CD1-B95A-A02D425AFC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31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53504B-F8A7-4871-9832-73430810D227}" type="datetimeFigureOut">
              <a:rPr lang="en-US" smtClean="0"/>
              <a:pPr>
                <a:defRPr/>
              </a:pPr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69F7C49B-4A6B-4988-8484-8AFC9263804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36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7pir0ej_SE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4UjfZqo1M0&amp;list=RDCMUCUbEq1jv8SeWy4zUwZPJWiw&amp;start_radio=1&amp;rv=w4UjfZqo1M0&amp;t=121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sodahead.com/fun/happy-leaf-erikson-day-and-happy-4th-of-july/blog-367917/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>
            <a:extLst>
              <a:ext uri="{FF2B5EF4-FFF2-40B4-BE49-F238E27FC236}">
                <a16:creationId xmlns:a16="http://schemas.microsoft.com/office/drawing/2014/main" id="{56E654C6-208E-4F9A-94C4-6381CD805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Chemical and physical changes</a:t>
            </a:r>
          </a:p>
        </p:txBody>
      </p:sp>
      <p:pic>
        <p:nvPicPr>
          <p:cNvPr id="3075" name="Picture 4" descr="http://www.smallbusinessbranding.com/images/changes.jpg">
            <a:extLst>
              <a:ext uri="{FF2B5EF4-FFF2-40B4-BE49-F238E27FC236}">
                <a16:creationId xmlns:a16="http://schemas.microsoft.com/office/drawing/2014/main" id="{02DD537A-85CA-4344-85A3-4AA904712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7880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8C7908F-F2A9-4B94-BCA3-A5C1FA50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Chemical Change: Evidence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59B036E4-6DD8-4F97-B09B-ED3123A6D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84888" cy="4525963"/>
          </a:xfrm>
        </p:spPr>
        <p:txBody>
          <a:bodyPr/>
          <a:lstStyle/>
          <a:p>
            <a:r>
              <a:rPr lang="en-US" altLang="en-US" sz="2400" b="1" dirty="0"/>
              <a:t>Evidence that a chemical change occurred include:</a:t>
            </a:r>
          </a:p>
          <a:p>
            <a:pPr lvl="1"/>
            <a:r>
              <a:rPr lang="en-GB" altLang="en-US" sz="2400" dirty="0"/>
              <a:t>Seeing a </a:t>
            </a:r>
            <a:r>
              <a:rPr lang="en-GB" altLang="en-US" sz="2400" dirty="0">
                <a:solidFill>
                  <a:srgbClr val="FF0000"/>
                </a:solidFill>
              </a:rPr>
              <a:t>change in colour</a:t>
            </a:r>
          </a:p>
          <a:p>
            <a:pPr lvl="1"/>
            <a:r>
              <a:rPr lang="en-GB" altLang="en-US" sz="2400" dirty="0">
                <a:solidFill>
                  <a:srgbClr val="FF0000"/>
                </a:solidFill>
              </a:rPr>
              <a:t>Smelling a gas </a:t>
            </a:r>
            <a:r>
              <a:rPr lang="en-GB" altLang="en-US" sz="2400" dirty="0"/>
              <a:t>or </a:t>
            </a:r>
            <a:r>
              <a:rPr lang="en-GB" altLang="en-US" sz="2400" dirty="0">
                <a:solidFill>
                  <a:srgbClr val="FF0000"/>
                </a:solidFill>
              </a:rPr>
              <a:t>seeing bubbles</a:t>
            </a:r>
          </a:p>
          <a:p>
            <a:pPr lvl="1"/>
            <a:r>
              <a:rPr lang="en-US" altLang="en-US" sz="2400" dirty="0"/>
              <a:t>Releasing heat</a:t>
            </a:r>
            <a:endParaRPr lang="en-GB" altLang="en-US" sz="2400" dirty="0"/>
          </a:p>
          <a:p>
            <a:pPr lvl="1"/>
            <a:r>
              <a:rPr lang="en-GB" altLang="en-US" sz="2400" dirty="0"/>
              <a:t>Releasing light</a:t>
            </a:r>
          </a:p>
          <a:p>
            <a:pPr marL="457200" lvl="1" indent="0">
              <a:buNone/>
            </a:pPr>
            <a:endParaRPr lang="en-GB" altLang="en-US" dirty="0">
              <a:solidFill>
                <a:srgbClr val="FF0000"/>
              </a:solidFill>
            </a:endParaRPr>
          </a:p>
          <a:p>
            <a:pPr lvl="1"/>
            <a:endParaRPr lang="en-US" altLang="en-US" dirty="0"/>
          </a:p>
        </p:txBody>
      </p:sp>
      <p:pic>
        <p:nvPicPr>
          <p:cNvPr id="13316" name="Picture 2" descr="http://staff.norman.k12.ok.us/~cyohn/index_files/ddlab_files/image001.jpg">
            <a:extLst>
              <a:ext uri="{FF2B5EF4-FFF2-40B4-BE49-F238E27FC236}">
                <a16:creationId xmlns:a16="http://schemas.microsoft.com/office/drawing/2014/main" id="{36F3BD5A-DF88-444B-9884-997FFD212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41475"/>
            <a:ext cx="21336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www.sciencebob.com/images/elephant_toothpaste.gif">
            <a:extLst>
              <a:ext uri="{FF2B5EF4-FFF2-40B4-BE49-F238E27FC236}">
                <a16:creationId xmlns:a16="http://schemas.microsoft.com/office/drawing/2014/main" id="{7396F4CC-CF19-457F-B34A-450F412CC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122238"/>
            <a:ext cx="14636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>
            <a:extLst>
              <a:ext uri="{FF2B5EF4-FFF2-40B4-BE49-F238E27FC236}">
                <a16:creationId xmlns:a16="http://schemas.microsoft.com/office/drawing/2014/main" id="{40321B66-B176-4D4B-B4C3-06B7A177D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22800"/>
            <a:ext cx="3063875" cy="2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5">
            <a:extLst>
              <a:ext uri="{FF2B5EF4-FFF2-40B4-BE49-F238E27FC236}">
                <a16:creationId xmlns:a16="http://schemas.microsoft.com/office/drawing/2014/main" id="{BEF5F4E2-67F5-4D23-85A6-60CC9E065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38" y="1519238"/>
            <a:ext cx="1490662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9631312-1727-4715-B2E6-BF2513BF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Chemical change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2B06DA35-CAEF-40D9-9512-53DCB2B21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876800" cy="4525963"/>
          </a:xfrm>
        </p:spPr>
        <p:txBody>
          <a:bodyPr>
            <a:normAutofit/>
          </a:bodyPr>
          <a:lstStyle/>
          <a:p>
            <a:r>
              <a:rPr lang="en-US" altLang="en-US" sz="2400" b="1" dirty="0"/>
              <a:t>Examples</a:t>
            </a:r>
            <a:r>
              <a:rPr lang="en-US" altLang="en-US" sz="2400" dirty="0"/>
              <a:t> of chemical changes include:</a:t>
            </a:r>
          </a:p>
          <a:p>
            <a:pPr lvl="1"/>
            <a:r>
              <a:rPr lang="en-US" altLang="en-US" sz="2400" dirty="0"/>
              <a:t>Burning</a:t>
            </a:r>
          </a:p>
          <a:p>
            <a:pPr lvl="1"/>
            <a:r>
              <a:rPr lang="en-US" altLang="en-US" sz="2400" dirty="0"/>
              <a:t>Rusting</a:t>
            </a:r>
          </a:p>
          <a:p>
            <a:pPr lvl="1"/>
            <a:r>
              <a:rPr lang="en-US" altLang="en-US" sz="2400" dirty="0"/>
              <a:t>Decomposing</a:t>
            </a:r>
          </a:p>
          <a:p>
            <a:pPr lvl="1"/>
            <a:r>
              <a:rPr lang="en-US" altLang="en-US" sz="2400" dirty="0"/>
              <a:t>Digestion</a:t>
            </a:r>
          </a:p>
        </p:txBody>
      </p:sp>
      <p:pic>
        <p:nvPicPr>
          <p:cNvPr id="14340" name="Picture 5" descr="http://4.bp.blogspot.com/_9S_zauPkuo4/TBN3YAjWbJI/AAAAAAAADLY/ez03HhAg5Z0/s1600/burning+wood.preview.jpg">
            <a:extLst>
              <a:ext uri="{FF2B5EF4-FFF2-40B4-BE49-F238E27FC236}">
                <a16:creationId xmlns:a16="http://schemas.microsoft.com/office/drawing/2014/main" id="{4820325A-B547-4476-A7B2-62CF82590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9530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http://edblog.hkedcity.net/mycchemistry/wp-content/blogs/2949/uploads/rusting1.jpg">
            <a:extLst>
              <a:ext uri="{FF2B5EF4-FFF2-40B4-BE49-F238E27FC236}">
                <a16:creationId xmlns:a16="http://schemas.microsoft.com/office/drawing/2014/main" id="{B0602F19-960C-478E-B01D-44DEDC48F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251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http://www.archives.qld.gov.au/exhibitions/virtualexhibition/images/Cab%2010%20droughts%20B4092.jpg">
            <a:extLst>
              <a:ext uri="{FF2B5EF4-FFF2-40B4-BE49-F238E27FC236}">
                <a16:creationId xmlns:a16="http://schemas.microsoft.com/office/drawing/2014/main" id="{89092819-F938-4604-84CB-BEF69A5F0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33559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 descr="http://silvertarnishing.com/wp-content/uploads/2011/05/Fig23-Bart-Ag-voor-na-reiniging.jpg">
            <a:extLst>
              <a:ext uri="{FF2B5EF4-FFF2-40B4-BE49-F238E27FC236}">
                <a16:creationId xmlns:a16="http://schemas.microsoft.com/office/drawing/2014/main" id="{72D3A249-ADAE-412F-88BF-94DA3C397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35052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3" descr="http://www.karipearls.com/images/Mikimoto-string-of-pearls-necklace.jpg">
            <a:extLst>
              <a:ext uri="{FF2B5EF4-FFF2-40B4-BE49-F238E27FC236}">
                <a16:creationId xmlns:a16="http://schemas.microsoft.com/office/drawing/2014/main" id="{C37BC24B-8913-4384-9268-BB0A1089D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57400"/>
            <a:ext cx="16605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5" descr="http://www.higbank.com/images/higbank/Pearl.jpg">
            <a:extLst>
              <a:ext uri="{FF2B5EF4-FFF2-40B4-BE49-F238E27FC236}">
                <a16:creationId xmlns:a16="http://schemas.microsoft.com/office/drawing/2014/main" id="{E952BDF8-CA5F-4C75-82E5-1416A1372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76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CC68330-0F22-4C3F-9181-A7664D88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Chemical changes Video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F4B357-16BB-4D33-91D6-2466B02E5B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3779838"/>
          <a:ext cx="8229600" cy="975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4725">
                <a:tc>
                  <a:txBody>
                    <a:bodyPr/>
                    <a:lstStyle/>
                    <a:p>
                      <a:pPr algn="l"/>
                      <a:r>
                        <a:rPr lang="en-AU" sz="3200" u="sng" dirty="0">
                          <a:effectLst/>
                          <a:hlinkClick r:id="rId2"/>
                        </a:rPr>
                        <a:t>https://www.youtube.com/watch?v=37pir0ej_SE</a:t>
                      </a:r>
                      <a:endParaRPr lang="en-A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D619853-64F4-4619-87C9-FCEC171D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981BF9E7-EA7F-4F43-9DC9-43F41C498D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What type of reaction is most likely occurring here? </a:t>
            </a:r>
          </a:p>
          <a:p>
            <a:r>
              <a:rPr lang="en-US" altLang="en-US"/>
              <a:t>How do you know?</a:t>
            </a:r>
          </a:p>
        </p:txBody>
      </p:sp>
      <p:pic>
        <p:nvPicPr>
          <p:cNvPr id="20484" name="Picture 2" descr="http://www.ric.edu/faculty/ptiskus/chemical/index_files/fireworks.jpg">
            <a:extLst>
              <a:ext uri="{FF2B5EF4-FFF2-40B4-BE49-F238E27FC236}">
                <a16:creationId xmlns:a16="http://schemas.microsoft.com/office/drawing/2014/main" id="{5150E1A6-BFD1-474D-B072-3C1BD623D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179" y="3314701"/>
            <a:ext cx="38671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933D80BD-371E-4FEB-A3FB-B9138D17B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CFFD10A3-08FD-4749-A628-F293479253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What type of reaction is most likely occurring here? </a:t>
            </a:r>
          </a:p>
          <a:p>
            <a:r>
              <a:rPr lang="en-US" altLang="en-US" dirty="0"/>
              <a:t>How do you know?</a:t>
            </a:r>
          </a:p>
        </p:txBody>
      </p:sp>
      <p:pic>
        <p:nvPicPr>
          <p:cNvPr id="21508" name="Picture 2" descr="http://www.saskschools.ca/curr_content/science9/chemistry/images/les8images/eggaft.gif">
            <a:extLst>
              <a:ext uri="{FF2B5EF4-FFF2-40B4-BE49-F238E27FC236}">
                <a16:creationId xmlns:a16="http://schemas.microsoft.com/office/drawing/2014/main" id="{EDCDC32E-85A1-4D65-B829-71A605080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929" y="2667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8F412-ACB7-48FB-B476-04BEB76EF7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Chemical reaction equations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B8332A-9786-491D-8415-9250B6B949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0613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47E47-82B9-43CB-B841-56DF0267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Chemical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3A51E-7E4C-4788-AF4F-4577D10C9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8381999" cy="4311022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Chemical reactions are represented by </a:t>
            </a:r>
            <a:r>
              <a:rPr lang="en-US" sz="2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chemical equations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26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chemical equation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describes exactly what happens in a chemical reaction. </a:t>
            </a:r>
          </a:p>
          <a:p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2600" b="1" i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chemical equation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shows 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Compounds</a:t>
            </a:r>
            <a:r>
              <a:rPr lang="en-US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before</a:t>
            </a:r>
            <a:r>
              <a:rPr lang="en-US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chemical reaction takes place on the left </a:t>
            </a:r>
            <a:r>
              <a:rPr lang="en-US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(reactants)</a:t>
            </a:r>
            <a:r>
              <a:rPr lang="en-US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JO" sz="26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المتفاعلات</a:t>
            </a:r>
            <a:endParaRPr lang="en-US" sz="2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n-US" sz="2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ompounds formed </a:t>
            </a:r>
            <a:r>
              <a:rPr lang="en-US" sz="2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 </a:t>
            </a:r>
            <a:r>
              <a:rPr lang="en-US" sz="2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chemical reaction on the right </a:t>
            </a:r>
            <a:r>
              <a:rPr lang="en-US" sz="2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(products).</a:t>
            </a:r>
            <a:r>
              <a:rPr lang="ar-JO" sz="2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النواتج</a:t>
            </a:r>
            <a:endParaRPr lang="en-AU" sz="26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A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7200"/>
            <a:r>
              <a:rPr lang="en-US" sz="2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Reactants 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Products</a:t>
            </a:r>
            <a:endParaRPr lang="en-AU" sz="26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A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3481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DD25743-749D-4BF5-8127-908717976D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16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Parts of a Chemical Reaction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7EA0E46-893C-4724-AE37-6AD608E71E4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09600" y="1143000"/>
            <a:ext cx="8534400" cy="4953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800" dirty="0">
                <a:latin typeface="Comic Sans MS" panose="030F0702030302020204" pitchFamily="66" charset="0"/>
              </a:rPr>
              <a:t>Reactants </a:t>
            </a:r>
            <a:r>
              <a:rPr lang="en-US" altLang="en-US" sz="2800" dirty="0">
                <a:latin typeface="Comic Sans MS" panose="030F0702030302020204" pitchFamily="66" charset="0"/>
                <a:sym typeface="Wingdings 3" panose="05040102010807070707" pitchFamily="18" charset="2"/>
              </a:rPr>
              <a:t> Products</a:t>
            </a:r>
          </a:p>
          <a:p>
            <a:pPr eaLnBrk="1" hangingPunct="1"/>
            <a:endParaRPr lang="en-US" altLang="en-US" sz="2800" dirty="0">
              <a:latin typeface="Comic Sans MS" panose="030F0702030302020204" pitchFamily="66" charset="0"/>
              <a:sym typeface="Wingdings 3" panose="05040102010807070707" pitchFamily="18" charset="2"/>
            </a:endParaRPr>
          </a:p>
          <a:p>
            <a:pPr eaLnBrk="1" hangingPunct="1"/>
            <a:r>
              <a:rPr lang="en-US" altLang="en-US" sz="2800" dirty="0">
                <a:solidFill>
                  <a:schemeClr val="accent2"/>
                </a:solidFill>
                <a:latin typeface="Comic Sans MS" panose="030F0702030302020204" pitchFamily="66" charset="0"/>
                <a:sym typeface="Wingdings 3" panose="05040102010807070707" pitchFamily="18" charset="2"/>
              </a:rPr>
              <a:t>Reactants</a:t>
            </a:r>
            <a:r>
              <a:rPr lang="en-US" altLang="en-US" sz="2800" dirty="0">
                <a:latin typeface="Comic Sans MS" panose="030F0702030302020204" pitchFamily="66" charset="0"/>
                <a:sym typeface="Wingdings 3" panose="05040102010807070707" pitchFamily="18" charset="2"/>
              </a:rPr>
              <a:t>: Substances that are broken down by the chemical change.</a:t>
            </a:r>
          </a:p>
          <a:p>
            <a:pPr eaLnBrk="1" hangingPunct="1"/>
            <a:r>
              <a:rPr lang="en-US" altLang="en-US" sz="2800" dirty="0">
                <a:solidFill>
                  <a:srgbClr val="7030A0"/>
                </a:solidFill>
                <a:latin typeface="Comic Sans MS" panose="030F0702030302020204" pitchFamily="66" charset="0"/>
                <a:sym typeface="Wingdings 3" panose="05040102010807070707" pitchFamily="18" charset="2"/>
              </a:rPr>
              <a:t>Products</a:t>
            </a:r>
            <a:r>
              <a:rPr lang="en-US" altLang="en-US" sz="2800" dirty="0">
                <a:latin typeface="Comic Sans MS" panose="030F0702030302020204" pitchFamily="66" charset="0"/>
                <a:sym typeface="Wingdings 3" panose="05040102010807070707" pitchFamily="18" charset="2"/>
              </a:rPr>
              <a:t>: Substances created by the chemical change.</a:t>
            </a:r>
          </a:p>
          <a:p>
            <a:pPr eaLnBrk="1" hangingPunct="1"/>
            <a:r>
              <a:rPr lang="en-US" altLang="en-US" sz="2800" dirty="0">
                <a:latin typeface="Comic Sans MS" panose="030F0702030302020204" pitchFamily="66" charset="0"/>
                <a:sym typeface="Wingdings 3" panose="05040102010807070707" pitchFamily="18" charset="2"/>
              </a:rPr>
              <a:t> Means “Yields”</a:t>
            </a:r>
          </a:p>
          <a:p>
            <a:pPr eaLnBrk="1" hangingPunct="1"/>
            <a:endParaRPr lang="en-US" altLang="en-US" dirty="0">
              <a:latin typeface="Comic Sans MS" panose="030F0702030302020204" pitchFamily="66" charset="0"/>
              <a:sym typeface="Wingdings 3" panose="050401020108070707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GB" dirty="0"/>
              <a:t>Reactants and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 a chemical reaction we start with one set of chemicals called the </a:t>
            </a:r>
            <a:r>
              <a:rPr lang="en-GB" altLang="en-US" sz="2600" b="1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reactants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a reaction happens and we end up with another set, called the </a:t>
            </a:r>
            <a:r>
              <a:rPr lang="en-GB" altLang="en-US" sz="2600" b="1" i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products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/>
              <a:t>Example: </a:t>
            </a:r>
            <a:r>
              <a:rPr lang="en-US" sz="2400" dirty="0"/>
              <a:t>when hydrogen and oxygen are reacted together, they form water</a:t>
            </a:r>
          </a:p>
          <a:p>
            <a:pPr marL="0" indent="0">
              <a:buNone/>
            </a:pPr>
            <a:r>
              <a:rPr lang="en-US" sz="2400" b="1" dirty="0"/>
              <a:t>Hydrogen + oxygen </a:t>
            </a:r>
            <a:r>
              <a:rPr lang="en-US" sz="2400" b="1" dirty="0">
                <a:sym typeface="Wingdings" panose="05000000000000000000" pitchFamily="2" charset="2"/>
              </a:rPr>
              <a:t></a:t>
            </a:r>
            <a:r>
              <a:rPr lang="en-US" sz="2400" b="1" dirty="0"/>
              <a:t> water</a:t>
            </a:r>
            <a:endParaRPr lang="en-US" sz="24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Classroom Chemist 2018 - present</a:t>
            </a:r>
          </a:p>
        </p:txBody>
      </p:sp>
      <p:graphicFrame>
        <p:nvGraphicFramePr>
          <p:cNvPr id="5" name="Group 6">
            <a:extLst>
              <a:ext uri="{FF2B5EF4-FFF2-40B4-BE49-F238E27FC236}">
                <a16:creationId xmlns:a16="http://schemas.microsoft.com/office/drawing/2014/main" id="{3A451DB6-C6CE-4846-86FE-DEE61F074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962213"/>
              </p:ext>
            </p:extLst>
          </p:nvPr>
        </p:nvGraphicFramePr>
        <p:xfrm>
          <a:off x="5297431" y="3294064"/>
          <a:ext cx="3157537" cy="1484544"/>
        </p:xfrm>
        <a:graphic>
          <a:graphicData uri="http://schemas.openxmlformats.org/drawingml/2006/table">
            <a:tbl>
              <a:tblPr/>
              <a:tblGrid>
                <a:gridCol w="1666667">
                  <a:extLst>
                    <a:ext uri="{9D8B030D-6E8A-4147-A177-3AD203B41FA5}">
                      <a16:colId xmlns:a16="http://schemas.microsoft.com/office/drawing/2014/main" val="1069137947"/>
                    </a:ext>
                  </a:extLst>
                </a:gridCol>
                <a:gridCol w="1490870">
                  <a:extLst>
                    <a:ext uri="{9D8B030D-6E8A-4147-A177-3AD203B41FA5}">
                      <a16:colId xmlns:a16="http://schemas.microsoft.com/office/drawing/2014/main" val="1855269590"/>
                    </a:ext>
                  </a:extLst>
                </a:gridCol>
              </a:tblGrid>
              <a:tr h="4055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Reactants</a:t>
                      </a:r>
                    </a:p>
                  </a:txBody>
                  <a:tcPr marL="91444" marR="91444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Products</a:t>
                      </a:r>
                    </a:p>
                  </a:txBody>
                  <a:tcPr marL="91444" marR="91444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198713"/>
                  </a:ext>
                </a:extLst>
              </a:tr>
              <a:tr h="9968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Hydrogen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Oxygen</a:t>
                      </a:r>
                    </a:p>
                  </a:txBody>
                  <a:tcPr marL="91444" marR="91444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</a:t>
                      </a:r>
                    </a:p>
                  </a:txBody>
                  <a:tcPr marL="91444" marR="91444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01346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6CE4FD8-8C12-481E-A67C-993F620BF025}"/>
              </a:ext>
            </a:extLst>
          </p:cNvPr>
          <p:cNvSpPr/>
          <p:nvPr/>
        </p:nvSpPr>
        <p:spPr>
          <a:xfrm>
            <a:off x="628650" y="3429000"/>
            <a:ext cx="466878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Example</a:t>
            </a:r>
            <a:r>
              <a:rPr kumimoji="0" lang="en-GB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when hydrogen and oxygen are reacted together they form water</a:t>
            </a:r>
            <a:r>
              <a:rPr lang="en-US" altLang="en-U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55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501E63ED-3203-43E4-8736-54E2E1CD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Physical Change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66D66D9-3207-441A-9DEF-0D5A92C85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5105400" cy="4525963"/>
          </a:xfrm>
        </p:spPr>
        <p:txBody>
          <a:bodyPr/>
          <a:lstStyle/>
          <a:p>
            <a:r>
              <a:rPr lang="en-US" altLang="en-US" sz="2400" dirty="0"/>
              <a:t>When a </a:t>
            </a:r>
            <a:r>
              <a:rPr lang="en-US" altLang="en-US" sz="2400" b="1" dirty="0">
                <a:solidFill>
                  <a:schemeClr val="tx2"/>
                </a:solidFill>
              </a:rPr>
              <a:t>Physical change </a:t>
            </a:r>
            <a:r>
              <a:rPr lang="en-US" altLang="en-US" sz="2400" dirty="0"/>
              <a:t>occurs</a:t>
            </a:r>
            <a:r>
              <a:rPr lang="en-US" altLang="en-US" sz="2400" b="1" dirty="0"/>
              <a:t>, </a:t>
            </a:r>
            <a:r>
              <a:rPr lang="en-AU" altLang="en-US" sz="2400" b="1" dirty="0">
                <a:solidFill>
                  <a:schemeClr val="tx2"/>
                </a:solidFill>
              </a:rPr>
              <a:t>no new substances are produced</a:t>
            </a:r>
            <a:r>
              <a:rPr lang="en-AU" altLang="en-US" sz="2400" dirty="0">
                <a:solidFill>
                  <a:schemeClr val="tx2"/>
                </a:solidFill>
              </a:rPr>
              <a:t>. </a:t>
            </a:r>
          </a:p>
          <a:p>
            <a:r>
              <a:rPr lang="en-GB" altLang="en-US" sz="2400" dirty="0"/>
              <a:t>The physical properties may change but no new substance is formed. For this reason, physical changes are </a:t>
            </a:r>
            <a:r>
              <a:rPr lang="en-GB" altLang="en-US" sz="2400" b="1" dirty="0">
                <a:solidFill>
                  <a:schemeClr val="tx2"/>
                </a:solidFill>
              </a:rPr>
              <a:t>often reversible</a:t>
            </a:r>
            <a:r>
              <a:rPr lang="en-GB" altLang="en-US" b="1" dirty="0">
                <a:solidFill>
                  <a:schemeClr val="tx2"/>
                </a:solidFill>
              </a:rPr>
              <a:t>.</a:t>
            </a:r>
          </a:p>
          <a:p>
            <a:endParaRPr lang="en-US" altLang="en-US" dirty="0"/>
          </a:p>
        </p:txBody>
      </p:sp>
      <p:pic>
        <p:nvPicPr>
          <p:cNvPr id="4102" name="Picture 7" descr="Boiling Water in Kettle On Stock Footage Video (100% Royalty-free) 3652202  | Shutterstock">
            <a:extLst>
              <a:ext uri="{FF2B5EF4-FFF2-40B4-BE49-F238E27FC236}">
                <a16:creationId xmlns:a16="http://schemas.microsoft.com/office/drawing/2014/main" id="{463084D3-F1FE-4686-B144-273A864AAF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4953000"/>
            <a:ext cx="3079750" cy="1735138"/>
          </a:xfrm>
          <a:noFill/>
        </p:spPr>
      </p:pic>
      <p:pic>
        <p:nvPicPr>
          <p:cNvPr id="4100" name="Picture 9" descr="543 Chocolate Melting Candy Bar Drop Stock Photos, Pictures &amp;amp; Royalty-Free  Images - iStock">
            <a:extLst>
              <a:ext uri="{FF2B5EF4-FFF2-40B4-BE49-F238E27FC236}">
                <a16:creationId xmlns:a16="http://schemas.microsoft.com/office/drawing/2014/main" id="{4A2C4A8F-6816-471A-A8F9-A271E158A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5" t="5161" r="9326"/>
          <a:stretch>
            <a:fillRect/>
          </a:stretch>
        </p:blipFill>
        <p:spPr bwMode="auto">
          <a:xfrm>
            <a:off x="6897688" y="2819400"/>
            <a:ext cx="2008187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Woman Holding Melting Ice Cream Cone by Walker And Walker">
            <a:extLst>
              <a:ext uri="{FF2B5EF4-FFF2-40B4-BE49-F238E27FC236}">
                <a16:creationId xmlns:a16="http://schemas.microsoft.com/office/drawing/2014/main" id="{65343095-0256-41EB-B950-D680219A9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18415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EAF1181C-C9EA-4621-9AF8-4426CABF8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Physical Changes Video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ACA05A-87B3-4F03-B1EF-55841C814A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3695700"/>
          <a:ext cx="8229600" cy="195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2088">
                <a:tc>
                  <a:txBody>
                    <a:bodyPr/>
                    <a:lstStyle/>
                    <a:p>
                      <a:pPr algn="l"/>
                      <a:r>
                        <a:rPr lang="en-AU" sz="3200" u="sng" dirty="0">
                          <a:effectLst/>
                          <a:hlinkClick r:id="rId2"/>
                        </a:rPr>
                        <a:t>https://www.youtube.com/watch?v=w4UjfZqo1M0&amp;list=RDCMUCUbEq1jv8SeWy4zUwZPJWiw&amp;start_radio=1&amp;rv=w4UjfZqo1M0&amp;t=121</a:t>
                      </a:r>
                      <a:endParaRPr lang="en-A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39F557A-ECDC-4AE9-9B26-163650A71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70C0"/>
                </a:solidFill>
              </a:rPr>
              <a:t>Physical Change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2771496D-1102-41B8-A25C-5DFF0BEC0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428" y="1727982"/>
            <a:ext cx="4682747" cy="3767397"/>
          </a:xfrm>
        </p:spPr>
        <p:txBody>
          <a:bodyPr>
            <a:normAutofit/>
          </a:bodyPr>
          <a:lstStyle/>
          <a:p>
            <a:r>
              <a:rPr lang="en-US" altLang="en-US" sz="2400" b="1" dirty="0"/>
              <a:t>Evidence that a physical change occurred</a:t>
            </a:r>
            <a:r>
              <a:rPr lang="en-US" altLang="en-US" sz="2400" dirty="0"/>
              <a:t>:</a:t>
            </a:r>
          </a:p>
          <a:p>
            <a:pPr lvl="1"/>
            <a:r>
              <a:rPr lang="en-GB" altLang="en-US" sz="2000" dirty="0"/>
              <a:t>A </a:t>
            </a:r>
            <a:r>
              <a:rPr lang="en-GB" altLang="en-US" sz="2000" dirty="0">
                <a:solidFill>
                  <a:schemeClr val="tx2"/>
                </a:solidFill>
              </a:rPr>
              <a:t>change of shape or form </a:t>
            </a:r>
          </a:p>
          <a:p>
            <a:pPr lvl="1"/>
            <a:r>
              <a:rPr lang="en-GB" altLang="en-US" sz="2000" dirty="0">
                <a:solidFill>
                  <a:schemeClr val="tx2"/>
                </a:solidFill>
              </a:rPr>
              <a:t>Change in size </a:t>
            </a:r>
            <a:endParaRPr lang="en-GB" altLang="en-US" sz="2000" dirty="0"/>
          </a:p>
          <a:p>
            <a:pPr lvl="1"/>
            <a:r>
              <a:rPr lang="en-GB" altLang="en-US" sz="2000" dirty="0"/>
              <a:t>A </a:t>
            </a:r>
            <a:r>
              <a:rPr lang="en-GB" altLang="en-US" sz="2000" dirty="0">
                <a:solidFill>
                  <a:schemeClr val="tx2"/>
                </a:solidFill>
              </a:rPr>
              <a:t>change of state </a:t>
            </a:r>
            <a:r>
              <a:rPr lang="en-GB" altLang="en-US" sz="2000" dirty="0"/>
              <a:t>(solid, liquid or gas)</a:t>
            </a:r>
            <a:endParaRPr lang="en-US" altLang="en-US" sz="2000" dirty="0"/>
          </a:p>
          <a:p>
            <a:pPr lvl="1"/>
            <a:r>
              <a:rPr lang="en-US" altLang="en-US" sz="2000" dirty="0"/>
              <a:t>Physical changes are usually </a:t>
            </a:r>
            <a:r>
              <a:rPr lang="en-US" altLang="en-US" sz="2000" dirty="0">
                <a:solidFill>
                  <a:schemeClr val="tx2"/>
                </a:solidFill>
              </a:rPr>
              <a:t>reversible</a:t>
            </a:r>
          </a:p>
        </p:txBody>
      </p:sp>
      <p:pic>
        <p:nvPicPr>
          <p:cNvPr id="6148" name="Picture 2" descr="http://t2.gstatic.com/images?q=tbn:ANd9GcRKjASi6PKZDNtwNfUFYPvRlYdYETAQI9m2EmHNsDB1kZoBJjkKaQ">
            <a:extLst>
              <a:ext uri="{FF2B5EF4-FFF2-40B4-BE49-F238E27FC236}">
                <a16:creationId xmlns:a16="http://schemas.microsoft.com/office/drawing/2014/main" id="{D0560DDF-B241-4B75-890F-E5D6D95CC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30702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775A7B0-8E03-4D23-AE2A-222B8DF29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Physical Change - examples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5782AB3A-CB12-421A-83CF-FF1406359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19600" cy="5029200"/>
          </a:xfrm>
        </p:spPr>
        <p:txBody>
          <a:bodyPr/>
          <a:lstStyle/>
          <a:p>
            <a:pPr>
              <a:defRPr/>
            </a:pPr>
            <a:r>
              <a:rPr lang="en-US" altLang="en-US" b="1" dirty="0"/>
              <a:t>Examples</a:t>
            </a:r>
            <a:r>
              <a:rPr lang="en-US" altLang="en-US" dirty="0"/>
              <a:t> of physical change include: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Melting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Freezing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Evaporation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Condensation 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dirty="0"/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altLang="en-US" dirty="0"/>
          </a:p>
        </p:txBody>
      </p:sp>
      <p:pic>
        <p:nvPicPr>
          <p:cNvPr id="7172" name="Picture 5" descr="http://www.chemistry.wustl.edu/~courses/genchem/LabTutorials/Thermochem/images/PhaseChanges.jpg">
            <a:extLst>
              <a:ext uri="{FF2B5EF4-FFF2-40B4-BE49-F238E27FC236}">
                <a16:creationId xmlns:a16="http://schemas.microsoft.com/office/drawing/2014/main" id="{663BA4CA-3E3F-4A42-B8FF-020BADCEF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39782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222CC1C-D27E-444A-B2D9-DD68A4B7C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Physical Change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234FC777-DCCA-452D-8A75-4682CCB6D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1" y="1905000"/>
            <a:ext cx="4267052" cy="3767397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Physical changes might be caused by:</a:t>
            </a:r>
          </a:p>
          <a:p>
            <a:pPr lvl="1"/>
            <a:r>
              <a:rPr lang="en-US" altLang="en-US" sz="2000" dirty="0">
                <a:latin typeface="Comic Sans MS" panose="030F0702030302020204" pitchFamily="66" charset="0"/>
              </a:rPr>
              <a:t>Grinding</a:t>
            </a:r>
          </a:p>
          <a:p>
            <a:pPr lvl="1"/>
            <a:r>
              <a:rPr lang="en-US" altLang="en-US" sz="2000" dirty="0">
                <a:latin typeface="Comic Sans MS" panose="030F0702030302020204" pitchFamily="66" charset="0"/>
              </a:rPr>
              <a:t>Cutting</a:t>
            </a:r>
          </a:p>
          <a:p>
            <a:pPr lvl="1"/>
            <a:r>
              <a:rPr lang="en-US" altLang="en-US" sz="2000" dirty="0">
                <a:latin typeface="Comic Sans MS" panose="030F0702030302020204" pitchFamily="66" charset="0"/>
              </a:rPr>
              <a:t>Crushing</a:t>
            </a:r>
          </a:p>
          <a:p>
            <a:pPr lvl="1"/>
            <a:r>
              <a:rPr lang="en-US" altLang="en-US" sz="2000" dirty="0">
                <a:latin typeface="Comic Sans MS" panose="030F0702030302020204" pitchFamily="66" charset="0"/>
              </a:rPr>
              <a:t>Bending</a:t>
            </a:r>
          </a:p>
          <a:p>
            <a:pPr lvl="1"/>
            <a:r>
              <a:rPr lang="en-US" altLang="en-US" sz="2000" dirty="0">
                <a:latin typeface="Comic Sans MS" panose="030F0702030302020204" pitchFamily="66" charset="0"/>
              </a:rPr>
              <a:t>Breaking</a:t>
            </a:r>
          </a:p>
          <a:p>
            <a:pPr lvl="1"/>
            <a:r>
              <a:rPr lang="en-US" altLang="en-US" sz="2000" dirty="0">
                <a:latin typeface="Comic Sans MS" panose="030F0702030302020204" pitchFamily="66" charset="0"/>
              </a:rPr>
              <a:t>Heating/cooling</a:t>
            </a:r>
          </a:p>
          <a:p>
            <a:pPr lvl="2"/>
            <a:r>
              <a:rPr lang="en-US" altLang="en-US" sz="1800" dirty="0">
                <a:latin typeface="Comic Sans MS" panose="030F0702030302020204" pitchFamily="66" charset="0"/>
              </a:rPr>
              <a:t>(change in state)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  <p:pic>
        <p:nvPicPr>
          <p:cNvPr id="8196" name="Picture 5" descr="http://www.pitch.com/binary/9c18/1315830136-kitchen-classics-chefs-knife-59kcz.jpg">
            <a:extLst>
              <a:ext uri="{FF2B5EF4-FFF2-40B4-BE49-F238E27FC236}">
                <a16:creationId xmlns:a16="http://schemas.microsoft.com/office/drawing/2014/main" id="{AADF1793-B55A-492D-81E9-36D24065D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http://cn1.kaboodle.com/hi/img/2/0/0/d9/b/AAAAAv6t7AwAAAAAANm3ZA.jpg?v=1204681780000">
            <a:extLst>
              <a:ext uri="{FF2B5EF4-FFF2-40B4-BE49-F238E27FC236}">
                <a16:creationId xmlns:a16="http://schemas.microsoft.com/office/drawing/2014/main" id="{C1D1884C-1534-42F5-9AC6-2E5D0CF24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81000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http://t2.gstatic.com/images?q=tbn:ANd9GcRe0nrA6oi8j1gMU9p31nwEMxigNb3noYwF2Wcfh-BiDYA9Arr_Rw">
            <a:extLst>
              <a:ext uri="{FF2B5EF4-FFF2-40B4-BE49-F238E27FC236}">
                <a16:creationId xmlns:a16="http://schemas.microsoft.com/office/drawing/2014/main" id="{619DFBB0-D156-4AAA-BEC3-F87F6EEFD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35" y="4157440"/>
            <a:ext cx="2200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F53F44E9-DAE7-4C79-B585-E36AD8F46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Physical change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8D37F147-66B7-4B7F-8013-8A1C711A9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2069" y="1905000"/>
            <a:ext cx="4111931" cy="1444694"/>
          </a:xfrm>
        </p:spPr>
        <p:txBody>
          <a:bodyPr/>
          <a:lstStyle/>
          <a:p>
            <a:r>
              <a:rPr lang="en-US" altLang="en-US" dirty="0"/>
              <a:t>What could you do to these items to cause a physical change to occur?</a:t>
            </a:r>
          </a:p>
        </p:txBody>
      </p:sp>
      <p:pic>
        <p:nvPicPr>
          <p:cNvPr id="9220" name="Picture 5" descr="http://www.sciencemuseum.org.uk/educators/classroom_and_homework_resources/resources/~/media/60A533F72A3844B79AB62BAB3697B992.ashx">
            <a:extLst>
              <a:ext uri="{FF2B5EF4-FFF2-40B4-BE49-F238E27FC236}">
                <a16:creationId xmlns:a16="http://schemas.microsoft.com/office/drawing/2014/main" id="{B4A9DEED-575C-4961-B756-642206F4A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600" y="1546567"/>
            <a:ext cx="3200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http://teamaltman.com/wp-content/uploads/2010/07/Annoying-Orange-Cruel.png">
            <a:extLst>
              <a:ext uri="{FF2B5EF4-FFF2-40B4-BE49-F238E27FC236}">
                <a16:creationId xmlns:a16="http://schemas.microsoft.com/office/drawing/2014/main" id="{D4CB8486-3F66-432F-B77F-BAA329B08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http://chocolatecoveredss.com/wp-content/uploads/2011/08/Chocolate-Chip-Cookie.jpg">
            <a:extLst>
              <a:ext uri="{FF2B5EF4-FFF2-40B4-BE49-F238E27FC236}">
                <a16:creationId xmlns:a16="http://schemas.microsoft.com/office/drawing/2014/main" id="{05B50C99-B4B5-4E60-ABF7-6BD04A23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7B7DF89E-5D6C-4427-8FE0-FA4EFA9B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Chemical change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FFCD278C-5215-4B76-8C80-2AC228D74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136706"/>
            <a:ext cx="4530347" cy="3767397"/>
          </a:xfrm>
        </p:spPr>
        <p:txBody>
          <a:bodyPr/>
          <a:lstStyle/>
          <a:p>
            <a:r>
              <a:rPr lang="en-US" altLang="en-US" sz="2400" dirty="0"/>
              <a:t>A </a:t>
            </a:r>
            <a:r>
              <a:rPr lang="en-US" altLang="en-US" sz="2400" b="1" dirty="0"/>
              <a:t>chemical change</a:t>
            </a:r>
            <a:r>
              <a:rPr lang="en-US" altLang="en-US" sz="2400" dirty="0"/>
              <a:t> has occurred, </a:t>
            </a:r>
            <a:r>
              <a:rPr lang="en-GB" altLang="en-US" sz="2400" dirty="0"/>
              <a:t>a </a:t>
            </a:r>
            <a:r>
              <a:rPr lang="en-GB" altLang="en-US" sz="2400" b="1" dirty="0">
                <a:solidFill>
                  <a:srgbClr val="FF0000"/>
                </a:solidFill>
              </a:rPr>
              <a:t>new substance has formed</a:t>
            </a:r>
            <a:r>
              <a:rPr lang="en-GB" altLang="en-US" sz="2400" dirty="0"/>
              <a:t>.</a:t>
            </a:r>
            <a:endParaRPr lang="en-US" altLang="en-US" sz="2400" dirty="0"/>
          </a:p>
          <a:p>
            <a:r>
              <a:rPr lang="en-US" altLang="en-US" sz="2400" dirty="0">
                <a:cs typeface="Calibri"/>
              </a:rPr>
              <a:t>Cannot be </a:t>
            </a:r>
            <a:r>
              <a:rPr lang="en-US" altLang="en-US" sz="2400" b="1" dirty="0">
                <a:solidFill>
                  <a:srgbClr val="FF0000"/>
                </a:solidFill>
                <a:cs typeface="Calibri"/>
              </a:rPr>
              <a:t>reversed</a:t>
            </a:r>
            <a:r>
              <a:rPr lang="en-US" altLang="en-US" b="1" dirty="0">
                <a:solidFill>
                  <a:srgbClr val="FF0000"/>
                </a:solidFill>
                <a:cs typeface="Calibri"/>
              </a:rPr>
              <a:t> </a:t>
            </a:r>
          </a:p>
        </p:txBody>
      </p:sp>
      <p:pic>
        <p:nvPicPr>
          <p:cNvPr id="10244" name="Picture 7" descr="http://www.dreier.com/blog/wp-content/uploads/2010/03/burning-marshmallow-02.jpg">
            <a:hlinkClick r:id="rId2"/>
            <a:extLst>
              <a:ext uri="{FF2B5EF4-FFF2-40B4-BE49-F238E27FC236}">
                <a16:creationId xmlns:a16="http://schemas.microsoft.com/office/drawing/2014/main" id="{8AED15B5-6AC8-44A6-85D0-F833226F4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76600"/>
            <a:ext cx="3962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12D32E5-C86A-442F-8A25-C6BD1208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Chemical change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8CC8436E-79FA-4E48-9F60-9054039FE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5410200" cy="430390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Chemical changes occur when a </a:t>
            </a:r>
            <a:r>
              <a:rPr lang="en-US" altLang="en-US" sz="2400" b="1" dirty="0"/>
              <a:t>chemical reaction</a:t>
            </a:r>
            <a:r>
              <a:rPr lang="en-US" altLang="en-US" sz="2400" dirty="0"/>
              <a:t> causes bonds between atoms to break or to form.</a:t>
            </a:r>
          </a:p>
        </p:txBody>
      </p:sp>
      <p:pic>
        <p:nvPicPr>
          <p:cNvPr id="12292" name="Picture 5" descr="http://www.chem1.com/acad/webtext/chembond/CB-images/ascorbic_bs.jpg">
            <a:extLst>
              <a:ext uri="{FF2B5EF4-FFF2-40B4-BE49-F238E27FC236}">
                <a16:creationId xmlns:a16="http://schemas.microsoft.com/office/drawing/2014/main" id="{855443DD-4415-4F2E-B855-2B7FA9D0D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969" y="3294185"/>
            <a:ext cx="34464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3635</TotalTime>
  <Words>456</Words>
  <Application>Microsoft Office PowerPoint</Application>
  <PresentationFormat>On-screen Show (4:3)</PresentationFormat>
  <Paragraphs>84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Comic Sans MS</vt:lpstr>
      <vt:lpstr>Tahoma</vt:lpstr>
      <vt:lpstr>Times New Roman</vt:lpstr>
      <vt:lpstr>Wingdings</vt:lpstr>
      <vt:lpstr>Wingdings 3</vt:lpstr>
      <vt:lpstr>1_Office Theme</vt:lpstr>
      <vt:lpstr>Wisp</vt:lpstr>
      <vt:lpstr>Chemical and physical changes</vt:lpstr>
      <vt:lpstr>Physical Change</vt:lpstr>
      <vt:lpstr>Physical Changes Video </vt:lpstr>
      <vt:lpstr>Physical Change</vt:lpstr>
      <vt:lpstr>Physical Change - examples</vt:lpstr>
      <vt:lpstr>Physical Change</vt:lpstr>
      <vt:lpstr>Physical change</vt:lpstr>
      <vt:lpstr>Chemical change</vt:lpstr>
      <vt:lpstr>Chemical change</vt:lpstr>
      <vt:lpstr>Chemical Change: Evidence</vt:lpstr>
      <vt:lpstr>Chemical change</vt:lpstr>
      <vt:lpstr>Chemical changes Video </vt:lpstr>
      <vt:lpstr>PowerPoint Presentation</vt:lpstr>
      <vt:lpstr>PowerPoint Presentation</vt:lpstr>
      <vt:lpstr>Chemical reaction equations </vt:lpstr>
      <vt:lpstr>Chemical Equations</vt:lpstr>
      <vt:lpstr>Parts of a Chemical Reaction</vt:lpstr>
      <vt:lpstr>Reactants and Products</vt:lpstr>
    </vt:vector>
  </TitlesOfParts>
  <Company>Logan City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and physical properties</dc:title>
  <dc:creator>teacher</dc:creator>
  <cp:lastModifiedBy>d.alazrai</cp:lastModifiedBy>
  <cp:revision>211</cp:revision>
  <dcterms:created xsi:type="dcterms:W3CDTF">2011-09-12T22:09:23Z</dcterms:created>
  <dcterms:modified xsi:type="dcterms:W3CDTF">2023-04-18T16:43:42Z</dcterms:modified>
</cp:coreProperties>
</file>