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embeddedFontLst>
    <p:embeddedFont>
      <p:font typeface="Amiri" panose="020B0604020202020204" charset="-78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730" y="6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0798894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064639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b9a0592c1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b9a0592c1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773340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b9a0592c17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b9a0592c17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566629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b9a0592c17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b9a0592c17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897491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b9a0592c17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b9a0592c17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973000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b9a0592c17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b9a0592c17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524104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b9a0592c17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b9a0592c17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781084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bc2447908b_1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bc2447908b_1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132611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bc2447908b_1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bc2447908b_1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23397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D1DC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63025" y="-7375"/>
            <a:ext cx="9003000" cy="514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t="10577" b="54966"/>
          <a:stretch/>
        </p:blipFill>
        <p:spPr>
          <a:xfrm>
            <a:off x="323075" y="410075"/>
            <a:ext cx="3103300" cy="4111651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/>
          <p:nvPr/>
        </p:nvSpPr>
        <p:spPr>
          <a:xfrm>
            <a:off x="5289700" y="111125"/>
            <a:ext cx="1921101" cy="585751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980000"/>
                </a:solidFill>
                <a:latin typeface="Amiri"/>
              </a:rPr>
              <a:t>ابتسم</a:t>
            </a:r>
          </a:p>
        </p:txBody>
      </p:sp>
      <p:sp>
        <p:nvSpPr>
          <p:cNvPr id="57" name="Google Shape;57;p13"/>
          <p:cNvSpPr txBox="1"/>
          <p:nvPr/>
        </p:nvSpPr>
        <p:spPr>
          <a:xfrm>
            <a:off x="3690925" y="696875"/>
            <a:ext cx="4911900" cy="40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" sz="2000">
                <a:latin typeface="Amiri"/>
                <a:ea typeface="Amiri"/>
                <a:cs typeface="Amiri"/>
                <a:sym typeface="Amiri"/>
              </a:rPr>
              <a:t>التّفاؤل هو شعورٌ نفسي عميق بتوقع الخير على الدّوام، وله أثر إيجابيّ في النّفس حيثُ يشعرُ الإنسان بقدراتِهِ وَأنّه يستطيعُ التّغلبَ على الصّعاب.</a:t>
            </a:r>
            <a:endParaRPr sz="2000">
              <a:latin typeface="Amiri"/>
              <a:ea typeface="Amiri"/>
              <a:cs typeface="Amiri"/>
              <a:sym typeface="Amiri"/>
            </a:endParaRPr>
          </a:p>
          <a:p>
            <a:pPr marL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" sz="2000">
                <a:latin typeface="Amiri"/>
                <a:ea typeface="Amiri"/>
                <a:cs typeface="Amiri"/>
                <a:sym typeface="Amiri"/>
              </a:rPr>
              <a:t>للتّفاؤل قوّةٌ معنويّة تتعلّقُ بالنفس يعطيها للإنسان كي يستمتعَ بالحياة؛ فيشعر بالرّاحةِ وَالطّمأنيّةِ.</a:t>
            </a:r>
            <a:endParaRPr sz="2000">
              <a:latin typeface="Amiri"/>
              <a:ea typeface="Amiri"/>
              <a:cs typeface="Amiri"/>
              <a:sym typeface="Amiri"/>
            </a:endParaRPr>
          </a:p>
          <a:p>
            <a:pPr marL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" sz="2000">
                <a:latin typeface="Amiri"/>
                <a:ea typeface="Amiri"/>
                <a:cs typeface="Amiri"/>
                <a:sym typeface="Amiri"/>
              </a:rPr>
              <a:t>وَسعادتكَ تنعكس على سعادة الآخرين، فَعندما يراكَ النّاسُ سعيدًا يتأثرون بكَ وَيصبحونَ سعداءً.</a:t>
            </a:r>
            <a:endParaRPr sz="2000">
              <a:latin typeface="Amiri"/>
              <a:ea typeface="Amiri"/>
              <a:cs typeface="Amiri"/>
              <a:sym typeface="Amiri"/>
            </a:endParaRPr>
          </a:p>
          <a:p>
            <a:pPr marL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" sz="2000">
                <a:latin typeface="Amiri"/>
                <a:ea typeface="Amiri"/>
                <a:cs typeface="Amiri"/>
                <a:sym typeface="Amiri"/>
              </a:rPr>
              <a:t>وَأكثر النّاس تفاؤلًا أكثر النّاس نجاحًا وَعملًا. </a:t>
            </a:r>
            <a:endParaRPr sz="2000">
              <a:latin typeface="Amiri"/>
              <a:ea typeface="Amiri"/>
              <a:cs typeface="Amiri"/>
              <a:sym typeface="Amiri"/>
            </a:endParaRPr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9" dur="11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8717" y="544286"/>
            <a:ext cx="8618128" cy="280076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r"/>
            <a:r>
              <a:rPr lang="ar-JO" sz="1800" dirty="0"/>
              <a:t>الفهم والاستيعاب والتّحليل: صفحة 58</a:t>
            </a:r>
          </a:p>
          <a:p>
            <a:pPr algn="r"/>
            <a:r>
              <a:rPr lang="ar-JO" sz="1800" dirty="0"/>
              <a:t>1</a:t>
            </a:r>
            <a:r>
              <a:rPr lang="ar-JO" sz="2000" dirty="0"/>
              <a:t>. أ. البيت السّادس.                            ب. البيت السّابع.                          ج. البيت الثّاني.</a:t>
            </a:r>
          </a:p>
          <a:p>
            <a:pPr algn="r"/>
            <a:r>
              <a:rPr lang="ar-JO" sz="2000" dirty="0"/>
              <a:t>2. لن يُرجعَ الأسفُ الصّبا، يكفيك أنّكَ لم تزلْ حيًّا ولستَ من الأحبّة مُعدما، لا خطر على شفتيْكَ أن تتثلّما </a:t>
            </a:r>
          </a:p>
          <a:p>
            <a:pPr algn="r"/>
            <a:r>
              <a:rPr lang="ar-JO" sz="2000" dirty="0"/>
              <a:t>والوجه أن يتحطّما.</a:t>
            </a:r>
          </a:p>
          <a:p>
            <a:pPr algn="r"/>
            <a:r>
              <a:rPr lang="ar-JO" sz="2000" dirty="0"/>
              <a:t>3. لا.</a:t>
            </a:r>
          </a:p>
          <a:p>
            <a:pPr algn="r"/>
            <a:r>
              <a:rPr lang="ar-JO" sz="2000" dirty="0"/>
              <a:t>4. ـــ </a:t>
            </a:r>
          </a:p>
          <a:p>
            <a:pPr algn="r"/>
            <a:r>
              <a:rPr lang="ar-JO" sz="2000" dirty="0"/>
              <a:t>5. نعم، لأنّ التّفاؤل يدعو للعمل والسّعادة والنّجاح، والتّشاؤم يؤدّي إلى الفشل.</a:t>
            </a:r>
          </a:p>
          <a:p>
            <a:pPr algn="r"/>
            <a:endParaRPr lang="ar-JO" sz="2000" dirty="0"/>
          </a:p>
          <a:p>
            <a:pPr algn="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351175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2E9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8350" y="520350"/>
            <a:ext cx="2943150" cy="402500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 txBox="1"/>
          <p:nvPr/>
        </p:nvSpPr>
        <p:spPr>
          <a:xfrm>
            <a:off x="3736600" y="763850"/>
            <a:ext cx="5225700" cy="357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" sz="2200">
                <a:latin typeface="Amiri"/>
                <a:ea typeface="Amiri"/>
                <a:cs typeface="Amiri"/>
                <a:sym typeface="Amiri"/>
              </a:rPr>
              <a:t>إيليّا أبو ماضي شاعر لُبنانيٌّ من شعراء المهجر في أوائل القرن العشرين، وَهاجر إلى أمريكا.</a:t>
            </a:r>
            <a:endParaRPr sz="2200">
              <a:latin typeface="Amiri"/>
              <a:ea typeface="Amiri"/>
              <a:cs typeface="Amiri"/>
              <a:sym typeface="Amiri"/>
            </a:endParaRPr>
          </a:p>
          <a:p>
            <a:pPr marL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" sz="2200">
                <a:latin typeface="Amiri"/>
                <a:ea typeface="Amiri"/>
                <a:cs typeface="Amiri"/>
                <a:sym typeface="Amiri"/>
              </a:rPr>
              <a:t>توفي 1957م في نيويورك. </a:t>
            </a:r>
            <a:endParaRPr sz="2200">
              <a:latin typeface="Amiri"/>
              <a:ea typeface="Amiri"/>
              <a:cs typeface="Amiri"/>
              <a:sym typeface="Amiri"/>
            </a:endParaRPr>
          </a:p>
          <a:p>
            <a:pPr marL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" sz="2200">
                <a:solidFill>
                  <a:srgbClr val="0000FF"/>
                </a:solidFill>
                <a:latin typeface="Amiri"/>
                <a:ea typeface="Amiri"/>
                <a:cs typeface="Amiri"/>
                <a:sym typeface="Amiri"/>
              </a:rPr>
              <a:t>من أهم أعماله:</a:t>
            </a:r>
            <a:endParaRPr sz="2200">
              <a:solidFill>
                <a:srgbClr val="0000FF"/>
              </a:solidFill>
              <a:latin typeface="Amiri"/>
              <a:ea typeface="Amiri"/>
              <a:cs typeface="Amiri"/>
              <a:sym typeface="Amiri"/>
            </a:endParaRPr>
          </a:p>
          <a:p>
            <a:pPr marL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" sz="2200">
                <a:latin typeface="Amiri"/>
                <a:ea typeface="Amiri"/>
                <a:cs typeface="Amiri"/>
                <a:sym typeface="Amiri"/>
              </a:rPr>
              <a:t>1- تذكارُ الماضي.</a:t>
            </a:r>
            <a:endParaRPr sz="2200">
              <a:latin typeface="Amiri"/>
              <a:ea typeface="Amiri"/>
              <a:cs typeface="Amiri"/>
              <a:sym typeface="Amiri"/>
            </a:endParaRPr>
          </a:p>
          <a:p>
            <a:pPr marL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" sz="2200">
                <a:latin typeface="Amiri"/>
                <a:ea typeface="Amiri"/>
                <a:cs typeface="Amiri"/>
                <a:sym typeface="Amiri"/>
              </a:rPr>
              <a:t>2- الجَداول.</a:t>
            </a:r>
            <a:endParaRPr sz="2200">
              <a:latin typeface="Amiri"/>
              <a:ea typeface="Amiri"/>
              <a:cs typeface="Amiri"/>
              <a:sym typeface="Amiri"/>
            </a:endParaRPr>
          </a:p>
          <a:p>
            <a:pPr marL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" sz="2200">
                <a:latin typeface="Amiri"/>
                <a:ea typeface="Amiri"/>
                <a:cs typeface="Amiri"/>
                <a:sym typeface="Amiri"/>
              </a:rPr>
              <a:t>3- الخَمائل. </a:t>
            </a:r>
            <a:endParaRPr sz="2200">
              <a:latin typeface="Amiri"/>
              <a:ea typeface="Amiri"/>
              <a:cs typeface="Amiri"/>
              <a:sym typeface="Ami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FE2F3"/>
        </a:solidFill>
        <a:effectLst/>
      </p:bgPr>
    </p:bg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15"/>
          <p:cNvPicPr preferRelativeResize="0"/>
          <p:nvPr/>
        </p:nvPicPr>
        <p:blipFill rotWithShape="1">
          <a:blip r:embed="rId3">
            <a:alphaModFix/>
          </a:blip>
          <a:srcRect l="-2490" t="48791" r="2489" b="6768"/>
          <a:stretch/>
        </p:blipFill>
        <p:spPr>
          <a:xfrm>
            <a:off x="1386300" y="464200"/>
            <a:ext cx="6703100" cy="4068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9DAF8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/>
        </p:nvSpPr>
        <p:spPr>
          <a:xfrm>
            <a:off x="45700" y="1200"/>
            <a:ext cx="9098400" cy="5498100"/>
          </a:xfrm>
          <a:prstGeom prst="rect">
            <a:avLst/>
          </a:prstGeom>
          <a:solidFill>
            <a:srgbClr val="D9EAD3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" sz="1600" b="1" dirty="0">
                <a:solidFill>
                  <a:srgbClr val="980000"/>
                </a:solidFill>
                <a:latin typeface="Amiri"/>
                <a:ea typeface="Amiri"/>
                <a:cs typeface="Amiri"/>
                <a:sym typeface="Amiri"/>
              </a:rPr>
              <a:t>البيت الأوّل:</a:t>
            </a:r>
            <a:endParaRPr sz="1600" b="1" dirty="0">
              <a:solidFill>
                <a:srgbClr val="980000"/>
              </a:solidFill>
              <a:latin typeface="Amiri"/>
              <a:ea typeface="Amiri"/>
              <a:cs typeface="Amiri"/>
              <a:sym typeface="Amiri"/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" sz="1600" b="1" dirty="0">
                <a:solidFill>
                  <a:srgbClr val="0000FF"/>
                </a:solidFill>
                <a:latin typeface="Amiri"/>
                <a:ea typeface="Amiri"/>
                <a:cs typeface="Amiri"/>
                <a:sym typeface="Amiri"/>
              </a:rPr>
              <a:t>قال:</a:t>
            </a:r>
            <a:r>
              <a:rPr lang="ar" sz="1600" b="1" dirty="0">
                <a:solidFill>
                  <a:srgbClr val="0000FF"/>
                </a:solidFill>
                <a:highlight>
                  <a:srgbClr val="FFE599"/>
                </a:highlight>
                <a:latin typeface="Amiri"/>
                <a:ea typeface="Amiri"/>
                <a:cs typeface="Amiri"/>
                <a:sym typeface="Amiri"/>
              </a:rPr>
              <a:t> السّماءُ كئيبةٌ </a:t>
            </a:r>
            <a:r>
              <a:rPr lang="ar" sz="1600" b="1" dirty="0">
                <a:solidFill>
                  <a:srgbClr val="0000FF"/>
                </a:solidFill>
                <a:latin typeface="Amiri"/>
                <a:ea typeface="Amiri"/>
                <a:cs typeface="Amiri"/>
                <a:sym typeface="Amiri"/>
              </a:rPr>
              <a:t>وتجهّما         قلْتُ: ابتسم يكفي التّجهمُ في السّما</a:t>
            </a:r>
            <a:endParaRPr sz="1600" b="1" dirty="0">
              <a:solidFill>
                <a:srgbClr val="0000FF"/>
              </a:solidFill>
              <a:latin typeface="Amiri"/>
              <a:ea typeface="Amiri"/>
              <a:cs typeface="Amiri"/>
              <a:sym typeface="Amiri"/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" sz="1600" b="1" dirty="0">
                <a:solidFill>
                  <a:srgbClr val="38761D"/>
                </a:solidFill>
                <a:latin typeface="Amiri"/>
                <a:ea typeface="Amiri"/>
                <a:cs typeface="Amiri"/>
                <a:sym typeface="Amiri"/>
              </a:rPr>
              <a:t>معاني المفردات:</a:t>
            </a:r>
            <a:endParaRPr sz="1600" b="1" dirty="0">
              <a:solidFill>
                <a:srgbClr val="38761D"/>
              </a:solidFill>
              <a:latin typeface="Amiri"/>
              <a:ea typeface="Amiri"/>
              <a:cs typeface="Amiri"/>
              <a:sym typeface="Amiri"/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" sz="1600" b="1" dirty="0">
                <a:solidFill>
                  <a:srgbClr val="0000FF"/>
                </a:solidFill>
                <a:latin typeface="Amiri"/>
                <a:ea typeface="Amiri"/>
                <a:cs typeface="Amiri"/>
                <a:sym typeface="Amiri"/>
              </a:rPr>
              <a:t>كئيبة: </a:t>
            </a:r>
            <a:r>
              <a:rPr lang="ar" sz="1600" b="1" dirty="0">
                <a:latin typeface="Amiri"/>
                <a:ea typeface="Amiri"/>
                <a:cs typeface="Amiri"/>
                <a:sym typeface="Amiri"/>
              </a:rPr>
              <a:t>حزينة. </a:t>
            </a:r>
            <a:endParaRPr sz="1600" b="1" dirty="0">
              <a:latin typeface="Amiri"/>
              <a:ea typeface="Amiri"/>
              <a:cs typeface="Amiri"/>
              <a:sym typeface="Amiri"/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" sz="1600" b="1" dirty="0">
                <a:solidFill>
                  <a:srgbClr val="0000FF"/>
                </a:solidFill>
                <a:latin typeface="Amiri"/>
                <a:ea typeface="Amiri"/>
                <a:cs typeface="Amiri"/>
                <a:sym typeface="Amiri"/>
              </a:rPr>
              <a:t>التّجهّم:</a:t>
            </a:r>
            <a:r>
              <a:rPr lang="ar" sz="1600" b="1" dirty="0">
                <a:latin typeface="Amiri"/>
                <a:ea typeface="Amiri"/>
                <a:cs typeface="Amiri"/>
                <a:sym typeface="Amiri"/>
              </a:rPr>
              <a:t> عبوس الوجه. </a:t>
            </a:r>
            <a:r>
              <a:rPr lang="ar-JO" sz="1600" b="1" dirty="0">
                <a:latin typeface="Amiri"/>
                <a:ea typeface="Amiri"/>
                <a:cs typeface="Amiri"/>
                <a:sym typeface="Amiri"/>
              </a:rPr>
              <a:t>                    جذور: كئيبة: كأبَ.             التّجهّم: جهمَ.</a:t>
            </a:r>
            <a:endParaRPr sz="1600" b="1" dirty="0">
              <a:latin typeface="Amiri"/>
              <a:ea typeface="Amiri"/>
              <a:cs typeface="Amiri"/>
              <a:sym typeface="Amiri"/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" sz="1600" b="1" dirty="0">
                <a:solidFill>
                  <a:srgbClr val="38761D"/>
                </a:solidFill>
                <a:latin typeface="Amiri"/>
                <a:ea typeface="Amiri"/>
                <a:cs typeface="Amiri"/>
                <a:sym typeface="Amiri"/>
              </a:rPr>
              <a:t>الشّرح: </a:t>
            </a:r>
            <a:endParaRPr sz="1600" b="1" dirty="0">
              <a:solidFill>
                <a:srgbClr val="38761D"/>
              </a:solidFill>
              <a:latin typeface="Amiri"/>
              <a:ea typeface="Amiri"/>
              <a:cs typeface="Amiri"/>
              <a:sym typeface="Amiri"/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" sz="1600" b="1" dirty="0">
                <a:latin typeface="Amiri"/>
                <a:ea typeface="Amiri"/>
                <a:cs typeface="Amiri"/>
                <a:sym typeface="Amiri"/>
              </a:rPr>
              <a:t>بدأ الشّاعر قصيدته عندما رأى المكتئب تغييرًا في  الظّروف الجويّة فَعبسَ وجهه بسبب ذلك، فَطلبُ منه الشّاعر الابتسامة وَعدم العبوس.</a:t>
            </a:r>
            <a:r>
              <a:rPr lang="ar" sz="1600" b="1" dirty="0">
                <a:solidFill>
                  <a:srgbClr val="FF0000"/>
                </a:solidFill>
                <a:latin typeface="Amiri"/>
                <a:ea typeface="Amiri"/>
                <a:cs typeface="Amiri"/>
                <a:sym typeface="Amiri"/>
              </a:rPr>
              <a:t> الصّورة الفنّيّة</a:t>
            </a:r>
            <a:r>
              <a:rPr lang="ar" sz="1600" b="1" dirty="0">
                <a:latin typeface="Amiri"/>
                <a:ea typeface="Amiri"/>
                <a:cs typeface="Amiri"/>
                <a:sym typeface="Amiri"/>
              </a:rPr>
              <a:t> ( شبّه الشّاعر السّماء بالإنسان الكئيب. )</a:t>
            </a:r>
            <a:endParaRPr sz="1600" b="1" dirty="0">
              <a:latin typeface="Amiri"/>
              <a:ea typeface="Amiri"/>
              <a:cs typeface="Amiri"/>
              <a:sym typeface="Amiri"/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b="1" dirty="0">
              <a:solidFill>
                <a:srgbClr val="980000"/>
              </a:solidFill>
              <a:latin typeface="Amiri"/>
              <a:ea typeface="Amiri"/>
              <a:cs typeface="Amiri"/>
              <a:sym typeface="Amiri"/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" sz="1600" b="1" dirty="0">
                <a:solidFill>
                  <a:srgbClr val="980000"/>
                </a:solidFill>
                <a:latin typeface="Amiri"/>
                <a:ea typeface="Amiri"/>
                <a:cs typeface="Amiri"/>
                <a:sym typeface="Amiri"/>
              </a:rPr>
              <a:t>البيت الثّاني:</a:t>
            </a:r>
            <a:endParaRPr sz="1600" b="1" dirty="0">
              <a:solidFill>
                <a:srgbClr val="980000"/>
              </a:solidFill>
              <a:latin typeface="Amiri"/>
              <a:ea typeface="Amiri"/>
              <a:cs typeface="Amiri"/>
              <a:sym typeface="Amiri"/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" sz="1600" b="1" dirty="0">
                <a:solidFill>
                  <a:srgbClr val="0000FF"/>
                </a:solidFill>
                <a:latin typeface="Amiri"/>
                <a:ea typeface="Amiri"/>
                <a:cs typeface="Amiri"/>
                <a:sym typeface="Amiri"/>
              </a:rPr>
              <a:t>قال: </a:t>
            </a:r>
            <a:r>
              <a:rPr lang="ar" sz="1600" b="1" dirty="0">
                <a:solidFill>
                  <a:srgbClr val="0000FF"/>
                </a:solidFill>
                <a:highlight>
                  <a:srgbClr val="FFE599"/>
                </a:highlight>
                <a:latin typeface="Amiri"/>
                <a:ea typeface="Amiri"/>
                <a:cs typeface="Amiri"/>
                <a:sym typeface="Amiri"/>
              </a:rPr>
              <a:t>الصّبا ولّى</a:t>
            </a:r>
            <a:r>
              <a:rPr lang="ar" sz="1600" b="1" dirty="0">
                <a:solidFill>
                  <a:srgbClr val="0000FF"/>
                </a:solidFill>
                <a:latin typeface="Amiri"/>
                <a:ea typeface="Amiri"/>
                <a:cs typeface="Amiri"/>
                <a:sym typeface="Amiri"/>
              </a:rPr>
              <a:t>! فقلْتُ له: ابتسم      لن يُرجعَ الأسفُ الصّبا المُتصرّما</a:t>
            </a:r>
            <a:endParaRPr sz="1600" b="1" dirty="0">
              <a:solidFill>
                <a:srgbClr val="0000FF"/>
              </a:solidFill>
              <a:latin typeface="Amiri"/>
              <a:ea typeface="Amiri"/>
              <a:cs typeface="Amiri"/>
              <a:sym typeface="Amiri"/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" sz="1600" b="1" dirty="0">
                <a:solidFill>
                  <a:srgbClr val="38761D"/>
                </a:solidFill>
                <a:latin typeface="Amiri"/>
                <a:ea typeface="Amiri"/>
                <a:cs typeface="Amiri"/>
                <a:sym typeface="Amiri"/>
              </a:rPr>
              <a:t>معاني المفردات:</a:t>
            </a:r>
            <a:endParaRPr sz="1600" b="1" dirty="0">
              <a:solidFill>
                <a:srgbClr val="38761D"/>
              </a:solidFill>
              <a:latin typeface="Amiri"/>
              <a:ea typeface="Amiri"/>
              <a:cs typeface="Amiri"/>
              <a:sym typeface="Amiri"/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" sz="1600" b="1" dirty="0">
                <a:solidFill>
                  <a:srgbClr val="0000FF"/>
                </a:solidFill>
                <a:latin typeface="Amiri"/>
                <a:ea typeface="Amiri"/>
                <a:cs typeface="Amiri"/>
                <a:sym typeface="Amiri"/>
              </a:rPr>
              <a:t>الصِ</a:t>
            </a:r>
            <a:r>
              <a:rPr lang="ar-JO" sz="1600" b="1" dirty="0">
                <a:solidFill>
                  <a:srgbClr val="0000FF"/>
                </a:solidFill>
                <a:latin typeface="Amiri"/>
                <a:ea typeface="Amiri"/>
                <a:cs typeface="Amiri"/>
                <a:sym typeface="Amiri"/>
              </a:rPr>
              <a:t>ّ</a:t>
            </a:r>
            <a:r>
              <a:rPr lang="ar" sz="1600" b="1" dirty="0">
                <a:solidFill>
                  <a:srgbClr val="0000FF"/>
                </a:solidFill>
                <a:latin typeface="Amiri"/>
                <a:ea typeface="Amiri"/>
                <a:cs typeface="Amiri"/>
                <a:sym typeface="Amiri"/>
              </a:rPr>
              <a:t>با:</a:t>
            </a:r>
            <a:r>
              <a:rPr lang="ar" sz="1600" b="1" dirty="0">
                <a:latin typeface="Amiri"/>
                <a:ea typeface="Amiri"/>
                <a:cs typeface="Amiri"/>
                <a:sym typeface="Amiri"/>
              </a:rPr>
              <a:t> الشّباب.</a:t>
            </a:r>
            <a:endParaRPr sz="1600" b="1" dirty="0">
              <a:latin typeface="Amiri"/>
              <a:ea typeface="Amiri"/>
              <a:cs typeface="Amiri"/>
              <a:sym typeface="Amiri"/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" sz="1600" b="1" dirty="0">
                <a:solidFill>
                  <a:srgbClr val="0000FF"/>
                </a:solidFill>
                <a:latin typeface="Amiri"/>
                <a:ea typeface="Amiri"/>
                <a:cs typeface="Amiri"/>
                <a:sym typeface="Amiri"/>
              </a:rPr>
              <a:t>ولّى: </a:t>
            </a:r>
            <a:r>
              <a:rPr lang="ar" sz="1600" b="1" dirty="0">
                <a:latin typeface="Amiri"/>
                <a:ea typeface="Amiri"/>
                <a:cs typeface="Amiri"/>
                <a:sym typeface="Amiri"/>
              </a:rPr>
              <a:t>ذهبَ.</a:t>
            </a:r>
            <a:endParaRPr sz="1600" b="1" dirty="0">
              <a:latin typeface="Amiri"/>
              <a:ea typeface="Amiri"/>
              <a:cs typeface="Amiri"/>
              <a:sym typeface="Amiri"/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" sz="1600" b="1" dirty="0">
                <a:solidFill>
                  <a:srgbClr val="0000FF"/>
                </a:solidFill>
                <a:latin typeface="Amiri"/>
                <a:ea typeface="Amiri"/>
                <a:cs typeface="Amiri"/>
                <a:sym typeface="Amiri"/>
              </a:rPr>
              <a:t>المُتصرّم: </a:t>
            </a:r>
            <a:r>
              <a:rPr lang="ar" sz="1600" b="1" dirty="0">
                <a:latin typeface="Amiri"/>
                <a:ea typeface="Amiri"/>
                <a:cs typeface="Amiri"/>
                <a:sym typeface="Amiri"/>
              </a:rPr>
              <a:t>الّذي ذهبَ وَانتهى. </a:t>
            </a:r>
            <a:r>
              <a:rPr lang="ar-JO" sz="1600" b="1" dirty="0">
                <a:latin typeface="Amiri"/>
                <a:ea typeface="Amiri"/>
                <a:cs typeface="Amiri"/>
                <a:sym typeface="Amiri"/>
              </a:rPr>
              <a:t>           جذور: ابتسم: بسمَ.                     يُرجِعُ: رجعَ.</a:t>
            </a:r>
            <a:endParaRPr sz="1600" b="1" dirty="0">
              <a:solidFill>
                <a:srgbClr val="38761D"/>
              </a:solidFill>
              <a:latin typeface="Amiri"/>
              <a:ea typeface="Amiri"/>
              <a:cs typeface="Amiri"/>
              <a:sym typeface="Amiri"/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" sz="1600" b="1" dirty="0">
                <a:solidFill>
                  <a:srgbClr val="38761D"/>
                </a:solidFill>
                <a:latin typeface="Amiri"/>
                <a:ea typeface="Amiri"/>
                <a:cs typeface="Amiri"/>
                <a:sym typeface="Amiri"/>
              </a:rPr>
              <a:t>الشّرح: </a:t>
            </a:r>
            <a:endParaRPr sz="1600" b="1" dirty="0">
              <a:solidFill>
                <a:srgbClr val="38761D"/>
              </a:solidFill>
              <a:latin typeface="Amiri"/>
              <a:ea typeface="Amiri"/>
              <a:cs typeface="Amiri"/>
              <a:sym typeface="Amiri"/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" sz="1600" b="1" dirty="0">
                <a:latin typeface="Amiri"/>
                <a:ea typeface="Amiri"/>
                <a:cs typeface="Amiri"/>
                <a:sym typeface="Amiri"/>
              </a:rPr>
              <a:t>يردّ الشّخص الكئيب على الشّاعر قائلًا: بأنّ زمن الشّباب ذهب وَلن يعود، فطلبَ منه أن يبتسم لأنَّ التّحسر والحزن على ما فات من الزمن لن يرجعه مرّة أخرى؛ فقد ذهب وانتهى. </a:t>
            </a:r>
            <a:r>
              <a:rPr lang="ar" sz="1600" b="1" dirty="0">
                <a:solidFill>
                  <a:srgbClr val="FF0000"/>
                </a:solidFill>
                <a:latin typeface="Amiri"/>
                <a:ea typeface="Amiri"/>
                <a:cs typeface="Amiri"/>
                <a:sym typeface="Amiri"/>
              </a:rPr>
              <a:t> الصّورة الفنّيّة</a:t>
            </a:r>
            <a:r>
              <a:rPr lang="ar" sz="1600" b="1" dirty="0">
                <a:latin typeface="Amiri"/>
                <a:ea typeface="Amiri"/>
                <a:cs typeface="Amiri"/>
                <a:sym typeface="Amiri"/>
              </a:rPr>
              <a:t> (شبّه الصّبا(الش</a:t>
            </a:r>
            <a:r>
              <a:rPr lang="ar-JO" sz="1600" b="1" dirty="0">
                <a:latin typeface="Amiri"/>
                <a:ea typeface="Amiri"/>
                <a:cs typeface="Amiri"/>
                <a:sym typeface="Amiri"/>
              </a:rPr>
              <a:t>ّ</a:t>
            </a:r>
            <a:r>
              <a:rPr lang="ar" sz="1600" b="1" dirty="0">
                <a:latin typeface="Amiri"/>
                <a:ea typeface="Amiri"/>
                <a:cs typeface="Amiri"/>
                <a:sym typeface="Amiri"/>
              </a:rPr>
              <a:t>باب) بإنسان ذهب ولن يعود.)   </a:t>
            </a:r>
            <a:endParaRPr sz="1600" b="1" dirty="0">
              <a:latin typeface="Amiri"/>
              <a:ea typeface="Amiri"/>
              <a:cs typeface="Amiri"/>
              <a:sym typeface="Amiri"/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Amiri"/>
              <a:ea typeface="Amiri"/>
              <a:cs typeface="Amiri"/>
              <a:sym typeface="Ami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0E0E3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/>
        </p:nvSpPr>
        <p:spPr>
          <a:xfrm>
            <a:off x="66450" y="0"/>
            <a:ext cx="9011100" cy="5231400"/>
          </a:xfrm>
          <a:prstGeom prst="rect">
            <a:avLst/>
          </a:prstGeom>
          <a:solidFill>
            <a:srgbClr val="EAD1DC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" sz="1600" b="1" dirty="0">
                <a:solidFill>
                  <a:srgbClr val="980000"/>
                </a:solidFill>
                <a:latin typeface="Amiri"/>
                <a:ea typeface="Amiri"/>
                <a:cs typeface="Amiri"/>
                <a:sym typeface="Amiri"/>
              </a:rPr>
              <a:t>البيت الثّالث/ الرّابع/ الخامس: </a:t>
            </a:r>
            <a:endParaRPr sz="1600" b="1" dirty="0">
              <a:solidFill>
                <a:srgbClr val="980000"/>
              </a:solidFill>
              <a:latin typeface="Amiri"/>
              <a:ea typeface="Amiri"/>
              <a:cs typeface="Amiri"/>
              <a:sym typeface="Amiri"/>
            </a:endParaRPr>
          </a:p>
          <a:p>
            <a:pPr marL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" sz="1600" b="1" dirty="0">
                <a:solidFill>
                  <a:srgbClr val="0000FF"/>
                </a:solidFill>
                <a:latin typeface="Amiri"/>
                <a:ea typeface="Amiri"/>
                <a:cs typeface="Amiri"/>
                <a:sym typeface="Amiri"/>
              </a:rPr>
              <a:t>قالَ: المواسمُ قد بدتْ أَعلامُهـــــا         وَتعرّضتْ لي في الملابسِ والدُّمى</a:t>
            </a:r>
            <a:endParaRPr sz="1600" b="1" dirty="0">
              <a:solidFill>
                <a:srgbClr val="0000FF"/>
              </a:solidFill>
              <a:latin typeface="Amiri"/>
              <a:ea typeface="Amiri"/>
              <a:cs typeface="Amiri"/>
              <a:sym typeface="Amiri"/>
            </a:endParaRPr>
          </a:p>
          <a:p>
            <a:pPr marL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" sz="1600" b="1" dirty="0">
                <a:solidFill>
                  <a:srgbClr val="0000FF"/>
                </a:solidFill>
                <a:latin typeface="Amiri"/>
                <a:ea typeface="Amiri"/>
                <a:cs typeface="Amiri"/>
                <a:sym typeface="Amiri"/>
              </a:rPr>
              <a:t>وعليّ للأحبابِ فـــــــرضٌ لازمٌ         لــــــكنّ كفّي ليس تملكُ دِرهما</a:t>
            </a:r>
            <a:endParaRPr sz="1600" b="1" dirty="0">
              <a:solidFill>
                <a:srgbClr val="0000FF"/>
              </a:solidFill>
              <a:latin typeface="Amiri"/>
              <a:ea typeface="Amiri"/>
              <a:cs typeface="Amiri"/>
              <a:sym typeface="Amiri"/>
            </a:endParaRPr>
          </a:p>
          <a:p>
            <a:pPr marL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ar" sz="1600" b="1" dirty="0">
                <a:solidFill>
                  <a:srgbClr val="0000FF"/>
                </a:solidFill>
                <a:latin typeface="Amiri"/>
                <a:ea typeface="Amiri"/>
                <a:cs typeface="Amiri"/>
                <a:sym typeface="Amiri"/>
              </a:rPr>
              <a:t>قلْتُ: ابتسمْ، يكفيكَ أنّكَ لم تزلْ        حيّا، وَلستَ من الأحبّةِ معدما!</a:t>
            </a:r>
            <a:endParaRPr sz="1600" b="1" dirty="0">
              <a:solidFill>
                <a:srgbClr val="0000FF"/>
              </a:solidFill>
              <a:latin typeface="Amiri"/>
              <a:ea typeface="Amiri"/>
              <a:cs typeface="Amiri"/>
              <a:sym typeface="Amiri"/>
            </a:endParaRPr>
          </a:p>
          <a:p>
            <a:pPr marL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" sz="1600" b="1" dirty="0">
                <a:solidFill>
                  <a:srgbClr val="38761D"/>
                </a:solidFill>
                <a:latin typeface="Amiri"/>
                <a:ea typeface="Amiri"/>
                <a:cs typeface="Amiri"/>
                <a:sym typeface="Amiri"/>
              </a:rPr>
              <a:t>معاني المفردات:</a:t>
            </a:r>
            <a:endParaRPr sz="1600" b="1" dirty="0">
              <a:solidFill>
                <a:srgbClr val="38761D"/>
              </a:solidFill>
              <a:latin typeface="Amiri"/>
              <a:ea typeface="Amiri"/>
              <a:cs typeface="Amiri"/>
              <a:sym typeface="Amiri"/>
            </a:endParaRPr>
          </a:p>
          <a:p>
            <a:pPr marL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" sz="1600" b="1" dirty="0">
                <a:solidFill>
                  <a:srgbClr val="0000FF"/>
                </a:solidFill>
                <a:latin typeface="Amiri"/>
                <a:ea typeface="Amiri"/>
                <a:cs typeface="Amiri"/>
                <a:sym typeface="Amiri"/>
              </a:rPr>
              <a:t>المواسم: </a:t>
            </a:r>
            <a:r>
              <a:rPr lang="ar" sz="1600" b="1" dirty="0">
                <a:latin typeface="Amiri"/>
                <a:ea typeface="Amiri"/>
                <a:cs typeface="Amiri"/>
                <a:sym typeface="Amiri"/>
              </a:rPr>
              <a:t>أوقات المناسبات. </a:t>
            </a:r>
            <a:r>
              <a:rPr lang="ar-JO" sz="1600" b="1" dirty="0">
                <a:latin typeface="Amiri"/>
                <a:ea typeface="Amiri"/>
                <a:cs typeface="Amiri"/>
                <a:sym typeface="Amiri"/>
              </a:rPr>
              <a:t>       </a:t>
            </a:r>
            <a:endParaRPr sz="1600" b="1" dirty="0">
              <a:latin typeface="Amiri"/>
              <a:ea typeface="Amiri"/>
              <a:cs typeface="Amiri"/>
              <a:sym typeface="Amiri"/>
            </a:endParaRPr>
          </a:p>
          <a:p>
            <a:pPr marL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" sz="1600" b="1" dirty="0">
                <a:solidFill>
                  <a:srgbClr val="0000FF"/>
                </a:solidFill>
                <a:latin typeface="Amiri"/>
                <a:ea typeface="Amiri"/>
                <a:cs typeface="Amiri"/>
                <a:sym typeface="Amiri"/>
              </a:rPr>
              <a:t>بدت: </a:t>
            </a:r>
            <a:r>
              <a:rPr lang="ar" sz="1600" b="1" dirty="0">
                <a:latin typeface="Amiri"/>
                <a:ea typeface="Amiri"/>
                <a:cs typeface="Amiri"/>
                <a:sym typeface="Amiri"/>
              </a:rPr>
              <a:t>ظهرتْ. </a:t>
            </a:r>
            <a:endParaRPr sz="1600" b="1" dirty="0">
              <a:latin typeface="Amiri"/>
              <a:ea typeface="Amiri"/>
              <a:cs typeface="Amiri"/>
              <a:sym typeface="Amiri"/>
            </a:endParaRPr>
          </a:p>
          <a:p>
            <a:pPr marL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" sz="1600" b="1" dirty="0">
                <a:solidFill>
                  <a:srgbClr val="0000FF"/>
                </a:solidFill>
                <a:latin typeface="Amiri"/>
                <a:ea typeface="Amiri"/>
                <a:cs typeface="Amiri"/>
                <a:sym typeface="Amiri"/>
              </a:rPr>
              <a:t>أعلام: </a:t>
            </a:r>
            <a:r>
              <a:rPr lang="ar" sz="1600" b="1" dirty="0">
                <a:latin typeface="Amiri"/>
                <a:ea typeface="Amiri"/>
                <a:cs typeface="Amiri"/>
                <a:sym typeface="Amiri"/>
              </a:rPr>
              <a:t>علامات. </a:t>
            </a:r>
            <a:endParaRPr sz="1600" b="1" dirty="0">
              <a:latin typeface="Amiri"/>
              <a:ea typeface="Amiri"/>
              <a:cs typeface="Amiri"/>
              <a:sym typeface="Amiri"/>
            </a:endParaRPr>
          </a:p>
          <a:p>
            <a:pPr marL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" sz="1600" b="1" dirty="0">
                <a:solidFill>
                  <a:srgbClr val="0000FF"/>
                </a:solidFill>
                <a:latin typeface="Amiri"/>
                <a:ea typeface="Amiri"/>
                <a:cs typeface="Amiri"/>
                <a:sym typeface="Amiri"/>
              </a:rPr>
              <a:t>فرض: </a:t>
            </a:r>
            <a:r>
              <a:rPr lang="ar" sz="1600" b="1" dirty="0">
                <a:solidFill>
                  <a:schemeClr val="dk1"/>
                </a:solidFill>
                <a:latin typeface="Amiri"/>
                <a:ea typeface="Amiri"/>
                <a:cs typeface="Amiri"/>
                <a:sym typeface="Amiri"/>
              </a:rPr>
              <a:t>واجب. </a:t>
            </a:r>
            <a:endParaRPr sz="1600" b="1" dirty="0">
              <a:solidFill>
                <a:schemeClr val="dk1"/>
              </a:solidFill>
              <a:latin typeface="Amiri"/>
              <a:ea typeface="Amiri"/>
              <a:cs typeface="Amiri"/>
              <a:sym typeface="Amiri"/>
            </a:endParaRPr>
          </a:p>
          <a:p>
            <a:pPr marL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" sz="1600" b="1" dirty="0">
                <a:solidFill>
                  <a:srgbClr val="0000FF"/>
                </a:solidFill>
                <a:latin typeface="Amiri"/>
                <a:ea typeface="Amiri"/>
                <a:cs typeface="Amiri"/>
                <a:sym typeface="Amiri"/>
              </a:rPr>
              <a:t>م</a:t>
            </a:r>
            <a:r>
              <a:rPr lang="ar-JO" sz="1600" b="1" dirty="0">
                <a:solidFill>
                  <a:srgbClr val="0000FF"/>
                </a:solidFill>
                <a:latin typeface="Amiri"/>
                <a:ea typeface="Amiri"/>
                <a:cs typeface="Amiri"/>
                <a:sym typeface="Amiri"/>
              </a:rPr>
              <a:t>ُ</a:t>
            </a:r>
            <a:r>
              <a:rPr lang="ar" sz="1600" b="1" dirty="0">
                <a:solidFill>
                  <a:srgbClr val="0000FF"/>
                </a:solidFill>
                <a:latin typeface="Amiri"/>
                <a:ea typeface="Amiri"/>
                <a:cs typeface="Amiri"/>
                <a:sym typeface="Amiri"/>
              </a:rPr>
              <a:t>عدم: </a:t>
            </a:r>
            <a:r>
              <a:rPr lang="ar" sz="1600" b="1" dirty="0">
                <a:solidFill>
                  <a:schemeClr val="dk1"/>
                </a:solidFill>
                <a:latin typeface="Amiri"/>
                <a:ea typeface="Amiri"/>
                <a:cs typeface="Amiri"/>
                <a:sym typeface="Amiri"/>
              </a:rPr>
              <a:t>محروم. </a:t>
            </a:r>
            <a:r>
              <a:rPr lang="ar-JO" sz="1600" b="1" dirty="0">
                <a:solidFill>
                  <a:schemeClr val="dk1"/>
                </a:solidFill>
                <a:latin typeface="Amiri"/>
                <a:ea typeface="Amiri"/>
                <a:cs typeface="Amiri"/>
                <a:sym typeface="Amiri"/>
              </a:rPr>
              <a:t>         جذور: تملِكُ: ملكَ.      تغنمُ: غنمَ.            </a:t>
            </a:r>
            <a:endParaRPr sz="1600" b="1" dirty="0">
              <a:latin typeface="Amiri"/>
              <a:ea typeface="Amiri"/>
              <a:cs typeface="Amiri"/>
              <a:sym typeface="Amiri"/>
            </a:endParaRPr>
          </a:p>
          <a:p>
            <a:pPr marL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" sz="1600" b="1" dirty="0">
                <a:solidFill>
                  <a:srgbClr val="38761D"/>
                </a:solidFill>
                <a:latin typeface="Amiri"/>
                <a:ea typeface="Amiri"/>
                <a:cs typeface="Amiri"/>
                <a:sym typeface="Amiri"/>
              </a:rPr>
              <a:t>الش</a:t>
            </a:r>
            <a:r>
              <a:rPr lang="ar-JO" sz="1600" b="1" dirty="0">
                <a:solidFill>
                  <a:srgbClr val="38761D"/>
                </a:solidFill>
                <a:latin typeface="Amiri"/>
                <a:ea typeface="Amiri"/>
                <a:cs typeface="Amiri"/>
                <a:sym typeface="Amiri"/>
              </a:rPr>
              <a:t>ّ</a:t>
            </a:r>
            <a:r>
              <a:rPr lang="ar" sz="1600" b="1" dirty="0">
                <a:solidFill>
                  <a:srgbClr val="38761D"/>
                </a:solidFill>
                <a:latin typeface="Amiri"/>
                <a:ea typeface="Amiri"/>
                <a:cs typeface="Amiri"/>
                <a:sym typeface="Amiri"/>
              </a:rPr>
              <a:t>رح:</a:t>
            </a:r>
            <a:endParaRPr sz="1600" b="1" dirty="0">
              <a:solidFill>
                <a:srgbClr val="38761D"/>
              </a:solidFill>
              <a:latin typeface="Amiri"/>
              <a:ea typeface="Amiri"/>
              <a:cs typeface="Amiri"/>
              <a:sym typeface="Amiri"/>
            </a:endParaRPr>
          </a:p>
          <a:p>
            <a:pPr marL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" sz="1600" b="1" dirty="0">
                <a:latin typeface="Amiri"/>
                <a:ea typeface="Amiri"/>
                <a:cs typeface="Amiri"/>
                <a:sym typeface="Amiri"/>
              </a:rPr>
              <a:t>يقول الكئيب إنَّ المناسبات قد اقتربت وَعليه أن يحضرَ الملابس والألعاب لأحبابهِ، لكنّه مثقلٌ بالدّيون ولا يستطيع القيام بواجباته.</a:t>
            </a:r>
            <a:endParaRPr sz="1600" b="1" dirty="0">
              <a:latin typeface="Amiri"/>
              <a:ea typeface="Amiri"/>
              <a:cs typeface="Amiri"/>
              <a:sym typeface="Amiri"/>
            </a:endParaRPr>
          </a:p>
          <a:p>
            <a:pPr marL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" sz="1600" b="1" dirty="0">
                <a:latin typeface="Amiri"/>
                <a:ea typeface="Amiri"/>
                <a:cs typeface="Amiri"/>
                <a:sym typeface="Amiri"/>
              </a:rPr>
              <a:t>فيرى الشّاعر أسبابًا تجعله مبتسمًا بالرغم من همومه بأنّه مازال على قيد الحياة بصحّة جي</a:t>
            </a:r>
            <a:r>
              <a:rPr lang="ar-JO" sz="1600" b="1" dirty="0">
                <a:latin typeface="Amiri"/>
                <a:ea typeface="Amiri"/>
                <a:cs typeface="Amiri"/>
                <a:sym typeface="Amiri"/>
              </a:rPr>
              <a:t>ّ</a:t>
            </a:r>
            <a:r>
              <a:rPr lang="ar" sz="1600" b="1" dirty="0">
                <a:latin typeface="Amiri"/>
                <a:ea typeface="Amiri"/>
                <a:cs typeface="Amiri"/>
                <a:sym typeface="Amiri"/>
              </a:rPr>
              <a:t>دة وَحوله الأصدقاء وَالأحبّة. </a:t>
            </a:r>
            <a:endParaRPr lang="ar-JO" sz="1600" b="1" dirty="0">
              <a:latin typeface="Amiri"/>
              <a:ea typeface="Amiri"/>
              <a:cs typeface="Amiri"/>
              <a:sym typeface="Amiri"/>
            </a:endParaRPr>
          </a:p>
          <a:p>
            <a:pPr marL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JO" sz="1600" b="1" dirty="0">
                <a:latin typeface="Amiri"/>
                <a:ea typeface="Amiri"/>
                <a:cs typeface="Amiri"/>
                <a:sym typeface="Amiri"/>
              </a:rPr>
              <a:t>أعلامها: الضّمير الهاء يعودُ على: ـــــــــــــــــــــــــــــــــــــــــ</a:t>
            </a:r>
            <a:endParaRPr sz="1600" b="1" dirty="0">
              <a:latin typeface="Amiri"/>
              <a:ea typeface="Amiri"/>
              <a:cs typeface="Amiri"/>
              <a:sym typeface="Amiri"/>
            </a:endParaRPr>
          </a:p>
          <a:p>
            <a:pPr marL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b="1" dirty="0">
              <a:solidFill>
                <a:srgbClr val="980000"/>
              </a:solidFill>
              <a:latin typeface="Amiri"/>
              <a:ea typeface="Amiri"/>
              <a:cs typeface="Amiri"/>
              <a:sym typeface="Amiri"/>
            </a:endParaRPr>
          </a:p>
          <a:p>
            <a:pPr marL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b="1" dirty="0">
              <a:solidFill>
                <a:srgbClr val="0000FF"/>
              </a:solidFill>
              <a:latin typeface="Amiri"/>
              <a:ea typeface="Amiri"/>
              <a:cs typeface="Amiri"/>
              <a:sym typeface="Amiri"/>
            </a:endParaRPr>
          </a:p>
          <a:p>
            <a:pPr marL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EAD3"/>
        </a:soli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8"/>
          <p:cNvSpPr txBox="1"/>
          <p:nvPr/>
        </p:nvSpPr>
        <p:spPr>
          <a:xfrm>
            <a:off x="0" y="0"/>
            <a:ext cx="9052500" cy="499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" sz="1600" b="1" dirty="0">
                <a:solidFill>
                  <a:srgbClr val="980000"/>
                </a:solidFill>
                <a:latin typeface="Amiri"/>
                <a:ea typeface="Amiri"/>
                <a:cs typeface="Amiri"/>
                <a:sym typeface="Amiri"/>
              </a:rPr>
              <a:t>البيت السّادس: </a:t>
            </a:r>
            <a:endParaRPr sz="1600" b="1" dirty="0">
              <a:solidFill>
                <a:srgbClr val="980000"/>
              </a:solidFill>
              <a:latin typeface="Amiri"/>
              <a:ea typeface="Amiri"/>
              <a:cs typeface="Amiri"/>
              <a:sym typeface="Amiri"/>
            </a:endParaRPr>
          </a:p>
          <a:p>
            <a:pPr marL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" sz="1600" b="1" dirty="0">
                <a:solidFill>
                  <a:srgbClr val="0000FF"/>
                </a:solidFill>
                <a:latin typeface="Amiri"/>
                <a:ea typeface="Amiri"/>
                <a:cs typeface="Amiri"/>
                <a:sym typeface="Amiri"/>
              </a:rPr>
              <a:t>قالَ: اللّيالي جرّعتني عَلقما       قلْتُ: ابتسم، ولِئَنْ جَرَعتَ العلقما</a:t>
            </a:r>
            <a:endParaRPr sz="1600" b="1" dirty="0">
              <a:solidFill>
                <a:srgbClr val="0000FF"/>
              </a:solidFill>
              <a:latin typeface="Amiri"/>
              <a:ea typeface="Amiri"/>
              <a:cs typeface="Amiri"/>
              <a:sym typeface="Amiri"/>
            </a:endParaRPr>
          </a:p>
          <a:p>
            <a:pPr marL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" sz="1600" b="1" dirty="0">
                <a:solidFill>
                  <a:srgbClr val="38761D"/>
                </a:solidFill>
                <a:latin typeface="Amiri"/>
                <a:ea typeface="Amiri"/>
                <a:cs typeface="Amiri"/>
                <a:sym typeface="Amiri"/>
              </a:rPr>
              <a:t>معاني المفردات:</a:t>
            </a:r>
            <a:endParaRPr sz="1600" b="1" dirty="0">
              <a:solidFill>
                <a:srgbClr val="38761D"/>
              </a:solidFill>
              <a:latin typeface="Amiri"/>
              <a:ea typeface="Amiri"/>
              <a:cs typeface="Amiri"/>
              <a:sym typeface="Amiri"/>
            </a:endParaRPr>
          </a:p>
          <a:p>
            <a:pPr marL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" sz="1600" b="1" dirty="0">
                <a:solidFill>
                  <a:srgbClr val="0000FF"/>
                </a:solidFill>
                <a:latin typeface="Amiri"/>
                <a:ea typeface="Amiri"/>
                <a:cs typeface="Amiri"/>
                <a:sym typeface="Amiri"/>
              </a:rPr>
              <a:t>جرعتني: </a:t>
            </a:r>
            <a:r>
              <a:rPr lang="ar" sz="1600" b="1" dirty="0">
                <a:latin typeface="Amiri"/>
                <a:ea typeface="Amiri"/>
                <a:cs typeface="Amiri"/>
                <a:sym typeface="Amiri"/>
              </a:rPr>
              <a:t>سقتني.</a:t>
            </a:r>
            <a:endParaRPr sz="1600" b="1" dirty="0">
              <a:latin typeface="Amiri"/>
              <a:ea typeface="Amiri"/>
              <a:cs typeface="Amiri"/>
              <a:sym typeface="Amiri"/>
            </a:endParaRPr>
          </a:p>
          <a:p>
            <a:pPr marL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" sz="1600" b="1" dirty="0">
                <a:solidFill>
                  <a:srgbClr val="0000FF"/>
                </a:solidFill>
                <a:latin typeface="Amiri"/>
                <a:ea typeface="Amiri"/>
                <a:cs typeface="Amiri"/>
                <a:sym typeface="Amiri"/>
              </a:rPr>
              <a:t>العلقم: </a:t>
            </a:r>
            <a:r>
              <a:rPr lang="ar" sz="1600" b="1" dirty="0">
                <a:latin typeface="Amiri"/>
                <a:ea typeface="Amiri"/>
                <a:cs typeface="Amiri"/>
                <a:sym typeface="Amiri"/>
              </a:rPr>
              <a:t>المرّ.</a:t>
            </a:r>
            <a:r>
              <a:rPr lang="ar-JO" sz="1600" b="1" dirty="0">
                <a:latin typeface="Amiri"/>
                <a:ea typeface="Amiri"/>
                <a:cs typeface="Amiri"/>
                <a:sym typeface="Amiri"/>
              </a:rPr>
              <a:t> </a:t>
            </a:r>
            <a:endParaRPr sz="1600" b="1" dirty="0">
              <a:latin typeface="Amiri"/>
              <a:ea typeface="Amiri"/>
              <a:cs typeface="Amiri"/>
              <a:sym typeface="Amiri"/>
            </a:endParaRPr>
          </a:p>
          <a:p>
            <a:pPr marL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" sz="1600" b="1" dirty="0">
                <a:solidFill>
                  <a:srgbClr val="38761D"/>
                </a:solidFill>
                <a:latin typeface="Amiri"/>
                <a:ea typeface="Amiri"/>
                <a:cs typeface="Amiri"/>
                <a:sym typeface="Amiri"/>
              </a:rPr>
              <a:t>الشّرح: </a:t>
            </a:r>
            <a:endParaRPr sz="1600" b="1" dirty="0">
              <a:solidFill>
                <a:srgbClr val="38761D"/>
              </a:solidFill>
              <a:latin typeface="Amiri"/>
              <a:ea typeface="Amiri"/>
              <a:cs typeface="Amiri"/>
              <a:sym typeface="Amiri"/>
            </a:endParaRPr>
          </a:p>
          <a:p>
            <a:pPr marL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" sz="1600" b="1" dirty="0">
                <a:latin typeface="Amiri"/>
                <a:ea typeface="Amiri"/>
                <a:cs typeface="Amiri"/>
                <a:sym typeface="Amiri"/>
              </a:rPr>
              <a:t>يبيّن الكئيب سبب حزنه فيقول أنّ الزّمن  الّذي مرَّ به أذاقَهُ مرارة الهموم وَالمصائب، فردَّ عليه الشّاعر بأن يبتسم حتّى وإن ذاق المرار .</a:t>
            </a:r>
            <a:endParaRPr sz="1600" b="1" dirty="0">
              <a:latin typeface="Amiri"/>
              <a:ea typeface="Amiri"/>
              <a:cs typeface="Amiri"/>
              <a:sym typeface="Amiri"/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ar" sz="1600" b="1" dirty="0">
                <a:solidFill>
                  <a:srgbClr val="980000"/>
                </a:solidFill>
                <a:latin typeface="Amiri"/>
                <a:ea typeface="Amiri"/>
                <a:cs typeface="Amiri"/>
                <a:sym typeface="Amiri"/>
              </a:rPr>
              <a:t>البيت السّابع: </a:t>
            </a:r>
            <a:endParaRPr sz="1600" b="1" dirty="0">
              <a:solidFill>
                <a:srgbClr val="980000"/>
              </a:solidFill>
              <a:latin typeface="Amiri"/>
              <a:ea typeface="Amiri"/>
              <a:cs typeface="Amiri"/>
              <a:sym typeface="Amiri"/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ar" sz="1600" b="1" dirty="0">
                <a:solidFill>
                  <a:srgbClr val="0000FF"/>
                </a:solidFill>
                <a:latin typeface="Amiri"/>
                <a:ea typeface="Amiri"/>
                <a:cs typeface="Amiri"/>
                <a:sym typeface="Amiri"/>
              </a:rPr>
              <a:t>فلعلّ غيركَ إن رآكَ مرنّما       طرحَ الكآبةَ جانبًا وترنّما</a:t>
            </a:r>
            <a:endParaRPr sz="1600" b="1" dirty="0">
              <a:solidFill>
                <a:srgbClr val="0000FF"/>
              </a:solidFill>
              <a:latin typeface="Amiri"/>
              <a:ea typeface="Amiri"/>
              <a:cs typeface="Amiri"/>
              <a:sym typeface="Amiri"/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ar" sz="1600" b="1" dirty="0">
                <a:solidFill>
                  <a:srgbClr val="38761D"/>
                </a:solidFill>
                <a:latin typeface="Amiri"/>
                <a:ea typeface="Amiri"/>
                <a:cs typeface="Amiri"/>
                <a:sym typeface="Amiri"/>
              </a:rPr>
              <a:t>معاني المفردات:</a:t>
            </a:r>
            <a:endParaRPr sz="1600" b="1" dirty="0">
              <a:solidFill>
                <a:srgbClr val="38761D"/>
              </a:solidFill>
              <a:latin typeface="Amiri"/>
              <a:ea typeface="Amiri"/>
              <a:cs typeface="Amiri"/>
              <a:sym typeface="Amiri"/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ar" sz="1600" b="1" dirty="0">
                <a:solidFill>
                  <a:srgbClr val="0000FF"/>
                </a:solidFill>
                <a:latin typeface="Amiri"/>
                <a:ea typeface="Amiri"/>
                <a:cs typeface="Amiri"/>
                <a:sym typeface="Amiri"/>
              </a:rPr>
              <a:t>مُرنّم:</a:t>
            </a:r>
            <a:r>
              <a:rPr lang="ar" sz="1600" b="1" dirty="0">
                <a:solidFill>
                  <a:schemeClr val="dk1"/>
                </a:solidFill>
                <a:latin typeface="Amiri"/>
                <a:ea typeface="Amiri"/>
                <a:cs typeface="Amiri"/>
                <a:sym typeface="Amiri"/>
              </a:rPr>
              <a:t> فرحًا.</a:t>
            </a:r>
            <a:endParaRPr sz="1600" b="1" dirty="0">
              <a:solidFill>
                <a:schemeClr val="dk1"/>
              </a:solidFill>
              <a:latin typeface="Amiri"/>
              <a:ea typeface="Amiri"/>
              <a:cs typeface="Amiri"/>
              <a:sym typeface="Amiri"/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ar" sz="1600" b="1" dirty="0">
                <a:solidFill>
                  <a:srgbClr val="0000FF"/>
                </a:solidFill>
                <a:latin typeface="Amiri"/>
                <a:ea typeface="Amiri"/>
                <a:cs typeface="Amiri"/>
                <a:sym typeface="Amiri"/>
              </a:rPr>
              <a:t>طرح:</a:t>
            </a:r>
            <a:r>
              <a:rPr lang="ar" sz="1600" b="1" dirty="0">
                <a:solidFill>
                  <a:schemeClr val="dk1"/>
                </a:solidFill>
                <a:latin typeface="Amiri"/>
                <a:ea typeface="Amiri"/>
                <a:cs typeface="Amiri"/>
                <a:sym typeface="Amiri"/>
              </a:rPr>
              <a:t> تركَ. </a:t>
            </a:r>
            <a:endParaRPr sz="1600" b="1" dirty="0">
              <a:solidFill>
                <a:schemeClr val="dk1"/>
              </a:solidFill>
              <a:latin typeface="Amiri"/>
              <a:ea typeface="Amiri"/>
              <a:cs typeface="Amiri"/>
              <a:sym typeface="Amiri"/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ar" sz="1600" b="1" dirty="0">
                <a:solidFill>
                  <a:srgbClr val="38761D"/>
                </a:solidFill>
                <a:latin typeface="Amiri"/>
                <a:ea typeface="Amiri"/>
                <a:cs typeface="Amiri"/>
                <a:sym typeface="Amiri"/>
              </a:rPr>
              <a:t>الشّرح:</a:t>
            </a:r>
            <a:endParaRPr sz="1600" b="1" dirty="0">
              <a:solidFill>
                <a:srgbClr val="38761D"/>
              </a:solidFill>
              <a:latin typeface="Amiri"/>
              <a:ea typeface="Amiri"/>
              <a:cs typeface="Amiri"/>
              <a:sym typeface="Amiri"/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" sz="1600" b="1" dirty="0">
                <a:solidFill>
                  <a:schemeClr val="dk1"/>
                </a:solidFill>
                <a:latin typeface="Amiri"/>
                <a:ea typeface="Amiri"/>
                <a:cs typeface="Amiri"/>
                <a:sym typeface="Amiri"/>
              </a:rPr>
              <a:t>يذكر الشّاعر هنا سببًا مهمًّا للابتسام وَذلكَ أنّكَ إذا كنتَ إنسانًا فرحًا سعيدًا أمام الآخرين، فَلعلّهم يتركون الكآبة وَيفرحون مثلكَ.</a:t>
            </a:r>
            <a:endParaRPr sz="1600" b="1" dirty="0">
              <a:solidFill>
                <a:schemeClr val="dk1"/>
              </a:solidFill>
              <a:latin typeface="Amiri"/>
              <a:ea typeface="Amiri"/>
              <a:cs typeface="Amiri"/>
              <a:sym typeface="Amiri"/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" sz="1600" b="1" dirty="0">
                <a:solidFill>
                  <a:schemeClr val="dk1"/>
                </a:solidFill>
                <a:latin typeface="Amiri"/>
                <a:ea typeface="Amiri"/>
                <a:cs typeface="Amiri"/>
                <a:sym typeface="Amiri"/>
              </a:rPr>
              <a:t>فابتسامتكَ تدخلُ الفرحَ والدّفء إلى قلوب الآخرين. </a:t>
            </a:r>
            <a:endParaRPr sz="1600" b="1" dirty="0">
              <a:solidFill>
                <a:schemeClr val="dk1"/>
              </a:solidFill>
              <a:latin typeface="Amiri"/>
              <a:ea typeface="Amiri"/>
              <a:cs typeface="Amiri"/>
              <a:sym typeface="Ami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C"/>
        </a:solid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9"/>
          <p:cNvSpPr txBox="1"/>
          <p:nvPr/>
        </p:nvSpPr>
        <p:spPr>
          <a:xfrm>
            <a:off x="46800" y="418550"/>
            <a:ext cx="9050400" cy="4148798"/>
          </a:xfrm>
          <a:prstGeom prst="rect">
            <a:avLst/>
          </a:prstGeom>
          <a:solidFill>
            <a:srgbClr val="FCE5CD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b="1" dirty="0">
              <a:latin typeface="Amiri"/>
              <a:ea typeface="Amiri"/>
              <a:cs typeface="Amiri"/>
              <a:sym typeface="Amiri"/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" sz="1600" b="1" dirty="0">
                <a:solidFill>
                  <a:srgbClr val="980000"/>
                </a:solidFill>
                <a:latin typeface="Amiri"/>
                <a:ea typeface="Amiri"/>
                <a:cs typeface="Amiri"/>
                <a:sym typeface="Amiri"/>
              </a:rPr>
              <a:t>البيت الثّامن:</a:t>
            </a:r>
            <a:endParaRPr sz="1600" b="1" dirty="0">
              <a:solidFill>
                <a:srgbClr val="980000"/>
              </a:solidFill>
              <a:latin typeface="Amiri"/>
              <a:ea typeface="Amiri"/>
              <a:cs typeface="Amiri"/>
              <a:sym typeface="Amiri"/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" sz="1600" b="1" dirty="0">
                <a:solidFill>
                  <a:srgbClr val="0000FF"/>
                </a:solidFill>
                <a:latin typeface="Amiri"/>
                <a:ea typeface="Amiri"/>
                <a:cs typeface="Amiri"/>
                <a:sym typeface="Amiri"/>
              </a:rPr>
              <a:t>أَتراكَ تغنمُ بالتّبرمِ دِرهما؟     أمْ أنتَ تخسرُ بالبشّاشةِ مغنما؟ </a:t>
            </a:r>
            <a:endParaRPr sz="1600" b="1" dirty="0">
              <a:solidFill>
                <a:srgbClr val="0000FF"/>
              </a:solidFill>
              <a:latin typeface="Amiri"/>
              <a:ea typeface="Amiri"/>
              <a:cs typeface="Amiri"/>
              <a:sym typeface="Amiri"/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b="1" dirty="0">
              <a:solidFill>
                <a:srgbClr val="0000FF"/>
              </a:solidFill>
              <a:latin typeface="Amiri"/>
              <a:ea typeface="Amiri"/>
              <a:cs typeface="Amiri"/>
              <a:sym typeface="Amiri"/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" sz="1600" b="1" dirty="0">
                <a:solidFill>
                  <a:srgbClr val="38761D"/>
                </a:solidFill>
                <a:latin typeface="Amiri"/>
                <a:ea typeface="Amiri"/>
                <a:cs typeface="Amiri"/>
                <a:sym typeface="Amiri"/>
              </a:rPr>
              <a:t>معاني المفردات:</a:t>
            </a:r>
            <a:endParaRPr sz="1600" b="1" dirty="0">
              <a:solidFill>
                <a:srgbClr val="38761D"/>
              </a:solidFill>
              <a:latin typeface="Amiri"/>
              <a:ea typeface="Amiri"/>
              <a:cs typeface="Amiri"/>
              <a:sym typeface="Amiri"/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" sz="1600" b="1" dirty="0">
                <a:solidFill>
                  <a:srgbClr val="0000FF"/>
                </a:solidFill>
                <a:latin typeface="Amiri"/>
                <a:ea typeface="Amiri"/>
                <a:cs typeface="Amiri"/>
                <a:sym typeface="Amiri"/>
              </a:rPr>
              <a:t>تغنم: </a:t>
            </a:r>
            <a:r>
              <a:rPr lang="ar" sz="1600" b="1" dirty="0">
                <a:latin typeface="Amiri"/>
                <a:ea typeface="Amiri"/>
                <a:cs typeface="Amiri"/>
                <a:sym typeface="Amiri"/>
              </a:rPr>
              <a:t>تفوز أو تحصل. </a:t>
            </a:r>
            <a:endParaRPr sz="1600" b="1" dirty="0">
              <a:latin typeface="Amiri"/>
              <a:ea typeface="Amiri"/>
              <a:cs typeface="Amiri"/>
              <a:sym typeface="Amiri"/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" sz="1600" b="1" dirty="0">
                <a:solidFill>
                  <a:srgbClr val="0000FF"/>
                </a:solidFill>
                <a:latin typeface="Amiri"/>
                <a:ea typeface="Amiri"/>
                <a:cs typeface="Amiri"/>
                <a:sym typeface="Amiri"/>
              </a:rPr>
              <a:t>التّبرم:</a:t>
            </a:r>
            <a:r>
              <a:rPr lang="ar" sz="1600" b="1" dirty="0">
                <a:latin typeface="Amiri"/>
                <a:ea typeface="Amiri"/>
                <a:cs typeface="Amiri"/>
                <a:sym typeface="Amiri"/>
              </a:rPr>
              <a:t> الضّجر وَالملل.</a:t>
            </a:r>
            <a:endParaRPr sz="1600" b="1" dirty="0">
              <a:latin typeface="Amiri"/>
              <a:ea typeface="Amiri"/>
              <a:cs typeface="Amiri"/>
              <a:sym typeface="Amiri"/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" sz="1600" b="1" dirty="0">
                <a:solidFill>
                  <a:srgbClr val="0000FF"/>
                </a:solidFill>
                <a:latin typeface="Amiri"/>
                <a:ea typeface="Amiri"/>
                <a:cs typeface="Amiri"/>
                <a:sym typeface="Amiri"/>
              </a:rPr>
              <a:t>البشاشة:</a:t>
            </a:r>
            <a:r>
              <a:rPr lang="ar" sz="1600" b="1" dirty="0">
                <a:latin typeface="Amiri"/>
                <a:ea typeface="Amiri"/>
                <a:cs typeface="Amiri"/>
                <a:sym typeface="Amiri"/>
              </a:rPr>
              <a:t> السّعادة وَطلاقة الوجه. </a:t>
            </a:r>
            <a:endParaRPr sz="1600" b="1" dirty="0">
              <a:latin typeface="Amiri"/>
              <a:ea typeface="Amiri"/>
              <a:cs typeface="Amiri"/>
              <a:sym typeface="Amiri"/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" sz="1600" b="1" dirty="0">
                <a:solidFill>
                  <a:srgbClr val="0000FF"/>
                </a:solidFill>
                <a:latin typeface="Amiri"/>
                <a:ea typeface="Amiri"/>
                <a:cs typeface="Amiri"/>
                <a:sym typeface="Amiri"/>
              </a:rPr>
              <a:t>مغنم: </a:t>
            </a:r>
            <a:r>
              <a:rPr lang="ar" sz="1600" b="1" dirty="0">
                <a:latin typeface="Amiri"/>
                <a:ea typeface="Amiri"/>
                <a:cs typeface="Amiri"/>
                <a:sym typeface="Amiri"/>
              </a:rPr>
              <a:t>مكسب. </a:t>
            </a:r>
            <a:r>
              <a:rPr lang="en-US" sz="1600" b="1" dirty="0">
                <a:latin typeface="Amiri"/>
                <a:ea typeface="Amiri"/>
                <a:cs typeface="Amiri"/>
                <a:sym typeface="Amiri"/>
              </a:rPr>
              <a:t>       </a:t>
            </a:r>
            <a:endParaRPr sz="1600" b="1" dirty="0">
              <a:latin typeface="Amiri"/>
              <a:ea typeface="Amiri"/>
              <a:cs typeface="Amiri"/>
              <a:sym typeface="Amiri"/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JO" sz="1600" b="1" dirty="0">
                <a:highlight>
                  <a:srgbClr val="FFFF00"/>
                </a:highlight>
                <a:latin typeface="Amiri"/>
                <a:ea typeface="Amiri"/>
                <a:cs typeface="Amiri"/>
                <a:sym typeface="Amiri"/>
              </a:rPr>
              <a:t>طباق: تغنم وتخسر</a:t>
            </a:r>
            <a:r>
              <a:rPr lang="ar-JO" sz="1600" b="1" dirty="0">
                <a:latin typeface="Amiri"/>
                <a:ea typeface="Amiri"/>
                <a:cs typeface="Amiri"/>
                <a:sym typeface="Amiri"/>
              </a:rPr>
              <a:t>.</a:t>
            </a: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JO" sz="1600" b="1" dirty="0">
                <a:latin typeface="Amiri"/>
                <a:ea typeface="Amiri"/>
                <a:cs typeface="Amiri"/>
                <a:sym typeface="Amiri"/>
              </a:rPr>
              <a:t>** جذور: تغنم: غنمَ              تخسر: خسرَ            البشاشة: بششَ.</a:t>
            </a:r>
            <a:endParaRPr sz="1600" b="1" dirty="0">
              <a:latin typeface="Amiri"/>
              <a:ea typeface="Amiri"/>
              <a:cs typeface="Amiri"/>
              <a:sym typeface="Amiri"/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" sz="1600" b="1" dirty="0">
                <a:solidFill>
                  <a:srgbClr val="38761D"/>
                </a:solidFill>
                <a:latin typeface="Amiri"/>
                <a:ea typeface="Amiri"/>
                <a:cs typeface="Amiri"/>
                <a:sym typeface="Amiri"/>
              </a:rPr>
              <a:t>الشّرح:</a:t>
            </a:r>
            <a:endParaRPr sz="1600" b="1" dirty="0">
              <a:solidFill>
                <a:srgbClr val="38761D"/>
              </a:solidFill>
              <a:latin typeface="Amiri"/>
              <a:ea typeface="Amiri"/>
              <a:cs typeface="Amiri"/>
              <a:sym typeface="Amiri"/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" sz="1600" b="1" dirty="0">
                <a:latin typeface="Amiri"/>
                <a:ea typeface="Amiri"/>
                <a:cs typeface="Amiri"/>
                <a:sym typeface="Amiri"/>
              </a:rPr>
              <a:t>يتساءلُ الشّاعر باستنكارٍ وتعجب وَيقول للكئيب: هل ستكسب مالًا وربحًا  من هذه الكآبة والضّجر، أو أنّك ستخسرُ شيئًا إن أظهرتَ ابتسامتك وسعادتك.  </a:t>
            </a:r>
            <a:endParaRPr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E5CD"/>
        </a:solidFill>
        <a:effectLst/>
      </p:bgPr>
    </p:bg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0"/>
          <p:cNvSpPr txBox="1"/>
          <p:nvPr/>
        </p:nvSpPr>
        <p:spPr>
          <a:xfrm>
            <a:off x="0" y="0"/>
            <a:ext cx="9144000" cy="55290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" sz="1600" b="1" dirty="0">
                <a:solidFill>
                  <a:srgbClr val="980000"/>
                </a:solidFill>
                <a:latin typeface="Amiri"/>
                <a:ea typeface="Amiri"/>
                <a:cs typeface="Amiri"/>
                <a:sym typeface="Amiri"/>
              </a:rPr>
              <a:t>البيت التّاسع:</a:t>
            </a:r>
            <a:endParaRPr sz="1600" b="1" dirty="0">
              <a:solidFill>
                <a:srgbClr val="980000"/>
              </a:solidFill>
              <a:latin typeface="Amiri"/>
              <a:ea typeface="Amiri"/>
              <a:cs typeface="Amiri"/>
              <a:sym typeface="Amiri"/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" sz="1600" b="1" dirty="0">
                <a:solidFill>
                  <a:srgbClr val="0000FF"/>
                </a:solidFill>
                <a:latin typeface="Amiri"/>
                <a:ea typeface="Amiri"/>
                <a:cs typeface="Amiri"/>
                <a:sym typeface="Amiri"/>
              </a:rPr>
              <a:t>ياصاحِ، لا خطرٌ على شفتيكَ أن          تَتث</a:t>
            </a:r>
            <a:r>
              <a:rPr lang="ar-JO" sz="1600" b="1">
                <a:solidFill>
                  <a:srgbClr val="0000FF"/>
                </a:solidFill>
                <a:latin typeface="Amiri"/>
                <a:ea typeface="Amiri"/>
                <a:cs typeface="Amiri"/>
                <a:sym typeface="Amiri"/>
              </a:rPr>
              <a:t>لّ</a:t>
            </a:r>
            <a:r>
              <a:rPr lang="ar" sz="1600" b="1">
                <a:solidFill>
                  <a:srgbClr val="0000FF"/>
                </a:solidFill>
                <a:latin typeface="Amiri"/>
                <a:ea typeface="Amiri"/>
                <a:cs typeface="Amiri"/>
                <a:sym typeface="Amiri"/>
              </a:rPr>
              <a:t>ما</a:t>
            </a:r>
            <a:r>
              <a:rPr lang="ar" sz="1600" b="1" dirty="0">
                <a:solidFill>
                  <a:srgbClr val="0000FF"/>
                </a:solidFill>
                <a:latin typeface="Amiri"/>
                <a:ea typeface="Amiri"/>
                <a:cs typeface="Amiri"/>
                <a:sym typeface="Amiri"/>
              </a:rPr>
              <a:t>، وَ</a:t>
            </a:r>
            <a:r>
              <a:rPr lang="ar" sz="1600" b="1" dirty="0">
                <a:solidFill>
                  <a:srgbClr val="0000FF"/>
                </a:solidFill>
                <a:highlight>
                  <a:srgbClr val="FFE599"/>
                </a:highlight>
                <a:latin typeface="Amiri"/>
                <a:ea typeface="Amiri"/>
                <a:cs typeface="Amiri"/>
                <a:sym typeface="Amiri"/>
              </a:rPr>
              <a:t>الوجهِ أن يتحطّما</a:t>
            </a:r>
            <a:endParaRPr sz="1600" b="1" dirty="0">
              <a:solidFill>
                <a:srgbClr val="0000FF"/>
              </a:solidFill>
              <a:highlight>
                <a:srgbClr val="FFE599"/>
              </a:highlight>
              <a:latin typeface="Amiri"/>
              <a:ea typeface="Amiri"/>
              <a:cs typeface="Amiri"/>
              <a:sym typeface="Amiri"/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" sz="1600" b="1" dirty="0">
                <a:solidFill>
                  <a:srgbClr val="38761D"/>
                </a:solidFill>
                <a:latin typeface="Amiri"/>
                <a:ea typeface="Amiri"/>
                <a:cs typeface="Amiri"/>
                <a:sym typeface="Amiri"/>
              </a:rPr>
              <a:t>معاني المفردات:</a:t>
            </a:r>
            <a:endParaRPr sz="1600" b="1" dirty="0">
              <a:solidFill>
                <a:srgbClr val="38761D"/>
              </a:solidFill>
              <a:latin typeface="Amiri"/>
              <a:ea typeface="Amiri"/>
              <a:cs typeface="Amiri"/>
              <a:sym typeface="Amiri"/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" sz="1600" b="1" dirty="0">
                <a:solidFill>
                  <a:srgbClr val="0000FF"/>
                </a:solidFill>
                <a:latin typeface="Amiri"/>
                <a:ea typeface="Amiri"/>
                <a:cs typeface="Amiri"/>
                <a:sym typeface="Amiri"/>
              </a:rPr>
              <a:t>يا صاحِ: </a:t>
            </a:r>
            <a:r>
              <a:rPr lang="ar" sz="1600" b="1" dirty="0">
                <a:latin typeface="Amiri"/>
                <a:ea typeface="Amiri"/>
                <a:cs typeface="Amiri"/>
                <a:sym typeface="Amiri"/>
              </a:rPr>
              <a:t>يا صاحبي.</a:t>
            </a:r>
            <a:endParaRPr sz="1600" b="1" dirty="0">
              <a:latin typeface="Amiri"/>
              <a:ea typeface="Amiri"/>
              <a:cs typeface="Amiri"/>
              <a:sym typeface="Amiri"/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" sz="1600" b="1" dirty="0">
                <a:solidFill>
                  <a:srgbClr val="0000FF"/>
                </a:solidFill>
                <a:latin typeface="Amiri"/>
                <a:ea typeface="Amiri"/>
                <a:cs typeface="Amiri"/>
                <a:sym typeface="Amiri"/>
              </a:rPr>
              <a:t>تتلثم:</a:t>
            </a:r>
            <a:r>
              <a:rPr lang="ar" sz="1600" b="1" dirty="0">
                <a:latin typeface="Amiri"/>
                <a:ea typeface="Amiri"/>
                <a:cs typeface="Amiri"/>
                <a:sym typeface="Amiri"/>
              </a:rPr>
              <a:t> تتشقّق.                 </a:t>
            </a:r>
            <a:endParaRPr sz="1600" b="1" dirty="0">
              <a:latin typeface="Amiri"/>
              <a:ea typeface="Amiri"/>
              <a:cs typeface="Amiri"/>
              <a:sym typeface="Amiri"/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" sz="1600" b="1" dirty="0">
                <a:solidFill>
                  <a:srgbClr val="0000FF"/>
                </a:solidFill>
                <a:latin typeface="Amiri"/>
                <a:ea typeface="Amiri"/>
                <a:cs typeface="Amiri"/>
                <a:sym typeface="Amiri"/>
              </a:rPr>
              <a:t> يتحطم: </a:t>
            </a:r>
            <a:r>
              <a:rPr lang="ar" sz="1600" b="1" dirty="0">
                <a:latin typeface="Amiri"/>
                <a:ea typeface="Amiri"/>
                <a:cs typeface="Amiri"/>
                <a:sym typeface="Amiri"/>
              </a:rPr>
              <a:t>ينكسر. </a:t>
            </a:r>
            <a:r>
              <a:rPr lang="ar-JO" sz="1600" b="1" dirty="0">
                <a:latin typeface="Amiri"/>
                <a:ea typeface="Amiri"/>
                <a:cs typeface="Amiri"/>
                <a:sym typeface="Amiri"/>
              </a:rPr>
              <a:t>         جذر: يتحطّم: حطمَ.</a:t>
            </a:r>
            <a:endParaRPr sz="1600" b="1" dirty="0">
              <a:latin typeface="Amiri"/>
              <a:ea typeface="Amiri"/>
              <a:cs typeface="Amiri"/>
              <a:sym typeface="Amiri"/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" sz="1600" b="1" dirty="0">
                <a:solidFill>
                  <a:srgbClr val="38761D"/>
                </a:solidFill>
                <a:latin typeface="Amiri"/>
                <a:ea typeface="Amiri"/>
                <a:cs typeface="Amiri"/>
                <a:sym typeface="Amiri"/>
              </a:rPr>
              <a:t>الشّرح: </a:t>
            </a:r>
            <a:endParaRPr sz="1600" b="1" dirty="0">
              <a:solidFill>
                <a:srgbClr val="38761D"/>
              </a:solidFill>
              <a:latin typeface="Amiri"/>
              <a:ea typeface="Amiri"/>
              <a:cs typeface="Amiri"/>
              <a:sym typeface="Amiri"/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" sz="1600" b="1" dirty="0">
                <a:latin typeface="Amiri"/>
                <a:ea typeface="Amiri"/>
                <a:cs typeface="Amiri"/>
                <a:sym typeface="Amiri"/>
              </a:rPr>
              <a:t>ينادي الشّاعر صاحبه وَيُطمئنه قائلًا: لن يوجد خطر عليك عندما تبتسم فلن تتأذى ملامحكَ بل ستصبح أكثر إشراقًا. </a:t>
            </a:r>
            <a:endParaRPr sz="1600" b="1" dirty="0">
              <a:latin typeface="Amiri"/>
              <a:ea typeface="Amiri"/>
              <a:cs typeface="Amiri"/>
              <a:sym typeface="Amiri"/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" sz="1600" b="1" dirty="0">
                <a:latin typeface="Amiri"/>
                <a:ea typeface="Amiri"/>
                <a:cs typeface="Amiri"/>
                <a:sym typeface="Amiri"/>
              </a:rPr>
              <a:t> </a:t>
            </a:r>
            <a:endParaRPr sz="1600" b="1" dirty="0">
              <a:latin typeface="Amiri"/>
              <a:ea typeface="Amiri"/>
              <a:cs typeface="Amiri"/>
              <a:sym typeface="Amiri"/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" sz="1600" b="1" dirty="0">
                <a:latin typeface="Amiri"/>
                <a:ea typeface="Amiri"/>
                <a:cs typeface="Amiri"/>
                <a:sym typeface="Amiri"/>
              </a:rPr>
              <a:t>         </a:t>
            </a:r>
            <a:r>
              <a:rPr lang="ar" sz="1600" b="1" dirty="0">
                <a:solidFill>
                  <a:srgbClr val="FF0000"/>
                </a:solidFill>
                <a:latin typeface="Amiri"/>
                <a:ea typeface="Amiri"/>
                <a:cs typeface="Amiri"/>
                <a:sym typeface="Amiri"/>
              </a:rPr>
              <a:t>الصّورة الفنيّة</a:t>
            </a:r>
            <a:r>
              <a:rPr lang="ar" sz="1600" b="1" dirty="0">
                <a:latin typeface="Amiri"/>
                <a:ea typeface="Amiri"/>
                <a:cs typeface="Amiri"/>
                <a:sym typeface="Amiri"/>
              </a:rPr>
              <a:t> ( شبّه الشّاعر الوجه بزجاجٍ يتحطّم. )</a:t>
            </a:r>
            <a:endParaRPr sz="1600" b="1" dirty="0">
              <a:latin typeface="Amiri"/>
              <a:ea typeface="Amiri"/>
              <a:cs typeface="Amiri"/>
              <a:sym typeface="Amiri"/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" sz="1600" b="1" dirty="0">
                <a:solidFill>
                  <a:srgbClr val="980000"/>
                </a:solidFill>
                <a:latin typeface="Amiri"/>
                <a:ea typeface="Amiri"/>
                <a:cs typeface="Amiri"/>
                <a:sym typeface="Amiri"/>
              </a:rPr>
              <a:t>البيت العاشر:</a:t>
            </a:r>
            <a:endParaRPr sz="1600" b="1" dirty="0">
              <a:solidFill>
                <a:srgbClr val="980000"/>
              </a:solidFill>
              <a:latin typeface="Amiri"/>
              <a:ea typeface="Amiri"/>
              <a:cs typeface="Amiri"/>
              <a:sym typeface="Amiri"/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" sz="1600" b="1" dirty="0">
                <a:solidFill>
                  <a:srgbClr val="0000FF"/>
                </a:solidFill>
                <a:latin typeface="Amiri"/>
                <a:ea typeface="Amiri"/>
                <a:cs typeface="Amiri"/>
                <a:sym typeface="Amiri"/>
              </a:rPr>
              <a:t>فاضحكْ فإنَّ </a:t>
            </a:r>
            <a:r>
              <a:rPr lang="ar" sz="1600" b="1" dirty="0">
                <a:solidFill>
                  <a:srgbClr val="0000FF"/>
                </a:solidFill>
                <a:highlight>
                  <a:srgbClr val="FFE599"/>
                </a:highlight>
                <a:latin typeface="Amiri"/>
                <a:ea typeface="Amiri"/>
                <a:cs typeface="Amiri"/>
                <a:sym typeface="Amiri"/>
              </a:rPr>
              <a:t>الشُّهبَ تضحكُ</a:t>
            </a:r>
            <a:r>
              <a:rPr lang="ar" sz="1600" b="1" dirty="0">
                <a:solidFill>
                  <a:srgbClr val="0000FF"/>
                </a:solidFill>
                <a:latin typeface="Amiri"/>
                <a:ea typeface="Amiri"/>
                <a:cs typeface="Amiri"/>
                <a:sym typeface="Amiri"/>
              </a:rPr>
              <a:t> وَالدّ      جى متلاطمٌ، وَلذا نحبُّ الأنجما! </a:t>
            </a:r>
            <a:endParaRPr sz="1600" b="1" dirty="0">
              <a:solidFill>
                <a:srgbClr val="0000FF"/>
              </a:solidFill>
              <a:latin typeface="Amiri"/>
              <a:ea typeface="Amiri"/>
              <a:cs typeface="Amiri"/>
              <a:sym typeface="Amiri"/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" sz="1600" b="1" dirty="0">
                <a:solidFill>
                  <a:srgbClr val="38761D"/>
                </a:solidFill>
                <a:latin typeface="Amiri"/>
                <a:ea typeface="Amiri"/>
                <a:cs typeface="Amiri"/>
                <a:sym typeface="Amiri"/>
              </a:rPr>
              <a:t>معاني المفردات: </a:t>
            </a:r>
            <a:endParaRPr sz="1600" b="1" dirty="0">
              <a:latin typeface="Amiri"/>
              <a:ea typeface="Amiri"/>
              <a:cs typeface="Amiri"/>
              <a:sym typeface="Amiri"/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" sz="1600" b="1" dirty="0">
                <a:solidFill>
                  <a:srgbClr val="0000FF"/>
                </a:solidFill>
                <a:latin typeface="Amiri"/>
                <a:ea typeface="Amiri"/>
                <a:cs typeface="Amiri"/>
                <a:sym typeface="Amiri"/>
              </a:rPr>
              <a:t>الشّهب: </a:t>
            </a:r>
            <a:r>
              <a:rPr lang="ar" sz="1600" b="1" dirty="0">
                <a:latin typeface="Amiri"/>
                <a:ea typeface="Amiri"/>
                <a:cs typeface="Amiri"/>
                <a:sym typeface="Amiri"/>
              </a:rPr>
              <a:t>النّجوم.</a:t>
            </a:r>
            <a:endParaRPr sz="1600" b="1" dirty="0">
              <a:latin typeface="Amiri"/>
              <a:ea typeface="Amiri"/>
              <a:cs typeface="Amiri"/>
              <a:sym typeface="Amiri"/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" sz="1600" b="1" dirty="0">
                <a:solidFill>
                  <a:srgbClr val="0000FF"/>
                </a:solidFill>
                <a:latin typeface="Amiri"/>
                <a:ea typeface="Amiri"/>
                <a:cs typeface="Amiri"/>
                <a:sym typeface="Amiri"/>
              </a:rPr>
              <a:t>الدّجى متلاطمٌ:</a:t>
            </a:r>
            <a:r>
              <a:rPr lang="ar" sz="1600" b="1" dirty="0">
                <a:latin typeface="Amiri"/>
                <a:ea typeface="Amiri"/>
                <a:cs typeface="Amiri"/>
                <a:sym typeface="Amiri"/>
              </a:rPr>
              <a:t> اللّيل وَالظّلام الشّديد.</a:t>
            </a:r>
            <a:r>
              <a:rPr lang="ar-JO" sz="1600" b="1" dirty="0">
                <a:latin typeface="Amiri"/>
                <a:ea typeface="Amiri"/>
                <a:cs typeface="Amiri"/>
                <a:sym typeface="Amiri"/>
              </a:rPr>
              <a:t>                 جذر: تضحك: ضحكَ.</a:t>
            </a:r>
            <a:endParaRPr sz="1600" b="1" dirty="0">
              <a:latin typeface="Amiri"/>
              <a:ea typeface="Amiri"/>
              <a:cs typeface="Amiri"/>
              <a:sym typeface="Amiri"/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" sz="1600" b="1" dirty="0">
                <a:solidFill>
                  <a:srgbClr val="38761D"/>
                </a:solidFill>
                <a:latin typeface="Amiri"/>
                <a:ea typeface="Amiri"/>
                <a:cs typeface="Amiri"/>
                <a:sym typeface="Amiri"/>
              </a:rPr>
              <a:t>الشّرح:</a:t>
            </a:r>
            <a:endParaRPr sz="1600" b="1" dirty="0">
              <a:solidFill>
                <a:srgbClr val="38761D"/>
              </a:solidFill>
              <a:latin typeface="Amiri"/>
              <a:ea typeface="Amiri"/>
              <a:cs typeface="Amiri"/>
              <a:sym typeface="Amiri"/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" sz="1600" b="1" dirty="0">
                <a:latin typeface="Amiri"/>
                <a:ea typeface="Amiri"/>
                <a:cs typeface="Amiri"/>
                <a:sym typeface="Amiri"/>
              </a:rPr>
              <a:t>يؤكد الشّاعر على صاحبه المكتئب بأن يضحك ولينظرَ للنجوم كيف تلمع وسط الظّلام الشّديد؛ لذا نفرح برؤيتها متلالئة لامعة برغم الظّلام المحيط بها.</a:t>
            </a:r>
            <a:r>
              <a:rPr lang="ar" sz="1600" b="1" dirty="0">
                <a:solidFill>
                  <a:srgbClr val="FF0000"/>
                </a:solidFill>
                <a:latin typeface="Amiri"/>
                <a:ea typeface="Amiri"/>
                <a:cs typeface="Amiri"/>
                <a:sym typeface="Amiri"/>
              </a:rPr>
              <a:t> الصّورة الفنيّة </a:t>
            </a:r>
            <a:r>
              <a:rPr lang="ar" sz="1600" b="1" dirty="0">
                <a:latin typeface="Amiri"/>
                <a:ea typeface="Amiri"/>
                <a:cs typeface="Amiri"/>
                <a:sym typeface="Amiri"/>
              </a:rPr>
              <a:t>( شبّه الشّاعر الشّهب اللّامع</a:t>
            </a:r>
            <a:r>
              <a:rPr lang="ar-JO" sz="1600" b="1" dirty="0">
                <a:latin typeface="Amiri"/>
                <a:ea typeface="Amiri"/>
                <a:cs typeface="Amiri"/>
                <a:sym typeface="Amiri"/>
              </a:rPr>
              <a:t>ة</a:t>
            </a:r>
            <a:r>
              <a:rPr lang="ar" sz="1600" b="1" dirty="0">
                <a:latin typeface="Amiri"/>
                <a:ea typeface="Amiri"/>
                <a:cs typeface="Amiri"/>
                <a:sym typeface="Amiri"/>
              </a:rPr>
              <a:t> في السّماء كأنّها إنسانٌ ضاحكٌ.)</a:t>
            </a:r>
            <a:endParaRPr sz="1600" b="1" dirty="0">
              <a:latin typeface="Amiri"/>
              <a:ea typeface="Amiri"/>
              <a:cs typeface="Amiri"/>
              <a:sym typeface="Amiri"/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b="1" dirty="0">
              <a:latin typeface="Amiri"/>
              <a:ea typeface="Amiri"/>
              <a:cs typeface="Amiri"/>
              <a:sym typeface="Ami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EAD3"/>
        </a:solidFill>
        <a:effectLst/>
      </p:bgPr>
    </p:bg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1"/>
          <p:cNvSpPr txBox="1"/>
          <p:nvPr/>
        </p:nvSpPr>
        <p:spPr>
          <a:xfrm>
            <a:off x="175250" y="134400"/>
            <a:ext cx="89244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21"/>
          <p:cNvSpPr/>
          <p:nvPr/>
        </p:nvSpPr>
        <p:spPr>
          <a:xfrm>
            <a:off x="5562301" y="1925976"/>
            <a:ext cx="3106202" cy="740225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 dirty="0"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980000"/>
                </a:solidFill>
                <a:latin typeface="Amiri"/>
              </a:rPr>
              <a:t>:</a:t>
            </a:r>
            <a:r>
              <a:rPr b="0" i="0" dirty="0" err="1"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980000"/>
                </a:solidFill>
                <a:latin typeface="Amiri"/>
              </a:rPr>
              <a:t>الأفكار</a:t>
            </a:r>
            <a:r>
              <a:rPr b="0" i="0" dirty="0"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980000"/>
                </a:solidFill>
                <a:latin typeface="Amiri"/>
              </a:rPr>
              <a:t> </a:t>
            </a:r>
            <a:r>
              <a:rPr b="0" i="0" dirty="0" err="1"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980000"/>
                </a:solidFill>
                <a:latin typeface="Amiri"/>
              </a:rPr>
              <a:t>الرّئيسة</a:t>
            </a:r>
            <a:endParaRPr b="0" i="0" dirty="0"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980000"/>
              </a:solidFill>
              <a:latin typeface="Amiri"/>
            </a:endParaRPr>
          </a:p>
        </p:txBody>
      </p:sp>
      <p:sp>
        <p:nvSpPr>
          <p:cNvPr id="100" name="Google Shape;100;p21"/>
          <p:cNvSpPr txBox="1"/>
          <p:nvPr/>
        </p:nvSpPr>
        <p:spPr>
          <a:xfrm>
            <a:off x="3669950" y="2746973"/>
            <a:ext cx="5261700" cy="22621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" sz="1800" dirty="0">
                <a:latin typeface="Amiri"/>
                <a:ea typeface="Amiri"/>
                <a:cs typeface="Amiri"/>
                <a:sym typeface="Amiri"/>
              </a:rPr>
              <a:t>1-لا تتأس</a:t>
            </a:r>
            <a:r>
              <a:rPr lang="ar-JO" sz="1800" dirty="0">
                <a:latin typeface="Amiri"/>
                <a:ea typeface="Amiri"/>
                <a:cs typeface="Amiri"/>
                <a:sym typeface="Amiri"/>
              </a:rPr>
              <a:t>ّ</a:t>
            </a:r>
            <a:r>
              <a:rPr lang="ar" sz="1800" dirty="0">
                <a:latin typeface="Amiri"/>
                <a:ea typeface="Amiri"/>
                <a:cs typeface="Amiri"/>
                <a:sym typeface="Amiri"/>
              </a:rPr>
              <a:t>ف أو تحزن على ما فات من الوقت؛ لأنّه لن يعود.</a:t>
            </a:r>
            <a:endParaRPr sz="1800" dirty="0">
              <a:latin typeface="Amiri"/>
              <a:ea typeface="Amiri"/>
              <a:cs typeface="Amiri"/>
              <a:sym typeface="Amiri"/>
            </a:endParaRPr>
          </a:p>
          <a:p>
            <a:pPr marL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" sz="1800" dirty="0">
                <a:latin typeface="Amiri"/>
                <a:ea typeface="Amiri"/>
                <a:cs typeface="Amiri"/>
                <a:sym typeface="Amiri"/>
              </a:rPr>
              <a:t>2-حافظْ على ابتسامتكَ مهما زادت الهموم من حولكَ. </a:t>
            </a:r>
            <a:endParaRPr sz="1800" dirty="0">
              <a:latin typeface="Amiri"/>
              <a:ea typeface="Amiri"/>
              <a:cs typeface="Amiri"/>
              <a:sym typeface="Amiri"/>
            </a:endParaRPr>
          </a:p>
          <a:p>
            <a:pPr marL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" sz="1800" dirty="0">
                <a:latin typeface="Amiri"/>
                <a:ea typeface="Amiri"/>
                <a:cs typeface="Amiri"/>
                <a:sym typeface="Amiri"/>
              </a:rPr>
              <a:t>3- التّفاؤل يجني ثمارًا طيّبة بخلاف الاكتئاب وَالحزن فلا يجني إلّا الأمراض. </a:t>
            </a:r>
            <a:endParaRPr sz="1800" dirty="0">
              <a:latin typeface="Amiri"/>
              <a:ea typeface="Amiri"/>
              <a:cs typeface="Amiri"/>
              <a:sym typeface="Amiri"/>
            </a:endParaRPr>
          </a:p>
          <a:p>
            <a:pPr marL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" sz="1800" dirty="0">
                <a:latin typeface="Amiri"/>
                <a:ea typeface="Amiri"/>
                <a:cs typeface="Amiri"/>
                <a:sym typeface="Amiri"/>
              </a:rPr>
              <a:t>4- تفاؤلُكَ وَتبسّمكَ في وجه الآخرين يدخل الفرح إلى قلوبهم. </a:t>
            </a:r>
            <a:endParaRPr sz="1800" dirty="0">
              <a:latin typeface="Amiri"/>
              <a:ea typeface="Amiri"/>
              <a:cs typeface="Amiri"/>
              <a:sym typeface="Amiri"/>
            </a:endParaRPr>
          </a:p>
        </p:txBody>
      </p:sp>
      <p:pic>
        <p:nvPicPr>
          <p:cNvPr id="102" name="Google Shape;102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0350" y="345038"/>
            <a:ext cx="2544500" cy="3161876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21"/>
          <p:cNvSpPr/>
          <p:nvPr/>
        </p:nvSpPr>
        <p:spPr>
          <a:xfrm>
            <a:off x="5588146" y="345038"/>
            <a:ext cx="2609661" cy="740225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 dirty="0"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chemeClr val="tx1"/>
                </a:solidFill>
                <a:latin typeface="Amiri"/>
              </a:rPr>
              <a:t>:</a:t>
            </a:r>
            <a:r>
              <a:rPr lang="ar-JO" b="0" i="0" dirty="0"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chemeClr val="tx1"/>
                </a:solidFill>
                <a:latin typeface="Amiri"/>
              </a:rPr>
              <a:t> </a:t>
            </a:r>
            <a:r>
              <a:rPr b="0" i="0" u="sng" dirty="0" err="1"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chemeClr val="tx1"/>
                </a:solidFill>
                <a:latin typeface="Amiri"/>
              </a:rPr>
              <a:t>الفك</a:t>
            </a:r>
            <a:r>
              <a:rPr lang="ar-JO" b="0" i="0" u="sng" dirty="0"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chemeClr val="tx1"/>
                </a:solidFill>
                <a:latin typeface="Amiri"/>
              </a:rPr>
              <a:t>ر</a:t>
            </a:r>
            <a:r>
              <a:rPr b="0" i="0" u="sng" dirty="0"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chemeClr val="tx1"/>
                </a:solidFill>
                <a:latin typeface="Amiri"/>
              </a:rPr>
              <a:t>ة</a:t>
            </a:r>
            <a:r>
              <a:rPr lang="ar-JO" b="0" i="0" u="sng" dirty="0"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chemeClr val="tx1"/>
                </a:solidFill>
                <a:latin typeface="Amiri"/>
              </a:rPr>
              <a:t> </a:t>
            </a:r>
            <a:r>
              <a:rPr b="0" i="0" u="sng" dirty="0"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chemeClr val="tx1"/>
                </a:solidFill>
                <a:latin typeface="Amiri"/>
              </a:rPr>
              <a:t> </a:t>
            </a:r>
            <a:r>
              <a:rPr b="0" i="0" u="sng" dirty="0" err="1"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chemeClr val="tx1"/>
                </a:solidFill>
                <a:latin typeface="Amiri"/>
              </a:rPr>
              <a:t>العام</a:t>
            </a:r>
            <a:r>
              <a:rPr lang="ar-JO" b="0" i="0" u="sng" dirty="0"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latin typeface="Amiri"/>
              </a:rPr>
              <a:t>ّ</a:t>
            </a:r>
            <a:r>
              <a:rPr b="0" i="0" u="sng" dirty="0"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chemeClr val="tx1"/>
                </a:solidFill>
                <a:latin typeface="Amiri"/>
              </a:rPr>
              <a:t>ة</a:t>
            </a:r>
          </a:p>
        </p:txBody>
      </p:sp>
      <p:sp>
        <p:nvSpPr>
          <p:cNvPr id="104" name="Google Shape;104;p21"/>
          <p:cNvSpPr txBox="1"/>
          <p:nvPr/>
        </p:nvSpPr>
        <p:spPr>
          <a:xfrm>
            <a:off x="4000825" y="1329200"/>
            <a:ext cx="4823700" cy="4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" sz="1900" dirty="0">
                <a:latin typeface="Amiri"/>
                <a:ea typeface="Amiri"/>
                <a:cs typeface="Amiri"/>
                <a:sym typeface="Amiri"/>
              </a:rPr>
              <a:t>يدعو الشّاعر إلى التّفاؤلِ وَالابتسامة، وَترك التّشاؤم وَاليأس. </a:t>
            </a:r>
            <a:endParaRPr sz="1900" dirty="0">
              <a:latin typeface="Amiri"/>
              <a:ea typeface="Amiri"/>
              <a:cs typeface="Amiri"/>
              <a:sym typeface="Ami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8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0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885</Words>
  <Application>Microsoft Office PowerPoint</Application>
  <PresentationFormat>On-screen Show (16:9)</PresentationFormat>
  <Paragraphs>101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Amiri</vt:lpstr>
      <vt:lpstr>Arial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h.haddadin</cp:lastModifiedBy>
  <cp:revision>26</cp:revision>
  <dcterms:modified xsi:type="dcterms:W3CDTF">2023-04-25T06:34:46Z</dcterms:modified>
</cp:coreProperties>
</file>