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Amiri" panose="020B0604020202020204" charset="-78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79889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6463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b9a0592c1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b9a0592c1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7334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9a0592c1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b9a0592c1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6662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9a0592c1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9a0592c1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9749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9a0592c1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9a0592c1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7300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9a0592c1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9a0592c1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2410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9a0592c1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b9a0592c1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8108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c2447908b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bc2447908b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3261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bc2447908b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bc2447908b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3397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1DC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3025" y="-7375"/>
            <a:ext cx="9003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t="10577" b="54966"/>
          <a:stretch/>
        </p:blipFill>
        <p:spPr>
          <a:xfrm>
            <a:off x="323075" y="410075"/>
            <a:ext cx="3103300" cy="411165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5289700" y="111125"/>
            <a:ext cx="1921101" cy="5857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80000"/>
                </a:solidFill>
                <a:latin typeface="Amiri"/>
              </a:rPr>
              <a:t>ابتسم</a:t>
            </a:r>
          </a:p>
        </p:txBody>
      </p:sp>
      <p:sp>
        <p:nvSpPr>
          <p:cNvPr id="57" name="Google Shape;57;p13"/>
          <p:cNvSpPr txBox="1"/>
          <p:nvPr/>
        </p:nvSpPr>
        <p:spPr>
          <a:xfrm>
            <a:off x="3690925" y="696875"/>
            <a:ext cx="4911900" cy="40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000">
                <a:latin typeface="Amiri"/>
                <a:ea typeface="Amiri"/>
                <a:cs typeface="Amiri"/>
                <a:sym typeface="Amiri"/>
              </a:rPr>
              <a:t>التّفاؤل هو شعورٌ نفسي عميق بتوقع الخير على الدّوام، وله أثر إيجابيّ في النّفس حيثُ يشعرُ الإنسان بقدراتِهِ وَأنّه يستطيعُ التّغلبَ على الصّعاب.</a:t>
            </a:r>
            <a:endParaRPr sz="200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000">
                <a:latin typeface="Amiri"/>
                <a:ea typeface="Amiri"/>
                <a:cs typeface="Amiri"/>
                <a:sym typeface="Amiri"/>
              </a:rPr>
              <a:t>للتّفاؤل قوّةٌ معنويّة تتعلّقُ بالنفس يعطيها للإنسان كي يستمتعَ بالحياة؛ فيشعر بالرّاحةِ وَالطّمأنيّةِ.</a:t>
            </a:r>
            <a:endParaRPr sz="200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000">
                <a:latin typeface="Amiri"/>
                <a:ea typeface="Amiri"/>
                <a:cs typeface="Amiri"/>
                <a:sym typeface="Amiri"/>
              </a:rPr>
              <a:t>وَسعادتكَ تنعكس على سعادة الآخرين، فَعندما يراكَ النّاسُ سعيدًا يتأثرون بكَ وَيصبحونَ سعداءً.</a:t>
            </a:r>
            <a:endParaRPr sz="200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000">
                <a:latin typeface="Amiri"/>
                <a:ea typeface="Amiri"/>
                <a:cs typeface="Amiri"/>
                <a:sym typeface="Amiri"/>
              </a:rPr>
              <a:t>وَأكثر النّاس تفاؤلًا أكثر النّاس نجاحًا وَعملًا. </a:t>
            </a:r>
            <a:endParaRPr sz="200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9" dur="1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8717" y="544286"/>
            <a:ext cx="8618128" cy="28007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ar-JO" sz="1800" dirty="0"/>
              <a:t>الفهم والاستيعاب والتّحليل: صفحة 58</a:t>
            </a:r>
          </a:p>
          <a:p>
            <a:pPr algn="r"/>
            <a:r>
              <a:rPr lang="ar-JO" sz="1800" dirty="0"/>
              <a:t>1</a:t>
            </a:r>
            <a:r>
              <a:rPr lang="ar-JO" sz="2000" dirty="0"/>
              <a:t>. أ. البيت السّادس.                            ب. البيت السّابع.                          ج. البيت الثّاني.</a:t>
            </a:r>
          </a:p>
          <a:p>
            <a:pPr algn="r"/>
            <a:r>
              <a:rPr lang="ar-JO" sz="2000" dirty="0"/>
              <a:t>2. لن يُرجعَ الأسفُ الصّبا، يكفيك أنّكَ لم تزلْ حيًّا ولستَ من الأحبّة مُعدما، لا خطر على شفتيْكَ أن تتثلّما </a:t>
            </a:r>
          </a:p>
          <a:p>
            <a:pPr algn="r"/>
            <a:r>
              <a:rPr lang="ar-JO" sz="2000" dirty="0"/>
              <a:t>والوجه أن يتحطّما.</a:t>
            </a:r>
          </a:p>
          <a:p>
            <a:pPr algn="r"/>
            <a:r>
              <a:rPr lang="ar-JO" sz="2000" dirty="0"/>
              <a:t>3. لا.</a:t>
            </a:r>
          </a:p>
          <a:p>
            <a:pPr algn="r"/>
            <a:r>
              <a:rPr lang="ar-JO" sz="2000" dirty="0"/>
              <a:t>4. ـــ </a:t>
            </a:r>
          </a:p>
          <a:p>
            <a:pPr algn="r"/>
            <a:r>
              <a:rPr lang="ar-JO" sz="2000" dirty="0"/>
              <a:t>5. نعم، لأنّ التّفاؤل يدعو للعمل والسّعادة والنّجاح، والتّشاؤم يؤدّي إلى الفشل.</a:t>
            </a:r>
          </a:p>
          <a:p>
            <a:pPr algn="r"/>
            <a:endParaRPr lang="ar-JO" sz="2000" dirty="0"/>
          </a:p>
          <a:p>
            <a:pPr algn="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117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2E9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350" y="520350"/>
            <a:ext cx="2943150" cy="4025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736600" y="763850"/>
            <a:ext cx="5225700" cy="35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200">
                <a:latin typeface="Amiri"/>
                <a:ea typeface="Amiri"/>
                <a:cs typeface="Amiri"/>
                <a:sym typeface="Amiri"/>
              </a:rPr>
              <a:t>إيليّا أبو ماضي شاعر لُبنانيٌّ من شعراء المهجر في أوائل القرن العشرين، وَهاجر إلى أمريكا.</a:t>
            </a:r>
            <a:endParaRPr sz="220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200">
                <a:latin typeface="Amiri"/>
                <a:ea typeface="Amiri"/>
                <a:cs typeface="Amiri"/>
                <a:sym typeface="Amiri"/>
              </a:rPr>
              <a:t>توفي 1957م في نيويورك. </a:t>
            </a:r>
            <a:endParaRPr sz="220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20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من أهم أعماله:</a:t>
            </a:r>
            <a:endParaRPr sz="220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200">
                <a:latin typeface="Amiri"/>
                <a:ea typeface="Amiri"/>
                <a:cs typeface="Amiri"/>
                <a:sym typeface="Amiri"/>
              </a:rPr>
              <a:t>1- تذكارُ الماضي.</a:t>
            </a:r>
            <a:endParaRPr sz="220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200">
                <a:latin typeface="Amiri"/>
                <a:ea typeface="Amiri"/>
                <a:cs typeface="Amiri"/>
                <a:sym typeface="Amiri"/>
              </a:rPr>
              <a:t>2- الجَداول.</a:t>
            </a:r>
            <a:endParaRPr sz="220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2200">
                <a:latin typeface="Amiri"/>
                <a:ea typeface="Amiri"/>
                <a:cs typeface="Amiri"/>
                <a:sym typeface="Amiri"/>
              </a:rPr>
              <a:t>3- الخَمائل. </a:t>
            </a:r>
            <a:endParaRPr sz="2200"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l="-2490" t="48791" r="2489" b="6768"/>
          <a:stretch/>
        </p:blipFill>
        <p:spPr>
          <a:xfrm>
            <a:off x="1386300" y="464200"/>
            <a:ext cx="6703100" cy="406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F8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45700" y="1200"/>
            <a:ext cx="9098400" cy="54981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980000"/>
                </a:solidFill>
                <a:latin typeface="Amiri"/>
                <a:ea typeface="Amiri"/>
                <a:cs typeface="Amiri"/>
                <a:sym typeface="Amiri"/>
              </a:rPr>
              <a:t>البيت الأوّل:</a:t>
            </a: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قال:</a:t>
            </a:r>
            <a:r>
              <a:rPr lang="ar" sz="1600" b="1" dirty="0">
                <a:solidFill>
                  <a:srgbClr val="0000FF"/>
                </a:solidFill>
                <a:highlight>
                  <a:srgbClr val="FFE599"/>
                </a:highlight>
                <a:latin typeface="Amiri"/>
                <a:ea typeface="Amiri"/>
                <a:cs typeface="Amiri"/>
                <a:sym typeface="Amiri"/>
              </a:rPr>
              <a:t> السّماءُ كئيبةٌ </a:t>
            </a: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وتجهّما         قلْتُ: ابتسم يكفي التّجهمُ في السّما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معاني المفردات: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كئيبة: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حزينة.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التّجهّم: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عبوس الوجه. 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                    جذور: كئيبة: كأبَ.             التّجهّم: جهمَ.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الشّرح: 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بدأ الشّاعر قصيدته عندما رأى المكتئب تغييرًا في  الظّروف الجويّة فَعبسَ وجهه بسبب ذلك، فَطلبُ منه الشّاعر الابتسامة وَعدم العبوس.</a:t>
            </a:r>
            <a:r>
              <a:rPr lang="ar" sz="1600" b="1" dirty="0">
                <a:solidFill>
                  <a:srgbClr val="FF0000"/>
                </a:solidFill>
                <a:latin typeface="Amiri"/>
                <a:ea typeface="Amiri"/>
                <a:cs typeface="Amiri"/>
                <a:sym typeface="Amiri"/>
              </a:rPr>
              <a:t> الصّورة الفنّيّة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( شبّه الشّاعر السّماء بالإنسان الكئيب. )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980000"/>
                </a:solidFill>
                <a:latin typeface="Amiri"/>
                <a:ea typeface="Amiri"/>
                <a:cs typeface="Amiri"/>
                <a:sym typeface="Amiri"/>
              </a:rPr>
              <a:t>البيت الثّاني:</a:t>
            </a: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قال: </a:t>
            </a:r>
            <a:r>
              <a:rPr lang="ar" sz="1600" b="1" dirty="0">
                <a:solidFill>
                  <a:srgbClr val="0000FF"/>
                </a:solidFill>
                <a:highlight>
                  <a:srgbClr val="FFE599"/>
                </a:highlight>
                <a:latin typeface="Amiri"/>
                <a:ea typeface="Amiri"/>
                <a:cs typeface="Amiri"/>
                <a:sym typeface="Amiri"/>
              </a:rPr>
              <a:t>الصّبا ولّى</a:t>
            </a: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! فقلْتُ له: ابتسم      لن يُرجعَ الأسفُ الصّبا المُتصرّما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معاني المفردات: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الصِ</a:t>
            </a:r>
            <a:r>
              <a:rPr lang="ar-JO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ّ</a:t>
            </a: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با: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الشّباب.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ولّى: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ذهبَ.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المُتصرّم: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الّذي ذهبَ وَانتهى. 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           جذور: ابتسم: بسمَ.                     يُرجِعُ: رجعَ.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الشّرح: 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يردّ الشّخص الكئيب على الشّاعر قائلًا: بأنّ زمن الشّباب ذهب وَلن يعود، فطلبَ منه أن يبتسم لأنَّ التّحسر والحزن على ما فات من الزمن لن يرجعه مرّة أخرى؛ فقد ذهب وانتهى. </a:t>
            </a:r>
            <a:r>
              <a:rPr lang="ar" sz="1600" b="1" dirty="0">
                <a:solidFill>
                  <a:srgbClr val="FF0000"/>
                </a:solidFill>
                <a:latin typeface="Amiri"/>
                <a:ea typeface="Amiri"/>
                <a:cs typeface="Amiri"/>
                <a:sym typeface="Amiri"/>
              </a:rPr>
              <a:t> الصّورة الفنّيّة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(شبّه الصّبا(الش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ّ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باب) بإنسان ذهب ولن يعود.)  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66450" y="0"/>
            <a:ext cx="9011100" cy="52314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980000"/>
                </a:solidFill>
                <a:latin typeface="Amiri"/>
                <a:ea typeface="Amiri"/>
                <a:cs typeface="Amiri"/>
                <a:sym typeface="Amiri"/>
              </a:rPr>
              <a:t>البيت الثّالث/ الرّابع/ الخامس: </a:t>
            </a: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قالَ: المواسمُ قد بدتْ أَعلامُهـــــا         وَتعرّضتْ لي في الملابسِ والدُّمى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وعليّ للأحبابِ فـــــــرضٌ لازمٌ         لــــــكنّ كفّي ليس تملكُ دِرهما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قلْتُ: ابتسمْ، يكفيكَ أنّكَ لم تزلْ        حيّا، وَلستَ من الأحبّةِ معدما!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معاني المفردات: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المواسم: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أوقات المناسبات. 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      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بدت: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ظهرتْ.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أعلام: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علامات.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فرض: </a:t>
            </a:r>
            <a:r>
              <a:rPr lang="ar" sz="1600" b="1" dirty="0">
                <a:solidFill>
                  <a:schemeClr val="dk1"/>
                </a:solidFill>
                <a:latin typeface="Amiri"/>
                <a:ea typeface="Amiri"/>
                <a:cs typeface="Amiri"/>
                <a:sym typeface="Amiri"/>
              </a:rPr>
              <a:t>واجب. </a:t>
            </a:r>
            <a:endParaRPr sz="1600" b="1" dirty="0">
              <a:solidFill>
                <a:schemeClr val="dk1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م</a:t>
            </a:r>
            <a:r>
              <a:rPr lang="ar-JO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ُ</a:t>
            </a: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عدم: </a:t>
            </a:r>
            <a:r>
              <a:rPr lang="ar" sz="1600" b="1" dirty="0">
                <a:solidFill>
                  <a:schemeClr val="dk1"/>
                </a:solidFill>
                <a:latin typeface="Amiri"/>
                <a:ea typeface="Amiri"/>
                <a:cs typeface="Amiri"/>
                <a:sym typeface="Amiri"/>
              </a:rPr>
              <a:t>محروم. </a:t>
            </a:r>
            <a:r>
              <a:rPr lang="ar-JO" sz="1600" b="1" dirty="0">
                <a:solidFill>
                  <a:schemeClr val="dk1"/>
                </a:solidFill>
                <a:latin typeface="Amiri"/>
                <a:ea typeface="Amiri"/>
                <a:cs typeface="Amiri"/>
                <a:sym typeface="Amiri"/>
              </a:rPr>
              <a:t>         جذور: تملِكُ: ملكَ.      تغنمُ: غنمَ.           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الش</a:t>
            </a:r>
            <a:r>
              <a:rPr lang="ar-JO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ّ</a:t>
            </a: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رح: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يقول الكئيب إنَّ المناسبات قد اقتربت وَعليه أن يحضرَ الملابس والألعاب لأحبابهِ، لكنّه مثقلٌ بالدّيون ولا يستطيع القيام بواجباته.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فيرى الشّاعر أسبابًا تجعله مبتسمًا بالرغم من همومه بأنّه مازال على قيد الحياة بصحّة جي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ّ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دة وَحوله الأصدقاء وَالأحبّة. </a:t>
            </a:r>
            <a:endParaRPr lang="ar-JO"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أعلامها: الضّمير الهاء يعودُ على: ـــــــــــــــــــــــــــــــــــــــــ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0" y="0"/>
            <a:ext cx="9052500" cy="49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980000"/>
                </a:solidFill>
                <a:latin typeface="Amiri"/>
                <a:ea typeface="Amiri"/>
                <a:cs typeface="Amiri"/>
                <a:sym typeface="Amiri"/>
              </a:rPr>
              <a:t>البيت السّادس: </a:t>
            </a: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قالَ: اللّيالي جرّعتني عَلقما       قلْتُ: ابتسم، ولِئَنْ جَرَعتَ العلقما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معاني المفردات: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جرعتني: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سقتني.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العلقم: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المرّ.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الشّرح: 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يبيّن الكئيب سبب حزنه فيقول أنّ الزّمن  الّذي مرَّ به أذاقَهُ مرارة الهموم وَالمصائب، فردَّ عليه الشّاعر بأن يبتسم حتّى وإن ذاق المرار 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600" b="1" dirty="0">
                <a:solidFill>
                  <a:srgbClr val="980000"/>
                </a:solidFill>
                <a:latin typeface="Amiri"/>
                <a:ea typeface="Amiri"/>
                <a:cs typeface="Amiri"/>
                <a:sym typeface="Amiri"/>
              </a:rPr>
              <a:t>البيت السّابع: </a:t>
            </a: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فلعلّ غيركَ إن رآكَ مرنّما       طرحَ الكآبةَ جانبًا وترنّما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معاني المفردات: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مُرنّم:</a:t>
            </a:r>
            <a:r>
              <a:rPr lang="ar" sz="1600" b="1" dirty="0">
                <a:solidFill>
                  <a:schemeClr val="dk1"/>
                </a:solidFill>
                <a:latin typeface="Amiri"/>
                <a:ea typeface="Amiri"/>
                <a:cs typeface="Amiri"/>
                <a:sym typeface="Amiri"/>
              </a:rPr>
              <a:t> فرحًا.</a:t>
            </a:r>
            <a:endParaRPr sz="1600" b="1" dirty="0">
              <a:solidFill>
                <a:schemeClr val="dk1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طرح:</a:t>
            </a:r>
            <a:r>
              <a:rPr lang="ar" sz="1600" b="1" dirty="0">
                <a:solidFill>
                  <a:schemeClr val="dk1"/>
                </a:solidFill>
                <a:latin typeface="Amiri"/>
                <a:ea typeface="Amiri"/>
                <a:cs typeface="Amiri"/>
                <a:sym typeface="Amiri"/>
              </a:rPr>
              <a:t> تركَ. </a:t>
            </a:r>
            <a:endParaRPr sz="1600" b="1" dirty="0">
              <a:solidFill>
                <a:schemeClr val="dk1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الشّرح: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chemeClr val="dk1"/>
                </a:solidFill>
                <a:latin typeface="Amiri"/>
                <a:ea typeface="Amiri"/>
                <a:cs typeface="Amiri"/>
                <a:sym typeface="Amiri"/>
              </a:rPr>
              <a:t>يذكر الشّاعر هنا سببًا مهمًّا للابتسام وَذلكَ أنّكَ إذا كنتَ إنسانًا فرحًا سعيدًا أمام الآخرين، فَلعلّهم يتركون الكآبة وَيفرحون مثلكَ.</a:t>
            </a:r>
            <a:endParaRPr sz="1600" b="1" dirty="0">
              <a:solidFill>
                <a:schemeClr val="dk1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chemeClr val="dk1"/>
                </a:solidFill>
                <a:latin typeface="Amiri"/>
                <a:ea typeface="Amiri"/>
                <a:cs typeface="Amiri"/>
                <a:sym typeface="Amiri"/>
              </a:rPr>
              <a:t>فابتسامتكَ تدخلُ الفرحَ والدّفء إلى قلوب الآخرين. </a:t>
            </a:r>
            <a:endParaRPr sz="1600" b="1" dirty="0">
              <a:solidFill>
                <a:schemeClr val="dk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/>
        </p:nvSpPr>
        <p:spPr>
          <a:xfrm>
            <a:off x="46800" y="418550"/>
            <a:ext cx="9050400" cy="4148798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980000"/>
                </a:solidFill>
                <a:latin typeface="Amiri"/>
                <a:ea typeface="Amiri"/>
                <a:cs typeface="Amiri"/>
                <a:sym typeface="Amiri"/>
              </a:rPr>
              <a:t>البيت الثّامن:</a:t>
            </a: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أَتراكَ تغنمُ بالتّبرمِ دِرهما؟     أمْ أنتَ تخسرُ بالبشّاشةِ مغنما؟ 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معاني المفردات: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تغنم: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تفوز أو تحصل.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التّبرم: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الضّجر وَالملل.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البشاشة: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السّعادة وَطلاقة الوجه.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مغنم: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مكسب. </a:t>
            </a:r>
            <a:r>
              <a:rPr lang="en-US" sz="1600" b="1" dirty="0">
                <a:latin typeface="Amiri"/>
                <a:ea typeface="Amiri"/>
                <a:cs typeface="Amiri"/>
                <a:sym typeface="Amiri"/>
              </a:rPr>
              <a:t>      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1600" b="1" dirty="0">
                <a:highlight>
                  <a:srgbClr val="FFFF00"/>
                </a:highlight>
                <a:latin typeface="Amiri"/>
                <a:ea typeface="Amiri"/>
                <a:cs typeface="Amiri"/>
                <a:sym typeface="Amiri"/>
              </a:rPr>
              <a:t>طباق: تغنم وتخسر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.</a:t>
            </a: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** جذور: تغنم: غنمَ              تخسر: خسرَ            البشاشة: بششَ.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الشّرح: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يتساءلُ الشّاعر باستنكارٍ وتعجب وَيقول للكئيب: هل ستكسب مالًا وربحًا  من هذه الكآبة والضّجر، أو أنّك ستخسرُ شيئًا إن أظهرتَ ابتسامتك وسعادتك.  </a:t>
            </a:r>
            <a:endParaRPr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/>
        </p:nvSpPr>
        <p:spPr>
          <a:xfrm>
            <a:off x="0" y="0"/>
            <a:ext cx="9144000" cy="5529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980000"/>
                </a:solidFill>
                <a:latin typeface="Amiri"/>
                <a:ea typeface="Amiri"/>
                <a:cs typeface="Amiri"/>
                <a:sym typeface="Amiri"/>
              </a:rPr>
              <a:t>البيت التّاسع:</a:t>
            </a: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ياصاحِ، لا خطرٌ على شفتيكَ أن          تَتث</a:t>
            </a:r>
            <a:r>
              <a:rPr lang="ar-JO" sz="1600" b="1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لّ</a:t>
            </a:r>
            <a:r>
              <a:rPr lang="ar" sz="1600" b="1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ما</a:t>
            </a: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، وَ</a:t>
            </a:r>
            <a:r>
              <a:rPr lang="ar" sz="1600" b="1" dirty="0">
                <a:solidFill>
                  <a:srgbClr val="0000FF"/>
                </a:solidFill>
                <a:highlight>
                  <a:srgbClr val="FFE599"/>
                </a:highlight>
                <a:latin typeface="Amiri"/>
                <a:ea typeface="Amiri"/>
                <a:cs typeface="Amiri"/>
                <a:sym typeface="Amiri"/>
              </a:rPr>
              <a:t>الوجهِ أن يتحطّما</a:t>
            </a:r>
            <a:endParaRPr sz="1600" b="1" dirty="0">
              <a:solidFill>
                <a:srgbClr val="0000FF"/>
              </a:solidFill>
              <a:highlight>
                <a:srgbClr val="FFE599"/>
              </a:highlight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معاني المفردات: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يا صاحِ: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يا صاحبي.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تتلثم: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تتشقّق.                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 يتحطم: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ينكسر. 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         جذر: يتحطّم: حطمَ.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الشّرح: 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ينادي الشّاعر صاحبه وَيُطمئنه قائلًا: لن يوجد خطر عليك عندما تبتسم فلن تتأذى ملامحكَ بل ستصبح أكثر إشراقًا.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        </a:t>
            </a:r>
            <a:r>
              <a:rPr lang="ar" sz="1600" b="1" dirty="0">
                <a:solidFill>
                  <a:srgbClr val="FF0000"/>
                </a:solidFill>
                <a:latin typeface="Amiri"/>
                <a:ea typeface="Amiri"/>
                <a:cs typeface="Amiri"/>
                <a:sym typeface="Amiri"/>
              </a:rPr>
              <a:t>الصّورة الفنيّة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( شبّه الشّاعر الوجه بزجاجٍ يتحطّم. )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980000"/>
                </a:solidFill>
                <a:latin typeface="Amiri"/>
                <a:ea typeface="Amiri"/>
                <a:cs typeface="Amiri"/>
                <a:sym typeface="Amiri"/>
              </a:rPr>
              <a:t>البيت العاشر:</a:t>
            </a:r>
            <a:endParaRPr sz="1600" b="1" dirty="0">
              <a:solidFill>
                <a:srgbClr val="980000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فاضحكْ فإنَّ </a:t>
            </a:r>
            <a:r>
              <a:rPr lang="ar" sz="1600" b="1" dirty="0">
                <a:solidFill>
                  <a:srgbClr val="0000FF"/>
                </a:solidFill>
                <a:highlight>
                  <a:srgbClr val="FFE599"/>
                </a:highlight>
                <a:latin typeface="Amiri"/>
                <a:ea typeface="Amiri"/>
                <a:cs typeface="Amiri"/>
                <a:sym typeface="Amiri"/>
              </a:rPr>
              <a:t>الشُّهبَ تضحكُ</a:t>
            </a: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 وَالدّ      جى متلاطمٌ، وَلذا نحبُّ الأنجما! </a:t>
            </a:r>
            <a:endParaRPr sz="1600" b="1" dirty="0">
              <a:solidFill>
                <a:srgbClr val="0000FF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معاني المفردات: 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الشّهب: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النّجوم.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0000FF"/>
                </a:solidFill>
                <a:latin typeface="Amiri"/>
                <a:ea typeface="Amiri"/>
                <a:cs typeface="Amiri"/>
                <a:sym typeface="Amiri"/>
              </a:rPr>
              <a:t>الدّجى متلاطمٌ: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اللّيل وَالظّلام الشّديد.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                 جذر: تضحك: ضحكَ.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solidFill>
                  <a:srgbClr val="38761D"/>
                </a:solidFill>
                <a:latin typeface="Amiri"/>
                <a:ea typeface="Amiri"/>
                <a:cs typeface="Amiri"/>
                <a:sym typeface="Amiri"/>
              </a:rPr>
              <a:t>الشّرح:</a:t>
            </a:r>
            <a:endParaRPr sz="1600" b="1" dirty="0">
              <a:solidFill>
                <a:srgbClr val="38761D"/>
              </a:solidFill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يؤكد الشّاعر على صاحبه المكتئب بأن يضحك ولينظرَ للنجوم كيف تلمع وسط الظّلام الشّديد؛ لذا نفرح برؤيتها متلالئة لامعة برغم الظّلام المحيط بها.</a:t>
            </a:r>
            <a:r>
              <a:rPr lang="ar" sz="1600" b="1" dirty="0">
                <a:solidFill>
                  <a:srgbClr val="FF0000"/>
                </a:solidFill>
                <a:latin typeface="Amiri"/>
                <a:ea typeface="Amiri"/>
                <a:cs typeface="Amiri"/>
                <a:sym typeface="Amiri"/>
              </a:rPr>
              <a:t> الصّورة الفنيّة 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( شبّه الشّاعر الشّهب اللّامع</a:t>
            </a:r>
            <a:r>
              <a:rPr lang="ar-JO" sz="1600" b="1" dirty="0">
                <a:latin typeface="Amiri"/>
                <a:ea typeface="Amiri"/>
                <a:cs typeface="Amiri"/>
                <a:sym typeface="Amiri"/>
              </a:rPr>
              <a:t>ة</a:t>
            </a:r>
            <a:r>
              <a:rPr lang="ar" sz="1600" b="1" dirty="0">
                <a:latin typeface="Amiri"/>
                <a:ea typeface="Amiri"/>
                <a:cs typeface="Amiri"/>
                <a:sym typeface="Amiri"/>
              </a:rPr>
              <a:t> في السّماء كأنّها إنسانٌ ضاحكٌ.)</a:t>
            </a:r>
            <a:endParaRPr sz="1600" b="1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/>
        </p:nvSpPr>
        <p:spPr>
          <a:xfrm>
            <a:off x="175250" y="134400"/>
            <a:ext cx="8924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1"/>
          <p:cNvSpPr/>
          <p:nvPr/>
        </p:nvSpPr>
        <p:spPr>
          <a:xfrm>
            <a:off x="5562301" y="1925976"/>
            <a:ext cx="3106202" cy="7402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80000"/>
                </a:solidFill>
                <a:latin typeface="Amiri"/>
              </a:rPr>
              <a:t>:</a:t>
            </a:r>
            <a:r>
              <a:rPr b="0" i="0" dirty="0" err="1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80000"/>
                </a:solidFill>
                <a:latin typeface="Amiri"/>
              </a:rPr>
              <a:t>الأفكار</a:t>
            </a:r>
            <a:r>
              <a:rPr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80000"/>
                </a:solidFill>
                <a:latin typeface="Amiri"/>
              </a:rPr>
              <a:t> </a:t>
            </a:r>
            <a:r>
              <a:rPr b="0" i="0" dirty="0" err="1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980000"/>
                </a:solidFill>
                <a:latin typeface="Amiri"/>
              </a:rPr>
              <a:t>الرّئيسة</a:t>
            </a:r>
            <a:endParaRPr b="0" i="0" dirty="0"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980000"/>
              </a:solidFill>
              <a:latin typeface="Amiri"/>
            </a:endParaRPr>
          </a:p>
        </p:txBody>
      </p:sp>
      <p:sp>
        <p:nvSpPr>
          <p:cNvPr id="100" name="Google Shape;100;p21"/>
          <p:cNvSpPr txBox="1"/>
          <p:nvPr/>
        </p:nvSpPr>
        <p:spPr>
          <a:xfrm>
            <a:off x="3669950" y="2746973"/>
            <a:ext cx="5261700" cy="2262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800" dirty="0">
                <a:latin typeface="Amiri"/>
                <a:ea typeface="Amiri"/>
                <a:cs typeface="Amiri"/>
                <a:sym typeface="Amiri"/>
              </a:rPr>
              <a:t>1-لا تتأس</a:t>
            </a:r>
            <a:r>
              <a:rPr lang="ar-JO" sz="1800" dirty="0">
                <a:latin typeface="Amiri"/>
                <a:ea typeface="Amiri"/>
                <a:cs typeface="Amiri"/>
                <a:sym typeface="Amiri"/>
              </a:rPr>
              <a:t>ّ</a:t>
            </a:r>
            <a:r>
              <a:rPr lang="ar" sz="1800" dirty="0">
                <a:latin typeface="Amiri"/>
                <a:ea typeface="Amiri"/>
                <a:cs typeface="Amiri"/>
                <a:sym typeface="Amiri"/>
              </a:rPr>
              <a:t>ف أو تحزن على ما فات من الوقت؛ لأنّه لن يعود.</a:t>
            </a:r>
            <a:endParaRPr sz="1800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800" dirty="0">
                <a:latin typeface="Amiri"/>
                <a:ea typeface="Amiri"/>
                <a:cs typeface="Amiri"/>
                <a:sym typeface="Amiri"/>
              </a:rPr>
              <a:t>2-حافظْ على ابتسامتكَ مهما زادت الهموم من حولكَ. </a:t>
            </a:r>
            <a:endParaRPr sz="1800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800" dirty="0">
                <a:latin typeface="Amiri"/>
                <a:ea typeface="Amiri"/>
                <a:cs typeface="Amiri"/>
                <a:sym typeface="Amiri"/>
              </a:rPr>
              <a:t>3- التّفاؤل يجني ثمارًا طيّبة بخلاف الاكتئاب وَالحزن فلا يجني إلّا الأمراض. </a:t>
            </a:r>
            <a:endParaRPr sz="1800" dirty="0">
              <a:latin typeface="Amiri"/>
              <a:ea typeface="Amiri"/>
              <a:cs typeface="Amiri"/>
              <a:sym typeface="Amiri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" sz="1800" dirty="0">
                <a:latin typeface="Amiri"/>
                <a:ea typeface="Amiri"/>
                <a:cs typeface="Amiri"/>
                <a:sym typeface="Amiri"/>
              </a:rPr>
              <a:t>4- تفاؤلُكَ وَتبسّمكَ في وجه الآخرين يدخل الفرح إلى قلوبهم. </a:t>
            </a:r>
            <a:endParaRPr sz="1800" dirty="0">
              <a:latin typeface="Amiri"/>
              <a:ea typeface="Amiri"/>
              <a:cs typeface="Amiri"/>
              <a:sym typeface="Amiri"/>
            </a:endParaRPr>
          </a:p>
        </p:txBody>
      </p:sp>
      <p:pic>
        <p:nvPicPr>
          <p:cNvPr id="102" name="Google Shape;10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0350" y="345038"/>
            <a:ext cx="2544500" cy="316187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1"/>
          <p:cNvSpPr/>
          <p:nvPr/>
        </p:nvSpPr>
        <p:spPr>
          <a:xfrm>
            <a:off x="5588146" y="345038"/>
            <a:ext cx="2609661" cy="7402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:</a:t>
            </a:r>
            <a:r>
              <a:rPr lang="ar-JO" b="0" i="0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 </a:t>
            </a:r>
            <a:r>
              <a:rPr b="0" i="0" u="sng" dirty="0" err="1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الفك</a:t>
            </a:r>
            <a:r>
              <a:rPr lang="ar-JO" b="0" i="0" u="sng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ر</a:t>
            </a:r>
            <a:r>
              <a:rPr b="0" i="0" u="sng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ة</a:t>
            </a:r>
            <a:r>
              <a:rPr lang="ar-JO" b="0" i="0" u="sng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 </a:t>
            </a:r>
            <a:r>
              <a:rPr b="0" i="0" u="sng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 </a:t>
            </a:r>
            <a:r>
              <a:rPr b="0" i="0" u="sng" dirty="0" err="1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العام</a:t>
            </a:r>
            <a:r>
              <a:rPr lang="ar-JO" b="0" i="0" u="sng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miri"/>
              </a:rPr>
              <a:t>ّ</a:t>
            </a:r>
            <a:r>
              <a:rPr b="0" i="0" u="sng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tx1"/>
                </a:solidFill>
                <a:latin typeface="Amiri"/>
              </a:rPr>
              <a:t>ة</a:t>
            </a:r>
          </a:p>
        </p:txBody>
      </p:sp>
      <p:sp>
        <p:nvSpPr>
          <p:cNvPr id="104" name="Google Shape;104;p21"/>
          <p:cNvSpPr txBox="1"/>
          <p:nvPr/>
        </p:nvSpPr>
        <p:spPr>
          <a:xfrm>
            <a:off x="4000825" y="1329200"/>
            <a:ext cx="48237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" sz="1900" dirty="0">
                <a:latin typeface="Amiri"/>
                <a:ea typeface="Amiri"/>
                <a:cs typeface="Amiri"/>
                <a:sym typeface="Amiri"/>
              </a:rPr>
              <a:t>يدعو الشّاعر إلى التّفاؤلِ وَالابتسامة، وَترك التّشاؤم وَاليأس. </a:t>
            </a:r>
            <a:endParaRPr sz="1900" dirty="0"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885</Words>
  <Application>Microsoft Office PowerPoint</Application>
  <PresentationFormat>On-screen Show (16:9)</PresentationFormat>
  <Paragraphs>101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Amiri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h.haddadin</cp:lastModifiedBy>
  <cp:revision>26</cp:revision>
  <dcterms:modified xsi:type="dcterms:W3CDTF">2023-04-25T06:34:46Z</dcterms:modified>
</cp:coreProperties>
</file>