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57" r:id="rId3"/>
    <p:sldId id="278"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29175C-C7F1-4ED8-81CB-D0D2EEEF9C2E}" type="datetimeFigureOut">
              <a:rPr lang="en-US" smtClean="0"/>
              <a:t>5/20/2023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1095F5-14BD-4E7B-AAEC-2BA1CEB7F544}" type="slidenum">
              <a:rPr lang="en-US" smtClean="0"/>
              <a:t>‹#›</a:t>
            </a:fld>
            <a:endParaRPr lang="en-US"/>
          </a:p>
        </p:txBody>
      </p:sp>
    </p:spTree>
    <p:extLst>
      <p:ext uri="{BB962C8B-B14F-4D97-AF65-F5344CB8AC3E}">
        <p14:creationId xmlns:p14="http://schemas.microsoft.com/office/powerpoint/2010/main" val="3716913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1095F5-14BD-4E7B-AAEC-2BA1CEB7F544}" type="slidenum">
              <a:rPr lang="en-US" smtClean="0"/>
              <a:t>13</a:t>
            </a:fld>
            <a:endParaRPr lang="en-US"/>
          </a:p>
        </p:txBody>
      </p:sp>
    </p:spTree>
    <p:extLst>
      <p:ext uri="{BB962C8B-B14F-4D97-AF65-F5344CB8AC3E}">
        <p14:creationId xmlns:p14="http://schemas.microsoft.com/office/powerpoint/2010/main" val="3897260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1095F5-14BD-4E7B-AAEC-2BA1CEB7F544}" type="slidenum">
              <a:rPr lang="en-US" smtClean="0"/>
              <a:t>17</a:t>
            </a:fld>
            <a:endParaRPr lang="en-US"/>
          </a:p>
        </p:txBody>
      </p:sp>
    </p:spTree>
    <p:extLst>
      <p:ext uri="{BB962C8B-B14F-4D97-AF65-F5344CB8AC3E}">
        <p14:creationId xmlns:p14="http://schemas.microsoft.com/office/powerpoint/2010/main" val="1229466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B0DF08-0FF4-4180-A57A-D2E0E68D7715}"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3BF81-897D-470C-8B28-8FAEC5234FA3}" type="slidenum">
              <a:rPr lang="en-US" smtClean="0"/>
              <a:t>‹#›</a:t>
            </a:fld>
            <a:endParaRPr lang="en-US"/>
          </a:p>
        </p:txBody>
      </p:sp>
    </p:spTree>
    <p:extLst>
      <p:ext uri="{BB962C8B-B14F-4D97-AF65-F5344CB8AC3E}">
        <p14:creationId xmlns:p14="http://schemas.microsoft.com/office/powerpoint/2010/main" val="3755701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B0DF08-0FF4-4180-A57A-D2E0E68D7715}"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3BF81-897D-470C-8B28-8FAEC5234FA3}" type="slidenum">
              <a:rPr lang="en-US" smtClean="0"/>
              <a:t>‹#›</a:t>
            </a:fld>
            <a:endParaRPr lang="en-US"/>
          </a:p>
        </p:txBody>
      </p:sp>
    </p:spTree>
    <p:extLst>
      <p:ext uri="{BB962C8B-B14F-4D97-AF65-F5344CB8AC3E}">
        <p14:creationId xmlns:p14="http://schemas.microsoft.com/office/powerpoint/2010/main" val="2732986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B0DF08-0FF4-4180-A57A-D2E0E68D7715}"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3BF81-897D-470C-8B28-8FAEC5234FA3}" type="slidenum">
              <a:rPr lang="en-US" smtClean="0"/>
              <a:t>‹#›</a:t>
            </a:fld>
            <a:endParaRPr lang="en-US"/>
          </a:p>
        </p:txBody>
      </p:sp>
    </p:spTree>
    <p:extLst>
      <p:ext uri="{BB962C8B-B14F-4D97-AF65-F5344CB8AC3E}">
        <p14:creationId xmlns:p14="http://schemas.microsoft.com/office/powerpoint/2010/main" val="3931251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B0DF08-0FF4-4180-A57A-D2E0E68D7715}"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3BF81-897D-470C-8B28-8FAEC5234FA3}"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42257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B0DF08-0FF4-4180-A57A-D2E0E68D7715}"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3BF81-897D-470C-8B28-8FAEC5234FA3}" type="slidenum">
              <a:rPr lang="en-US" smtClean="0"/>
              <a:t>‹#›</a:t>
            </a:fld>
            <a:endParaRPr lang="en-US"/>
          </a:p>
        </p:txBody>
      </p:sp>
    </p:spTree>
    <p:extLst>
      <p:ext uri="{BB962C8B-B14F-4D97-AF65-F5344CB8AC3E}">
        <p14:creationId xmlns:p14="http://schemas.microsoft.com/office/powerpoint/2010/main" val="2072433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BB0DF08-0FF4-4180-A57A-D2E0E68D7715}" type="datetimeFigureOut">
              <a:rPr lang="en-US" smtClean="0"/>
              <a:t>5/20/2023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23BF81-897D-470C-8B28-8FAEC5234FA3}" type="slidenum">
              <a:rPr lang="en-US" smtClean="0"/>
              <a:t>‹#›</a:t>
            </a:fld>
            <a:endParaRPr lang="en-US"/>
          </a:p>
        </p:txBody>
      </p:sp>
    </p:spTree>
    <p:extLst>
      <p:ext uri="{BB962C8B-B14F-4D97-AF65-F5344CB8AC3E}">
        <p14:creationId xmlns:p14="http://schemas.microsoft.com/office/powerpoint/2010/main" val="3232253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BB0DF08-0FF4-4180-A57A-D2E0E68D7715}" type="datetimeFigureOut">
              <a:rPr lang="en-US" smtClean="0"/>
              <a:t>5/20/2023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23BF81-897D-470C-8B28-8FAEC5234FA3}" type="slidenum">
              <a:rPr lang="en-US" smtClean="0"/>
              <a:t>‹#›</a:t>
            </a:fld>
            <a:endParaRPr lang="en-US"/>
          </a:p>
        </p:txBody>
      </p:sp>
    </p:spTree>
    <p:extLst>
      <p:ext uri="{BB962C8B-B14F-4D97-AF65-F5344CB8AC3E}">
        <p14:creationId xmlns:p14="http://schemas.microsoft.com/office/powerpoint/2010/main" val="3843180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B0DF08-0FF4-4180-A57A-D2E0E68D7715}"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3BF81-897D-470C-8B28-8FAEC5234FA3}" type="slidenum">
              <a:rPr lang="en-US" smtClean="0"/>
              <a:t>‹#›</a:t>
            </a:fld>
            <a:endParaRPr lang="en-US"/>
          </a:p>
        </p:txBody>
      </p:sp>
    </p:spTree>
    <p:extLst>
      <p:ext uri="{BB962C8B-B14F-4D97-AF65-F5344CB8AC3E}">
        <p14:creationId xmlns:p14="http://schemas.microsoft.com/office/powerpoint/2010/main" val="3698461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B0DF08-0FF4-4180-A57A-D2E0E68D7715}"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3BF81-897D-470C-8B28-8FAEC5234FA3}" type="slidenum">
              <a:rPr lang="en-US" smtClean="0"/>
              <a:t>‹#›</a:t>
            </a:fld>
            <a:endParaRPr lang="en-US"/>
          </a:p>
        </p:txBody>
      </p:sp>
    </p:spTree>
    <p:extLst>
      <p:ext uri="{BB962C8B-B14F-4D97-AF65-F5344CB8AC3E}">
        <p14:creationId xmlns:p14="http://schemas.microsoft.com/office/powerpoint/2010/main" val="2973921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B0DF08-0FF4-4180-A57A-D2E0E68D7715}"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3BF81-897D-470C-8B28-8FAEC5234FA3}" type="slidenum">
              <a:rPr lang="en-US" smtClean="0"/>
              <a:t>‹#›</a:t>
            </a:fld>
            <a:endParaRPr lang="en-US"/>
          </a:p>
        </p:txBody>
      </p:sp>
    </p:spTree>
    <p:extLst>
      <p:ext uri="{BB962C8B-B14F-4D97-AF65-F5344CB8AC3E}">
        <p14:creationId xmlns:p14="http://schemas.microsoft.com/office/powerpoint/2010/main" val="527346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B0DF08-0FF4-4180-A57A-D2E0E68D7715}"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3BF81-897D-470C-8B28-8FAEC5234FA3}" type="slidenum">
              <a:rPr lang="en-US" smtClean="0"/>
              <a:t>‹#›</a:t>
            </a:fld>
            <a:endParaRPr lang="en-US"/>
          </a:p>
        </p:txBody>
      </p:sp>
    </p:spTree>
    <p:extLst>
      <p:ext uri="{BB962C8B-B14F-4D97-AF65-F5344CB8AC3E}">
        <p14:creationId xmlns:p14="http://schemas.microsoft.com/office/powerpoint/2010/main" val="16288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B0DF08-0FF4-4180-A57A-D2E0E68D7715}"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3BF81-897D-470C-8B28-8FAEC5234FA3}" type="slidenum">
              <a:rPr lang="en-US" smtClean="0"/>
              <a:t>‹#›</a:t>
            </a:fld>
            <a:endParaRPr lang="en-US"/>
          </a:p>
        </p:txBody>
      </p:sp>
    </p:spTree>
    <p:extLst>
      <p:ext uri="{BB962C8B-B14F-4D97-AF65-F5344CB8AC3E}">
        <p14:creationId xmlns:p14="http://schemas.microsoft.com/office/powerpoint/2010/main" val="3165257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B0DF08-0FF4-4180-A57A-D2E0E68D7715}" type="datetimeFigureOut">
              <a:rPr lang="en-US" smtClean="0"/>
              <a:t>5/20/2023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23BF81-897D-470C-8B28-8FAEC5234FA3}" type="slidenum">
              <a:rPr lang="en-US" smtClean="0"/>
              <a:t>‹#›</a:t>
            </a:fld>
            <a:endParaRPr lang="en-US"/>
          </a:p>
        </p:txBody>
      </p:sp>
    </p:spTree>
    <p:extLst>
      <p:ext uri="{BB962C8B-B14F-4D97-AF65-F5344CB8AC3E}">
        <p14:creationId xmlns:p14="http://schemas.microsoft.com/office/powerpoint/2010/main" val="3154534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B0DF08-0FF4-4180-A57A-D2E0E68D7715}" type="datetimeFigureOut">
              <a:rPr lang="en-US" smtClean="0"/>
              <a:t>5/20/2023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23BF81-897D-470C-8B28-8FAEC5234FA3}" type="slidenum">
              <a:rPr lang="en-US" smtClean="0"/>
              <a:t>‹#›</a:t>
            </a:fld>
            <a:endParaRPr lang="en-US"/>
          </a:p>
        </p:txBody>
      </p:sp>
    </p:spTree>
    <p:extLst>
      <p:ext uri="{BB962C8B-B14F-4D97-AF65-F5344CB8AC3E}">
        <p14:creationId xmlns:p14="http://schemas.microsoft.com/office/powerpoint/2010/main" val="3130329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0DF08-0FF4-4180-A57A-D2E0E68D7715}" type="datetimeFigureOut">
              <a:rPr lang="en-US" smtClean="0"/>
              <a:t>5/20/2023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23BF81-897D-470C-8B28-8FAEC5234FA3}" type="slidenum">
              <a:rPr lang="en-US" smtClean="0"/>
              <a:t>‹#›</a:t>
            </a:fld>
            <a:endParaRPr lang="en-US"/>
          </a:p>
        </p:txBody>
      </p:sp>
    </p:spTree>
    <p:extLst>
      <p:ext uri="{BB962C8B-B14F-4D97-AF65-F5344CB8AC3E}">
        <p14:creationId xmlns:p14="http://schemas.microsoft.com/office/powerpoint/2010/main" val="3418191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BB0DF08-0FF4-4180-A57A-D2E0E68D7715}"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3BF81-897D-470C-8B28-8FAEC5234FA3}" type="slidenum">
              <a:rPr lang="en-US" smtClean="0"/>
              <a:t>‹#›</a:t>
            </a:fld>
            <a:endParaRPr lang="en-US"/>
          </a:p>
        </p:txBody>
      </p:sp>
    </p:spTree>
    <p:extLst>
      <p:ext uri="{BB962C8B-B14F-4D97-AF65-F5344CB8AC3E}">
        <p14:creationId xmlns:p14="http://schemas.microsoft.com/office/powerpoint/2010/main" val="1129146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BB0DF08-0FF4-4180-A57A-D2E0E68D7715}"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3BF81-897D-470C-8B28-8FAEC5234FA3}" type="slidenum">
              <a:rPr lang="en-US" smtClean="0"/>
              <a:t>‹#›</a:t>
            </a:fld>
            <a:endParaRPr lang="en-US"/>
          </a:p>
        </p:txBody>
      </p:sp>
    </p:spTree>
    <p:extLst>
      <p:ext uri="{BB962C8B-B14F-4D97-AF65-F5344CB8AC3E}">
        <p14:creationId xmlns:p14="http://schemas.microsoft.com/office/powerpoint/2010/main" val="1702373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BB0DF08-0FF4-4180-A57A-D2E0E68D7715}" type="datetimeFigureOut">
              <a:rPr lang="en-US" smtClean="0"/>
              <a:t>5/20/2023</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623BF81-897D-470C-8B28-8FAEC5234FA3}" type="slidenum">
              <a:rPr lang="en-US" smtClean="0"/>
              <a:t>‹#›</a:t>
            </a:fld>
            <a:endParaRPr lang="en-US"/>
          </a:p>
        </p:txBody>
      </p:sp>
    </p:spTree>
    <p:extLst>
      <p:ext uri="{BB962C8B-B14F-4D97-AF65-F5344CB8AC3E}">
        <p14:creationId xmlns:p14="http://schemas.microsoft.com/office/powerpoint/2010/main" val="387023664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C76FF-0A62-4750-B3B2-E0400082F40D}"/>
              </a:ext>
            </a:extLst>
          </p:cNvPr>
          <p:cNvSpPr>
            <a:spLocks noGrp="1"/>
          </p:cNvSpPr>
          <p:nvPr>
            <p:ph type="ctrTitle"/>
          </p:nvPr>
        </p:nvSpPr>
        <p:spPr>
          <a:xfrm>
            <a:off x="1386840" y="365761"/>
            <a:ext cx="9418320" cy="3108960"/>
          </a:xfrm>
        </p:spPr>
        <p:txBody>
          <a:bodyPr/>
          <a:lstStyle/>
          <a:p>
            <a:pPr algn="ctr"/>
            <a:r>
              <a:rPr lang="en-US" dirty="0"/>
              <a:t>The marketing mix (4Ps)</a:t>
            </a:r>
            <a:br>
              <a:rPr lang="en-US" dirty="0"/>
            </a:br>
            <a:endParaRPr lang="en-US" dirty="0"/>
          </a:p>
        </p:txBody>
      </p:sp>
      <p:sp>
        <p:nvSpPr>
          <p:cNvPr id="3" name="Subtitle 2">
            <a:extLst>
              <a:ext uri="{FF2B5EF4-FFF2-40B4-BE49-F238E27FC236}">
                <a16:creationId xmlns:a16="http://schemas.microsoft.com/office/drawing/2014/main" id="{F746C722-35E6-415E-94F9-FEFE3B84E5FD}"/>
              </a:ext>
            </a:extLst>
          </p:cNvPr>
          <p:cNvSpPr>
            <a:spLocks noGrp="1"/>
          </p:cNvSpPr>
          <p:nvPr>
            <p:ph type="subTitle" idx="1"/>
          </p:nvPr>
        </p:nvSpPr>
        <p:spPr>
          <a:xfrm>
            <a:off x="428625" y="2843214"/>
            <a:ext cx="11387138" cy="3649026"/>
          </a:xfrm>
        </p:spPr>
        <p:txBody>
          <a:bodyPr/>
          <a:lstStyle/>
          <a:p>
            <a:pPr algn="ctr"/>
            <a:r>
              <a:rPr lang="en-US" sz="2400" b="1" dirty="0"/>
              <a:t>The four  elements of the marketing mix </a:t>
            </a:r>
          </a:p>
          <a:p>
            <a:pPr algn="ctr"/>
            <a:r>
              <a:rPr lang="en-US" dirty="0"/>
              <a:t>Product </a:t>
            </a:r>
          </a:p>
          <a:p>
            <a:pPr algn="ctr"/>
            <a:r>
              <a:rPr lang="en-US" dirty="0"/>
              <a:t>Price </a:t>
            </a:r>
          </a:p>
          <a:p>
            <a:pPr algn="ctr"/>
            <a:r>
              <a:rPr lang="en-US" dirty="0"/>
              <a:t>Promotion </a:t>
            </a:r>
          </a:p>
          <a:p>
            <a:pPr algn="ctr"/>
            <a:r>
              <a:rPr lang="en-US" dirty="0"/>
              <a:t>Place </a:t>
            </a:r>
          </a:p>
        </p:txBody>
      </p:sp>
      <p:pic>
        <p:nvPicPr>
          <p:cNvPr id="5" name="Picture 2" descr="Marketing Mix - Definition, 4 P, 7 P of Marketing, Example, Elements">
            <a:extLst>
              <a:ext uri="{FF2B5EF4-FFF2-40B4-BE49-F238E27FC236}">
                <a16:creationId xmlns:a16="http://schemas.microsoft.com/office/drawing/2014/main" id="{3CAE0318-42A5-40B9-B10F-78E2946A38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9" y="3633787"/>
            <a:ext cx="3019424" cy="2614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253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346EC-7DD3-4FF1-9903-46ACD3A2A493}"/>
              </a:ext>
            </a:extLst>
          </p:cNvPr>
          <p:cNvSpPr>
            <a:spLocks noGrp="1"/>
          </p:cNvSpPr>
          <p:nvPr>
            <p:ph type="title"/>
          </p:nvPr>
        </p:nvSpPr>
        <p:spPr>
          <a:xfrm>
            <a:off x="913795" y="381000"/>
            <a:ext cx="10353762" cy="970450"/>
          </a:xfrm>
        </p:spPr>
        <p:txBody>
          <a:bodyPr/>
          <a:lstStyle/>
          <a:p>
            <a:r>
              <a:rPr lang="en-US" dirty="0"/>
              <a:t>The role of packaging </a:t>
            </a:r>
          </a:p>
        </p:txBody>
      </p:sp>
      <p:sp>
        <p:nvSpPr>
          <p:cNvPr id="3" name="Content Placeholder 2">
            <a:extLst>
              <a:ext uri="{FF2B5EF4-FFF2-40B4-BE49-F238E27FC236}">
                <a16:creationId xmlns:a16="http://schemas.microsoft.com/office/drawing/2014/main" id="{1B56817A-54F5-4434-9331-75EDED2AC0C9}"/>
              </a:ext>
            </a:extLst>
          </p:cNvPr>
          <p:cNvSpPr>
            <a:spLocks noGrp="1"/>
          </p:cNvSpPr>
          <p:nvPr>
            <p:ph idx="1"/>
          </p:nvPr>
        </p:nvSpPr>
        <p:spPr>
          <a:xfrm>
            <a:off x="913795" y="1351450"/>
            <a:ext cx="10353762" cy="5125549"/>
          </a:xfrm>
        </p:spPr>
        <p:txBody>
          <a:bodyPr/>
          <a:lstStyle/>
          <a:p>
            <a:pPr marL="36900" indent="0" algn="ctr">
              <a:buNone/>
            </a:pPr>
            <a:r>
              <a:rPr lang="en-US" sz="2400" b="1" u="sng" dirty="0"/>
              <a:t>Packaging : </a:t>
            </a:r>
            <a:r>
              <a:rPr lang="en-US" dirty="0"/>
              <a:t>Is the physical container or wrapping for a product.it  is also used for promotion and selling appeal.</a:t>
            </a:r>
          </a:p>
          <a:p>
            <a:pPr marL="36900" indent="0" algn="ctr">
              <a:buNone/>
            </a:pPr>
            <a:endParaRPr lang="en-US" dirty="0"/>
          </a:p>
          <a:p>
            <a:pPr marL="36900" indent="0" algn="ctr">
              <a:buNone/>
            </a:pPr>
            <a:r>
              <a:rPr lang="en-US" sz="2400" b="1" u="sng" dirty="0"/>
              <a:t>The role of packaging :</a:t>
            </a:r>
          </a:p>
          <a:p>
            <a:pPr algn="ctr"/>
            <a:r>
              <a:rPr lang="en-US" dirty="0"/>
              <a:t>Protects the product.</a:t>
            </a:r>
          </a:p>
          <a:p>
            <a:pPr algn="ctr"/>
            <a:r>
              <a:rPr lang="en-US" dirty="0"/>
              <a:t>Easy to transport the product.</a:t>
            </a:r>
          </a:p>
          <a:p>
            <a:pPr algn="ctr"/>
            <a:r>
              <a:rPr lang="en-US" dirty="0"/>
              <a:t>Suitable for the product to fit in .</a:t>
            </a:r>
          </a:p>
          <a:p>
            <a:pPr algn="ctr"/>
            <a:r>
              <a:rPr lang="en-US" dirty="0"/>
              <a:t>Carries information about the product.</a:t>
            </a:r>
          </a:p>
          <a:p>
            <a:pPr algn="ctr"/>
            <a:r>
              <a:rPr lang="en-US" dirty="0"/>
              <a:t>Promotes the brand image.</a:t>
            </a:r>
          </a:p>
          <a:p>
            <a:pPr algn="ctr"/>
            <a:endParaRPr lang="en-US" dirty="0"/>
          </a:p>
          <a:p>
            <a:pPr algn="ctr"/>
            <a:endParaRPr lang="en-US" dirty="0"/>
          </a:p>
          <a:p>
            <a:pPr marL="36900" indent="0" algn="ctr">
              <a:buNone/>
            </a:pPr>
            <a:endParaRPr lang="en-US" b="1" u="sng" dirty="0"/>
          </a:p>
        </p:txBody>
      </p:sp>
      <p:pic>
        <p:nvPicPr>
          <p:cNvPr id="6" name="Picture 5">
            <a:extLst>
              <a:ext uri="{FF2B5EF4-FFF2-40B4-BE49-F238E27FC236}">
                <a16:creationId xmlns:a16="http://schemas.microsoft.com/office/drawing/2014/main" id="{9F09BE2E-91B1-4DF9-8D3A-FB621AABA4F0}"/>
              </a:ext>
            </a:extLst>
          </p:cNvPr>
          <p:cNvPicPr>
            <a:picLocks noChangeAspect="1"/>
          </p:cNvPicPr>
          <p:nvPr/>
        </p:nvPicPr>
        <p:blipFill>
          <a:blip r:embed="rId2"/>
          <a:stretch>
            <a:fillRect/>
          </a:stretch>
        </p:blipFill>
        <p:spPr>
          <a:xfrm>
            <a:off x="452437" y="4723119"/>
            <a:ext cx="2762251" cy="1566862"/>
          </a:xfrm>
          <a:prstGeom prst="rect">
            <a:avLst/>
          </a:prstGeom>
        </p:spPr>
      </p:pic>
    </p:spTree>
    <p:extLst>
      <p:ext uri="{BB962C8B-B14F-4D97-AF65-F5344CB8AC3E}">
        <p14:creationId xmlns:p14="http://schemas.microsoft.com/office/powerpoint/2010/main" val="3845922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F24CE-A2E0-4326-B10A-25B77BC57A20}"/>
              </a:ext>
            </a:extLst>
          </p:cNvPr>
          <p:cNvSpPr>
            <a:spLocks noGrp="1"/>
          </p:cNvSpPr>
          <p:nvPr>
            <p:ph type="title"/>
          </p:nvPr>
        </p:nvSpPr>
        <p:spPr/>
        <p:txBody>
          <a:bodyPr/>
          <a:lstStyle/>
          <a:p>
            <a:r>
              <a:rPr lang="en-US" dirty="0"/>
              <a:t>Price </a:t>
            </a:r>
          </a:p>
        </p:txBody>
      </p:sp>
      <p:sp>
        <p:nvSpPr>
          <p:cNvPr id="3" name="Content Placeholder 2">
            <a:extLst>
              <a:ext uri="{FF2B5EF4-FFF2-40B4-BE49-F238E27FC236}">
                <a16:creationId xmlns:a16="http://schemas.microsoft.com/office/drawing/2014/main" id="{D4AF17CD-36F8-451D-BCB7-A2D854C48785}"/>
              </a:ext>
            </a:extLst>
          </p:cNvPr>
          <p:cNvSpPr>
            <a:spLocks noGrp="1"/>
          </p:cNvSpPr>
          <p:nvPr>
            <p:ph idx="1"/>
          </p:nvPr>
        </p:nvSpPr>
        <p:spPr>
          <a:xfrm>
            <a:off x="80401" y="1580050"/>
            <a:ext cx="12020550" cy="4206388"/>
          </a:xfrm>
        </p:spPr>
        <p:txBody>
          <a:bodyPr/>
          <a:lstStyle/>
          <a:p>
            <a:pPr marL="36900" indent="0" algn="ctr">
              <a:buNone/>
            </a:pPr>
            <a:r>
              <a:rPr lang="en-US" dirty="0">
                <a:effectLst/>
              </a:rPr>
              <a:t>The price at which the product is sold to the customer is a key part of the marketing mix. A comparison must be made with the prices of competitors products. </a:t>
            </a:r>
          </a:p>
          <a:p>
            <a:pPr marL="36900" indent="0" algn="ctr">
              <a:buNone/>
            </a:pPr>
            <a:r>
              <a:rPr lang="en-US" dirty="0">
                <a:effectLst/>
              </a:rPr>
              <a:t>Price should in the long run ,cover costs.</a:t>
            </a:r>
          </a:p>
          <a:p>
            <a:pPr marL="36900" indent="0" algn="ctr">
              <a:buNone/>
            </a:pPr>
            <a:endParaRPr lang="en-US" dirty="0">
              <a:effectLst/>
            </a:endParaRPr>
          </a:p>
          <a:p>
            <a:pPr marL="36900" indent="0" algn="ctr">
              <a:buNone/>
            </a:pPr>
            <a:r>
              <a:rPr lang="en-US" b="1" u="sng" dirty="0">
                <a:effectLst/>
              </a:rPr>
              <a:t>The main methods of pricing :</a:t>
            </a:r>
          </a:p>
          <a:p>
            <a:pPr algn="ctr"/>
            <a:r>
              <a:rPr lang="en-US" dirty="0">
                <a:effectLst/>
              </a:rPr>
              <a:t>Cost - plus pricing </a:t>
            </a:r>
          </a:p>
          <a:p>
            <a:pPr algn="ctr"/>
            <a:r>
              <a:rPr lang="en-US" dirty="0">
                <a:effectLst/>
              </a:rPr>
              <a:t>Competitive pricing </a:t>
            </a:r>
          </a:p>
          <a:p>
            <a:pPr algn="ctr"/>
            <a:r>
              <a:rPr lang="en-US" dirty="0">
                <a:effectLst/>
              </a:rPr>
              <a:t>Price skimming</a:t>
            </a:r>
          </a:p>
          <a:p>
            <a:pPr marL="36900" indent="0" algn="ctr">
              <a:buNone/>
            </a:pPr>
            <a:endParaRPr lang="en-US" dirty="0">
              <a:effectLst/>
            </a:endParaRPr>
          </a:p>
          <a:p>
            <a:pPr algn="ctr"/>
            <a:endParaRPr lang="en-US" dirty="0">
              <a:effectLst/>
            </a:endParaRPr>
          </a:p>
          <a:p>
            <a:pPr marL="36900" indent="0" algn="ctr">
              <a:buNone/>
            </a:pPr>
            <a:endParaRPr lang="en-US" dirty="0">
              <a:effectLst/>
            </a:endParaRPr>
          </a:p>
          <a:p>
            <a:pPr marL="36900" indent="0" algn="ctr">
              <a:buNone/>
            </a:pPr>
            <a:endParaRPr lang="en-US" dirty="0"/>
          </a:p>
        </p:txBody>
      </p:sp>
    </p:spTree>
    <p:extLst>
      <p:ext uri="{BB962C8B-B14F-4D97-AF65-F5344CB8AC3E}">
        <p14:creationId xmlns:p14="http://schemas.microsoft.com/office/powerpoint/2010/main" val="3486468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A1A39-4ADC-41D4-8DD7-5E198413BB6E}"/>
              </a:ext>
            </a:extLst>
          </p:cNvPr>
          <p:cNvSpPr>
            <a:spLocks noGrp="1"/>
          </p:cNvSpPr>
          <p:nvPr>
            <p:ph type="title"/>
          </p:nvPr>
        </p:nvSpPr>
        <p:spPr>
          <a:xfrm>
            <a:off x="913795" y="266700"/>
            <a:ext cx="10353762" cy="970450"/>
          </a:xfrm>
        </p:spPr>
        <p:txBody>
          <a:bodyPr/>
          <a:lstStyle/>
          <a:p>
            <a:r>
              <a:rPr lang="en-US" dirty="0"/>
              <a:t>Cost-plus pricing </a:t>
            </a:r>
          </a:p>
        </p:txBody>
      </p:sp>
      <p:sp>
        <p:nvSpPr>
          <p:cNvPr id="3" name="Content Placeholder 2">
            <a:extLst>
              <a:ext uri="{FF2B5EF4-FFF2-40B4-BE49-F238E27FC236}">
                <a16:creationId xmlns:a16="http://schemas.microsoft.com/office/drawing/2014/main" id="{8F515403-D728-4CD8-807C-0E8A3D1393A6}"/>
              </a:ext>
            </a:extLst>
          </p:cNvPr>
          <p:cNvSpPr>
            <a:spLocks noGrp="1"/>
          </p:cNvSpPr>
          <p:nvPr>
            <p:ph idx="1"/>
          </p:nvPr>
        </p:nvSpPr>
        <p:spPr>
          <a:xfrm>
            <a:off x="528638" y="1237151"/>
            <a:ext cx="11158537" cy="5463688"/>
          </a:xfrm>
        </p:spPr>
        <p:txBody>
          <a:bodyPr>
            <a:normAutofit/>
          </a:bodyPr>
          <a:lstStyle/>
          <a:p>
            <a:pPr marL="36900" indent="0" algn="ctr">
              <a:buNone/>
            </a:pPr>
            <a:r>
              <a:rPr lang="en-US" b="1" u="sng" dirty="0"/>
              <a:t>Cost – plus pricing : </a:t>
            </a:r>
          </a:p>
          <a:p>
            <a:pPr marL="36900" indent="0" algn="ctr">
              <a:buNone/>
            </a:pPr>
            <a:r>
              <a:rPr lang="en-US" dirty="0"/>
              <a:t>Is the cost the manufacturing the product plus a profit mark –up .</a:t>
            </a:r>
          </a:p>
          <a:p>
            <a:pPr marL="36900" indent="0" algn="ctr">
              <a:buNone/>
            </a:pPr>
            <a:r>
              <a:rPr lang="en-US" b="1" dirty="0">
                <a:effectLst/>
              </a:rPr>
              <a:t>Mark - up </a:t>
            </a:r>
            <a:r>
              <a:rPr lang="en-US" dirty="0">
                <a:effectLst/>
              </a:rPr>
              <a:t>refers to the amount added to the cost price of a product expressed as a percentage. it represents the profit that the company desires to earn on each unit sold .</a:t>
            </a:r>
          </a:p>
          <a:p>
            <a:pPr marL="36900" indent="0" algn="ctr">
              <a:buNone/>
            </a:pPr>
            <a:endParaRPr lang="en-US" dirty="0">
              <a:effectLst/>
            </a:endParaRPr>
          </a:p>
          <a:p>
            <a:pPr marL="36900" indent="0" algn="ctr">
              <a:buNone/>
            </a:pPr>
            <a:r>
              <a:rPr lang="en-US" sz="1800" dirty="0">
                <a:solidFill>
                  <a:schemeClr val="tx1"/>
                </a:solidFill>
                <a:effectLst/>
              </a:rPr>
              <a:t>For example, if a product costs $100 to produce and the desired profit margin is 20%, the markup would be $20 (20% x $100 = $20). </a:t>
            </a:r>
          </a:p>
          <a:p>
            <a:pPr marL="36900" indent="0" algn="ctr">
              <a:buNone/>
            </a:pPr>
            <a:r>
              <a:rPr lang="en-US" sz="1800" dirty="0">
                <a:solidFill>
                  <a:schemeClr val="tx1"/>
                </a:solidFill>
                <a:effectLst/>
              </a:rPr>
              <a:t>The selling price would then be set at $120 ($100 + $20 = $120).</a:t>
            </a:r>
            <a:endParaRPr lang="en-US" sz="1800" dirty="0">
              <a:solidFill>
                <a:schemeClr val="tx1"/>
              </a:solidFill>
            </a:endParaRPr>
          </a:p>
          <a:p>
            <a:pPr marL="36900" indent="0" algn="ctr">
              <a:buNone/>
            </a:pPr>
            <a:r>
              <a:rPr lang="en-US" b="1" u="sng" dirty="0">
                <a:effectLst/>
              </a:rPr>
              <a:t>Benefits</a:t>
            </a:r>
          </a:p>
          <a:p>
            <a:pPr algn="ctr"/>
            <a:r>
              <a:rPr lang="en-US" dirty="0">
                <a:effectLst/>
              </a:rPr>
              <a:t>﻿﻿The method is easy to apply.</a:t>
            </a:r>
          </a:p>
          <a:p>
            <a:pPr marL="36900" indent="0" algn="ctr">
              <a:buNone/>
            </a:pPr>
            <a:endParaRPr lang="en-US" b="1" u="sng" dirty="0">
              <a:effectLst/>
            </a:endParaRPr>
          </a:p>
          <a:p>
            <a:pPr marL="36900" indent="0" algn="ctr">
              <a:buNone/>
            </a:pPr>
            <a:r>
              <a:rPr lang="en-US" b="1" u="sng" dirty="0">
                <a:effectLst/>
              </a:rPr>
              <a:t>Limitations</a:t>
            </a:r>
          </a:p>
          <a:p>
            <a:pPr algn="ctr"/>
            <a:r>
              <a:rPr lang="en-US" dirty="0">
                <a:effectLst/>
              </a:rPr>
              <a:t>﻿﻿Businesses could lose sales if the selling price is higher than competitors' prices.</a:t>
            </a:r>
          </a:p>
          <a:p>
            <a:pPr marL="36900" indent="0" algn="ctr">
              <a:buNone/>
            </a:pPr>
            <a:endParaRPr lang="en-US" dirty="0">
              <a:effectLst/>
            </a:endParaRPr>
          </a:p>
          <a:p>
            <a:pPr marL="36900" indent="0" algn="ctr">
              <a:buNone/>
            </a:pPr>
            <a:endParaRPr lang="en-US" dirty="0"/>
          </a:p>
          <a:p>
            <a:pPr marL="36900" indent="0" algn="ctr">
              <a:buNone/>
            </a:pPr>
            <a:endParaRPr lang="en-US" dirty="0"/>
          </a:p>
          <a:p>
            <a:pPr marL="36900" indent="0" algn="ctr">
              <a:buNone/>
            </a:pPr>
            <a:endParaRPr lang="en-US" b="1" u="sng" dirty="0"/>
          </a:p>
          <a:p>
            <a:pPr marL="36900" indent="0" algn="ctr">
              <a:buNone/>
            </a:pPr>
            <a:endParaRPr lang="en-US" b="1" u="sng" dirty="0"/>
          </a:p>
          <a:p>
            <a:pPr marL="36900" indent="0" algn="ctr">
              <a:buNone/>
            </a:pPr>
            <a:endParaRPr lang="en-US" b="1" u="sng" dirty="0"/>
          </a:p>
          <a:p>
            <a:pPr marL="36900" indent="0" algn="ctr">
              <a:buNone/>
            </a:pPr>
            <a:endParaRPr lang="en-US" dirty="0"/>
          </a:p>
        </p:txBody>
      </p:sp>
    </p:spTree>
    <p:extLst>
      <p:ext uri="{BB962C8B-B14F-4D97-AF65-F5344CB8AC3E}">
        <p14:creationId xmlns:p14="http://schemas.microsoft.com/office/powerpoint/2010/main" val="2888752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9A659-334F-4D31-8A00-ECDCB5FA222B}"/>
              </a:ext>
            </a:extLst>
          </p:cNvPr>
          <p:cNvSpPr>
            <a:spLocks noGrp="1"/>
          </p:cNvSpPr>
          <p:nvPr>
            <p:ph type="title"/>
          </p:nvPr>
        </p:nvSpPr>
        <p:spPr/>
        <p:txBody>
          <a:bodyPr>
            <a:normAutofit/>
          </a:bodyPr>
          <a:lstStyle/>
          <a:p>
            <a:r>
              <a:rPr lang="en-US" dirty="0">
                <a:effectLst/>
              </a:rPr>
              <a:t>Competitive pricing</a:t>
            </a:r>
            <a:endParaRPr lang="en-US" dirty="0"/>
          </a:p>
        </p:txBody>
      </p:sp>
      <p:sp>
        <p:nvSpPr>
          <p:cNvPr id="3" name="Content Placeholder 2">
            <a:extLst>
              <a:ext uri="{FF2B5EF4-FFF2-40B4-BE49-F238E27FC236}">
                <a16:creationId xmlns:a16="http://schemas.microsoft.com/office/drawing/2014/main" id="{7E3078D2-7DF2-444E-B267-575E8FA5C17A}"/>
              </a:ext>
            </a:extLst>
          </p:cNvPr>
          <p:cNvSpPr>
            <a:spLocks noGrp="1"/>
          </p:cNvSpPr>
          <p:nvPr>
            <p:ph idx="1"/>
          </p:nvPr>
        </p:nvSpPr>
        <p:spPr>
          <a:xfrm>
            <a:off x="0" y="1732449"/>
            <a:ext cx="11930063" cy="5125551"/>
          </a:xfrm>
        </p:spPr>
        <p:txBody>
          <a:bodyPr/>
          <a:lstStyle/>
          <a:p>
            <a:pPr marL="36900" indent="0" algn="ctr">
              <a:buNone/>
            </a:pPr>
            <a:endParaRPr lang="en-US" dirty="0">
              <a:effectLst/>
            </a:endParaRPr>
          </a:p>
          <a:p>
            <a:pPr marL="36900" indent="0" algn="ctr">
              <a:buNone/>
            </a:pPr>
            <a:r>
              <a:rPr lang="en-US" b="1" u="sng" dirty="0">
                <a:effectLst/>
              </a:rPr>
              <a:t>Competitive pricing: </a:t>
            </a:r>
            <a:r>
              <a:rPr lang="en-US" dirty="0">
                <a:effectLst/>
              </a:rPr>
              <a:t>is when the product is priced in line with or just below competitors' prices to try to capture more of the market.</a:t>
            </a:r>
          </a:p>
          <a:p>
            <a:pPr marL="36900" indent="0" algn="ctr">
              <a:buNone/>
            </a:pPr>
            <a:endParaRPr lang="en-US" b="1" u="sng" dirty="0">
              <a:effectLst/>
            </a:endParaRPr>
          </a:p>
          <a:p>
            <a:pPr marL="36900" indent="0" algn="ctr">
              <a:buNone/>
            </a:pPr>
            <a:r>
              <a:rPr lang="en-US" b="1" u="sng" dirty="0">
                <a:effectLst/>
              </a:rPr>
              <a:t>Benefits</a:t>
            </a:r>
          </a:p>
          <a:p>
            <a:pPr algn="ctr"/>
            <a:r>
              <a:rPr lang="en-US" dirty="0">
                <a:effectLst/>
              </a:rPr>
              <a:t>﻿﻿Sales are likely to be high as the price is at a realistic level and the product is not under- or over-priced.</a:t>
            </a:r>
          </a:p>
          <a:p>
            <a:pPr marL="36900" indent="0" algn="ctr">
              <a:buNone/>
            </a:pPr>
            <a:endParaRPr lang="en-US" dirty="0">
              <a:effectLst/>
            </a:endParaRPr>
          </a:p>
          <a:p>
            <a:pPr marL="36900" indent="0" algn="ctr">
              <a:buNone/>
            </a:pPr>
            <a:r>
              <a:rPr lang="en-US" b="1" u="sng" dirty="0">
                <a:effectLst/>
              </a:rPr>
              <a:t>Limitations</a:t>
            </a:r>
          </a:p>
          <a:p>
            <a:pPr algn="ctr"/>
            <a:r>
              <a:rPr lang="en-US" dirty="0">
                <a:effectLst/>
              </a:rPr>
              <a:t>If the costs of production for a business are higher than those of competitors -  perhaps because the product is of a higher quality - then a competitive price could lead to losses being made.</a:t>
            </a:r>
          </a:p>
          <a:p>
            <a:pPr marL="36900" indent="0" algn="ctr">
              <a:buNone/>
            </a:pPr>
            <a:endParaRPr lang="en-US" dirty="0">
              <a:effectLst/>
            </a:endParaRPr>
          </a:p>
          <a:p>
            <a:pPr marL="36900" indent="0" algn="ctr">
              <a:buNone/>
            </a:pPr>
            <a:endParaRPr lang="en-US" dirty="0">
              <a:effectLst/>
            </a:endParaRPr>
          </a:p>
          <a:p>
            <a:pPr marL="36900" indent="0" algn="ctr">
              <a:buNone/>
            </a:pPr>
            <a:endParaRPr lang="en-US" dirty="0"/>
          </a:p>
        </p:txBody>
      </p:sp>
    </p:spTree>
    <p:extLst>
      <p:ext uri="{BB962C8B-B14F-4D97-AF65-F5344CB8AC3E}">
        <p14:creationId xmlns:p14="http://schemas.microsoft.com/office/powerpoint/2010/main" val="3341644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A2D39-932E-47E3-890F-E970BB3E5E48}"/>
              </a:ext>
            </a:extLst>
          </p:cNvPr>
          <p:cNvSpPr>
            <a:spLocks noGrp="1"/>
          </p:cNvSpPr>
          <p:nvPr>
            <p:ph type="title"/>
          </p:nvPr>
        </p:nvSpPr>
        <p:spPr/>
        <p:txBody>
          <a:bodyPr/>
          <a:lstStyle/>
          <a:p>
            <a:r>
              <a:rPr lang="en-US" dirty="0"/>
              <a:t>Price skimming </a:t>
            </a:r>
          </a:p>
        </p:txBody>
      </p:sp>
      <p:sp>
        <p:nvSpPr>
          <p:cNvPr id="3" name="Content Placeholder 2">
            <a:extLst>
              <a:ext uri="{FF2B5EF4-FFF2-40B4-BE49-F238E27FC236}">
                <a16:creationId xmlns:a16="http://schemas.microsoft.com/office/drawing/2014/main" id="{01A96313-881C-4DCD-B423-5132D6870826}"/>
              </a:ext>
            </a:extLst>
          </p:cNvPr>
          <p:cNvSpPr>
            <a:spLocks noGrp="1"/>
          </p:cNvSpPr>
          <p:nvPr>
            <p:ph idx="1"/>
          </p:nvPr>
        </p:nvSpPr>
        <p:spPr>
          <a:xfrm>
            <a:off x="913795" y="1580051"/>
            <a:ext cx="10353762" cy="4211150"/>
          </a:xfrm>
        </p:spPr>
        <p:txBody>
          <a:bodyPr/>
          <a:lstStyle/>
          <a:p>
            <a:pPr marL="36900" indent="0" algn="ctr">
              <a:buNone/>
            </a:pPr>
            <a:r>
              <a:rPr lang="en-US" b="1" u="sng" dirty="0"/>
              <a:t>Price skimming: </a:t>
            </a:r>
            <a:r>
              <a:rPr lang="en-US" u="sng" dirty="0"/>
              <a:t>i</a:t>
            </a:r>
            <a:r>
              <a:rPr lang="en-US" dirty="0">
                <a:effectLst/>
              </a:rPr>
              <a:t>s where a high price is set for a new product on the market.</a:t>
            </a:r>
            <a:r>
              <a:rPr lang="en-US" b="1" u="sng" dirty="0"/>
              <a:t> </a:t>
            </a:r>
          </a:p>
          <a:p>
            <a:pPr marL="36900" indent="0">
              <a:buNone/>
            </a:pPr>
            <a:endParaRPr lang="en-US" b="1" u="sng" dirty="0"/>
          </a:p>
          <a:p>
            <a:pPr marL="36900" indent="0" algn="ctr">
              <a:buNone/>
            </a:pPr>
            <a:r>
              <a:rPr lang="en-US" b="1" u="sng" dirty="0">
                <a:effectLst/>
              </a:rPr>
              <a:t>Benefits</a:t>
            </a:r>
          </a:p>
          <a:p>
            <a:pPr algn="ctr"/>
            <a:r>
              <a:rPr lang="en-US" dirty="0">
                <a:effectLst/>
              </a:rPr>
              <a:t>﻿﻿Skimming can help to establish the product as being of good quality.</a:t>
            </a:r>
          </a:p>
          <a:p>
            <a:pPr marL="36900" indent="0">
              <a:buNone/>
            </a:pPr>
            <a:endParaRPr lang="en-US" dirty="0">
              <a:effectLst/>
            </a:endParaRPr>
          </a:p>
          <a:p>
            <a:pPr marL="36900" indent="0" algn="ctr">
              <a:buNone/>
            </a:pPr>
            <a:r>
              <a:rPr lang="en-US" b="1" u="sng" dirty="0">
                <a:effectLst/>
              </a:rPr>
              <a:t>Limitations</a:t>
            </a:r>
          </a:p>
          <a:p>
            <a:pPr algn="ctr"/>
            <a:r>
              <a:rPr lang="en-US" dirty="0">
                <a:effectLst/>
              </a:rPr>
              <a:t>The high price may discourage some potential customers from buying it.</a:t>
            </a:r>
          </a:p>
          <a:p>
            <a:pPr marL="36900" indent="0" algn="ctr">
              <a:buNone/>
            </a:pPr>
            <a:endParaRPr lang="en-US" dirty="0">
              <a:effectLst/>
            </a:endParaRPr>
          </a:p>
          <a:p>
            <a:pPr marL="36900" indent="0" algn="ctr">
              <a:buNone/>
            </a:pPr>
            <a:endParaRPr lang="en-US" b="1" u="sng" dirty="0"/>
          </a:p>
        </p:txBody>
      </p:sp>
    </p:spTree>
    <p:extLst>
      <p:ext uri="{BB962C8B-B14F-4D97-AF65-F5344CB8AC3E}">
        <p14:creationId xmlns:p14="http://schemas.microsoft.com/office/powerpoint/2010/main" val="4144232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6AFBF-D708-49C9-A0DD-33795881F366}"/>
              </a:ext>
            </a:extLst>
          </p:cNvPr>
          <p:cNvSpPr>
            <a:spLocks noGrp="1"/>
          </p:cNvSpPr>
          <p:nvPr>
            <p:ph type="title"/>
          </p:nvPr>
        </p:nvSpPr>
        <p:spPr>
          <a:xfrm>
            <a:off x="913795" y="828675"/>
            <a:ext cx="10353762" cy="609600"/>
          </a:xfrm>
        </p:spPr>
        <p:txBody>
          <a:bodyPr>
            <a:normAutofit fontScale="90000"/>
          </a:bodyPr>
          <a:lstStyle/>
          <a:p>
            <a:r>
              <a:rPr lang="en-US" dirty="0"/>
              <a:t>Place </a:t>
            </a:r>
            <a:br>
              <a:rPr lang="en-US" dirty="0"/>
            </a:br>
            <a:r>
              <a:rPr lang="en-US" sz="2200" dirty="0">
                <a:latin typeface="+mn-lt"/>
                <a:ea typeface="+mn-ea"/>
                <a:cs typeface="+mn-cs"/>
              </a:rPr>
              <a:t>This refers to the channels of distribution that are selected </a:t>
            </a:r>
            <a:r>
              <a:rPr lang="en-US" dirty="0"/>
              <a:t>.</a:t>
            </a:r>
            <a:br>
              <a:rPr lang="en-US" dirty="0"/>
            </a:br>
            <a:endParaRPr lang="en-US" dirty="0"/>
          </a:p>
        </p:txBody>
      </p:sp>
      <p:sp>
        <p:nvSpPr>
          <p:cNvPr id="3" name="Content Placeholder 2">
            <a:extLst>
              <a:ext uri="{FF2B5EF4-FFF2-40B4-BE49-F238E27FC236}">
                <a16:creationId xmlns:a16="http://schemas.microsoft.com/office/drawing/2014/main" id="{59A86F93-EAA0-44F4-BFC4-7EBD145D5C53}"/>
              </a:ext>
            </a:extLst>
          </p:cNvPr>
          <p:cNvSpPr>
            <a:spLocks noGrp="1"/>
          </p:cNvSpPr>
          <p:nvPr>
            <p:ph idx="1"/>
          </p:nvPr>
        </p:nvSpPr>
        <p:spPr>
          <a:xfrm>
            <a:off x="0" y="1438275"/>
            <a:ext cx="12191999" cy="5276850"/>
          </a:xfrm>
        </p:spPr>
        <p:txBody>
          <a:bodyPr>
            <a:normAutofit fontScale="92500" lnSpcReduction="10000"/>
          </a:bodyPr>
          <a:lstStyle/>
          <a:p>
            <a:pPr marL="36900" indent="0" algn="ctr">
              <a:buNone/>
            </a:pPr>
            <a:endParaRPr lang="en-US" dirty="0"/>
          </a:p>
          <a:p>
            <a:pPr marL="36900" indent="0" algn="ctr">
              <a:buNone/>
            </a:pPr>
            <a:r>
              <a:rPr lang="en-US" dirty="0">
                <a:effectLst/>
              </a:rPr>
              <a:t>A </a:t>
            </a:r>
            <a:r>
              <a:rPr lang="en-US" b="1" u="sng" dirty="0">
                <a:effectLst/>
              </a:rPr>
              <a:t>distribution channel </a:t>
            </a:r>
            <a:r>
              <a:rPr lang="en-US" dirty="0">
                <a:effectLst/>
              </a:rPr>
              <a:t>is the means by which a product is passed from the place of production to the customer.</a:t>
            </a:r>
            <a:endParaRPr lang="en-US" dirty="0"/>
          </a:p>
          <a:p>
            <a:pPr marL="36900" indent="0" algn="ctr">
              <a:buNone/>
            </a:pPr>
            <a:endParaRPr lang="en-US" b="1" u="sng" dirty="0"/>
          </a:p>
          <a:p>
            <a:pPr marL="36900" indent="0" algn="ctr">
              <a:buNone/>
            </a:pPr>
            <a:r>
              <a:rPr lang="en-US" dirty="0"/>
              <a:t>Distribution channels </a:t>
            </a:r>
          </a:p>
          <a:p>
            <a:pPr marL="36900" indent="0">
              <a:buNone/>
            </a:pPr>
            <a:r>
              <a:rPr lang="en-US" dirty="0"/>
              <a:t>     </a:t>
            </a:r>
          </a:p>
          <a:p>
            <a:pPr marL="36900" indent="0">
              <a:buNone/>
            </a:pPr>
            <a:r>
              <a:rPr lang="en-US" dirty="0"/>
              <a:t>1 DC                                      --------------------------------------------------------------------------------------------</a:t>
            </a:r>
          </a:p>
          <a:p>
            <a:pPr marL="36900" indent="0">
              <a:buNone/>
            </a:pPr>
            <a:endParaRPr lang="en-US" dirty="0"/>
          </a:p>
          <a:p>
            <a:pPr marL="36900" indent="0">
              <a:buNone/>
            </a:pPr>
            <a:r>
              <a:rPr lang="en-US" dirty="0"/>
              <a:t>2DC                                        ---------------------------                                   -----------------------------------</a:t>
            </a:r>
          </a:p>
          <a:p>
            <a:pPr marL="36900" indent="0">
              <a:buNone/>
            </a:pPr>
            <a:r>
              <a:rPr lang="en-US" dirty="0"/>
              <a:t>                                                                                                                     </a:t>
            </a:r>
          </a:p>
          <a:p>
            <a:pPr marL="36900" indent="0">
              <a:buNone/>
            </a:pPr>
            <a:r>
              <a:rPr lang="en-US" dirty="0"/>
              <a:t>          </a:t>
            </a:r>
          </a:p>
          <a:p>
            <a:pPr marL="36900" indent="0">
              <a:buNone/>
            </a:pPr>
            <a:r>
              <a:rPr lang="en-US" dirty="0"/>
              <a:t>3DC                                       ------------                                -------------------------------------------------------                                                      </a:t>
            </a:r>
          </a:p>
          <a:p>
            <a:pPr marL="36900" indent="0">
              <a:buNone/>
            </a:pPr>
            <a:endParaRPr lang="en-US" dirty="0"/>
          </a:p>
          <a:p>
            <a:pPr marL="36900" indent="0">
              <a:buNone/>
            </a:pPr>
            <a:r>
              <a:rPr lang="en-US" dirty="0"/>
              <a:t>4DC                                      ----------------------------------------------------------------------------------------------------------</a:t>
            </a:r>
          </a:p>
        </p:txBody>
      </p:sp>
      <p:sp>
        <p:nvSpPr>
          <p:cNvPr id="10" name="Rectangle: Rounded Corners 9">
            <a:extLst>
              <a:ext uri="{FF2B5EF4-FFF2-40B4-BE49-F238E27FC236}">
                <a16:creationId xmlns:a16="http://schemas.microsoft.com/office/drawing/2014/main" id="{8636BB86-0161-4FE8-8053-A1B0D8454810}"/>
              </a:ext>
            </a:extLst>
          </p:cNvPr>
          <p:cNvSpPr/>
          <p:nvPr/>
        </p:nvSpPr>
        <p:spPr>
          <a:xfrm>
            <a:off x="1042988" y="3228975"/>
            <a:ext cx="1943100" cy="600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Producer</a:t>
            </a:r>
          </a:p>
        </p:txBody>
      </p:sp>
      <p:sp>
        <p:nvSpPr>
          <p:cNvPr id="11" name="Rectangle: Rounded Corners 10">
            <a:extLst>
              <a:ext uri="{FF2B5EF4-FFF2-40B4-BE49-F238E27FC236}">
                <a16:creationId xmlns:a16="http://schemas.microsoft.com/office/drawing/2014/main" id="{601EBCF1-962E-4BB9-AF04-411286953FAC}"/>
              </a:ext>
            </a:extLst>
          </p:cNvPr>
          <p:cNvSpPr/>
          <p:nvPr/>
        </p:nvSpPr>
        <p:spPr>
          <a:xfrm>
            <a:off x="9594057" y="3228974"/>
            <a:ext cx="1943100" cy="600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customer</a:t>
            </a:r>
          </a:p>
        </p:txBody>
      </p:sp>
      <p:sp>
        <p:nvSpPr>
          <p:cNvPr id="12" name="Rectangle: Rounded Corners 11">
            <a:extLst>
              <a:ext uri="{FF2B5EF4-FFF2-40B4-BE49-F238E27FC236}">
                <a16:creationId xmlns:a16="http://schemas.microsoft.com/office/drawing/2014/main" id="{C352E760-73D4-4B92-B3E7-63EDAA3CEFFE}"/>
              </a:ext>
            </a:extLst>
          </p:cNvPr>
          <p:cNvSpPr/>
          <p:nvPr/>
        </p:nvSpPr>
        <p:spPr>
          <a:xfrm>
            <a:off x="1042988" y="4138612"/>
            <a:ext cx="1943100" cy="600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Producer </a:t>
            </a:r>
          </a:p>
        </p:txBody>
      </p:sp>
      <p:sp>
        <p:nvSpPr>
          <p:cNvPr id="13" name="Rectangle: Rounded Corners 12">
            <a:extLst>
              <a:ext uri="{FF2B5EF4-FFF2-40B4-BE49-F238E27FC236}">
                <a16:creationId xmlns:a16="http://schemas.microsoft.com/office/drawing/2014/main" id="{AAF0DCF7-06AD-409C-A3B9-D5F4EB783AEB}"/>
              </a:ext>
            </a:extLst>
          </p:cNvPr>
          <p:cNvSpPr/>
          <p:nvPr/>
        </p:nvSpPr>
        <p:spPr>
          <a:xfrm>
            <a:off x="5119126" y="4138612"/>
            <a:ext cx="1943100" cy="600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Retailer </a:t>
            </a:r>
          </a:p>
        </p:txBody>
      </p:sp>
      <p:sp>
        <p:nvSpPr>
          <p:cNvPr id="14" name="Rectangle: Rounded Corners 13">
            <a:extLst>
              <a:ext uri="{FF2B5EF4-FFF2-40B4-BE49-F238E27FC236}">
                <a16:creationId xmlns:a16="http://schemas.microsoft.com/office/drawing/2014/main" id="{11AD8089-84FD-44EC-8CCC-9F3A350BA904}"/>
              </a:ext>
            </a:extLst>
          </p:cNvPr>
          <p:cNvSpPr/>
          <p:nvPr/>
        </p:nvSpPr>
        <p:spPr>
          <a:xfrm>
            <a:off x="9594057" y="4198142"/>
            <a:ext cx="1943100" cy="600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customer</a:t>
            </a:r>
          </a:p>
        </p:txBody>
      </p:sp>
      <p:sp>
        <p:nvSpPr>
          <p:cNvPr id="15" name="Rectangle: Rounded Corners 14">
            <a:extLst>
              <a:ext uri="{FF2B5EF4-FFF2-40B4-BE49-F238E27FC236}">
                <a16:creationId xmlns:a16="http://schemas.microsoft.com/office/drawing/2014/main" id="{F84A3117-099D-4E35-8CF5-EFB967CDBFF6}"/>
              </a:ext>
            </a:extLst>
          </p:cNvPr>
          <p:cNvSpPr/>
          <p:nvPr/>
        </p:nvSpPr>
        <p:spPr>
          <a:xfrm>
            <a:off x="9636918" y="5081584"/>
            <a:ext cx="1943100" cy="600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Customer </a:t>
            </a:r>
          </a:p>
        </p:txBody>
      </p:sp>
      <p:sp>
        <p:nvSpPr>
          <p:cNvPr id="16" name="Rectangle: Rounded Corners 15">
            <a:extLst>
              <a:ext uri="{FF2B5EF4-FFF2-40B4-BE49-F238E27FC236}">
                <a16:creationId xmlns:a16="http://schemas.microsoft.com/office/drawing/2014/main" id="{9A0A7E98-8423-4BE2-B7E7-035631F68606}"/>
              </a:ext>
            </a:extLst>
          </p:cNvPr>
          <p:cNvSpPr/>
          <p:nvPr/>
        </p:nvSpPr>
        <p:spPr>
          <a:xfrm>
            <a:off x="6765130" y="5048249"/>
            <a:ext cx="1943100" cy="600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Retailer </a:t>
            </a:r>
          </a:p>
        </p:txBody>
      </p:sp>
      <p:sp>
        <p:nvSpPr>
          <p:cNvPr id="17" name="Rectangle: Rounded Corners 16">
            <a:extLst>
              <a:ext uri="{FF2B5EF4-FFF2-40B4-BE49-F238E27FC236}">
                <a16:creationId xmlns:a16="http://schemas.microsoft.com/office/drawing/2014/main" id="{FC533132-67DC-4CF1-9085-6C148EB76C0D}"/>
              </a:ext>
            </a:extLst>
          </p:cNvPr>
          <p:cNvSpPr/>
          <p:nvPr/>
        </p:nvSpPr>
        <p:spPr>
          <a:xfrm>
            <a:off x="3914776" y="5083967"/>
            <a:ext cx="1943100" cy="600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wholesaler</a:t>
            </a:r>
          </a:p>
        </p:txBody>
      </p:sp>
      <p:sp>
        <p:nvSpPr>
          <p:cNvPr id="18" name="Rectangle: Rounded Corners 17">
            <a:extLst>
              <a:ext uri="{FF2B5EF4-FFF2-40B4-BE49-F238E27FC236}">
                <a16:creationId xmlns:a16="http://schemas.microsoft.com/office/drawing/2014/main" id="{4E4B2003-458B-45B6-BCDD-7081A25B60F3}"/>
              </a:ext>
            </a:extLst>
          </p:cNvPr>
          <p:cNvSpPr/>
          <p:nvPr/>
        </p:nvSpPr>
        <p:spPr>
          <a:xfrm>
            <a:off x="1042988" y="5081586"/>
            <a:ext cx="1943100" cy="600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Producer </a:t>
            </a:r>
          </a:p>
        </p:txBody>
      </p:sp>
      <p:sp>
        <p:nvSpPr>
          <p:cNvPr id="19" name="Rectangle: Rounded Corners 18">
            <a:extLst>
              <a:ext uri="{FF2B5EF4-FFF2-40B4-BE49-F238E27FC236}">
                <a16:creationId xmlns:a16="http://schemas.microsoft.com/office/drawing/2014/main" id="{9CBD483A-843F-42D1-8F51-A5A303CC26A2}"/>
              </a:ext>
            </a:extLst>
          </p:cNvPr>
          <p:cNvSpPr/>
          <p:nvPr/>
        </p:nvSpPr>
        <p:spPr>
          <a:xfrm>
            <a:off x="9688787" y="5898354"/>
            <a:ext cx="1943100" cy="600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customer</a:t>
            </a:r>
          </a:p>
        </p:txBody>
      </p:sp>
      <p:sp>
        <p:nvSpPr>
          <p:cNvPr id="20" name="Rectangle: Rounded Corners 19">
            <a:extLst>
              <a:ext uri="{FF2B5EF4-FFF2-40B4-BE49-F238E27FC236}">
                <a16:creationId xmlns:a16="http://schemas.microsoft.com/office/drawing/2014/main" id="{F8E5C9A0-ABA9-4425-95FD-B6741BD54B94}"/>
              </a:ext>
            </a:extLst>
          </p:cNvPr>
          <p:cNvSpPr/>
          <p:nvPr/>
        </p:nvSpPr>
        <p:spPr>
          <a:xfrm>
            <a:off x="7593806" y="5936454"/>
            <a:ext cx="1943100" cy="600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Retailer </a:t>
            </a:r>
          </a:p>
        </p:txBody>
      </p:sp>
      <p:sp>
        <p:nvSpPr>
          <p:cNvPr id="21" name="Rectangle: Rounded Corners 20">
            <a:extLst>
              <a:ext uri="{FF2B5EF4-FFF2-40B4-BE49-F238E27FC236}">
                <a16:creationId xmlns:a16="http://schemas.microsoft.com/office/drawing/2014/main" id="{E8174D5D-30A9-4E94-809D-2DF9C9B72805}"/>
              </a:ext>
            </a:extLst>
          </p:cNvPr>
          <p:cNvSpPr/>
          <p:nvPr/>
        </p:nvSpPr>
        <p:spPr>
          <a:xfrm>
            <a:off x="5411391" y="5937643"/>
            <a:ext cx="1943100" cy="600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Wholesaler </a:t>
            </a:r>
          </a:p>
        </p:txBody>
      </p:sp>
      <p:sp>
        <p:nvSpPr>
          <p:cNvPr id="22" name="Rectangle: Rounded Corners 21">
            <a:extLst>
              <a:ext uri="{FF2B5EF4-FFF2-40B4-BE49-F238E27FC236}">
                <a16:creationId xmlns:a16="http://schemas.microsoft.com/office/drawing/2014/main" id="{64C24DF8-185B-4829-8287-8FDCB1DF77F0}"/>
              </a:ext>
            </a:extLst>
          </p:cNvPr>
          <p:cNvSpPr/>
          <p:nvPr/>
        </p:nvSpPr>
        <p:spPr>
          <a:xfrm>
            <a:off x="3228976" y="5953119"/>
            <a:ext cx="1943100" cy="600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Agent </a:t>
            </a:r>
          </a:p>
        </p:txBody>
      </p:sp>
      <p:sp>
        <p:nvSpPr>
          <p:cNvPr id="23" name="Rectangle: Rounded Corners 22">
            <a:extLst>
              <a:ext uri="{FF2B5EF4-FFF2-40B4-BE49-F238E27FC236}">
                <a16:creationId xmlns:a16="http://schemas.microsoft.com/office/drawing/2014/main" id="{F10E40A9-244A-4B39-B3D1-BD0E68DE3A8D}"/>
              </a:ext>
            </a:extLst>
          </p:cNvPr>
          <p:cNvSpPr/>
          <p:nvPr/>
        </p:nvSpPr>
        <p:spPr>
          <a:xfrm>
            <a:off x="1042988" y="5979317"/>
            <a:ext cx="1943100" cy="600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Producer </a:t>
            </a:r>
          </a:p>
        </p:txBody>
      </p:sp>
    </p:spTree>
    <p:extLst>
      <p:ext uri="{BB962C8B-B14F-4D97-AF65-F5344CB8AC3E}">
        <p14:creationId xmlns:p14="http://schemas.microsoft.com/office/powerpoint/2010/main" val="4286452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840C3-F606-4D29-975E-C2CE16028BFF}"/>
              </a:ext>
            </a:extLst>
          </p:cNvPr>
          <p:cNvSpPr>
            <a:spLocks noGrp="1"/>
          </p:cNvSpPr>
          <p:nvPr>
            <p:ph type="title"/>
          </p:nvPr>
        </p:nvSpPr>
        <p:spPr/>
        <p:txBody>
          <a:bodyPr/>
          <a:lstStyle/>
          <a:p>
            <a:r>
              <a:rPr lang="en-US" dirty="0"/>
              <a:t>Definitions to learn </a:t>
            </a:r>
          </a:p>
        </p:txBody>
      </p:sp>
      <p:sp>
        <p:nvSpPr>
          <p:cNvPr id="3" name="Content Placeholder 2">
            <a:extLst>
              <a:ext uri="{FF2B5EF4-FFF2-40B4-BE49-F238E27FC236}">
                <a16:creationId xmlns:a16="http://schemas.microsoft.com/office/drawing/2014/main" id="{C21AB6FE-A2B8-46CD-894D-96B0067A82AA}"/>
              </a:ext>
            </a:extLst>
          </p:cNvPr>
          <p:cNvSpPr>
            <a:spLocks noGrp="1"/>
          </p:cNvSpPr>
          <p:nvPr>
            <p:ph idx="1"/>
          </p:nvPr>
        </p:nvSpPr>
        <p:spPr>
          <a:xfrm>
            <a:off x="285750" y="1732449"/>
            <a:ext cx="11801475" cy="4268301"/>
          </a:xfrm>
        </p:spPr>
        <p:txBody>
          <a:bodyPr/>
          <a:lstStyle/>
          <a:p>
            <a:r>
              <a:rPr lang="en-US" b="1" u="sng" dirty="0"/>
              <a:t>Producer :</a:t>
            </a:r>
            <a:r>
              <a:rPr lang="en-US" dirty="0"/>
              <a:t>is someone or business who creates and supplies goods or services.</a:t>
            </a:r>
          </a:p>
          <a:p>
            <a:pPr marL="36900" indent="0">
              <a:buNone/>
            </a:pPr>
            <a:endParaRPr lang="en-US" dirty="0"/>
          </a:p>
          <a:p>
            <a:r>
              <a:rPr lang="en-US" b="1" u="sng" dirty="0"/>
              <a:t>Retailer : </a:t>
            </a:r>
            <a:r>
              <a:rPr lang="en-US" b="1" dirty="0">
                <a:effectLst/>
              </a:rPr>
              <a:t>a </a:t>
            </a:r>
            <a:r>
              <a:rPr lang="en-US" dirty="0"/>
              <a:t>person or business that you purchase goods from.</a:t>
            </a:r>
            <a:r>
              <a:rPr lang="en-US" dirty="0">
                <a:effectLst/>
              </a:rPr>
              <a:t> </a:t>
            </a:r>
          </a:p>
          <a:p>
            <a:pPr marL="36900" indent="0">
              <a:buNone/>
            </a:pPr>
            <a:r>
              <a:rPr lang="en-US" sz="1800" dirty="0">
                <a:effectLst/>
              </a:rPr>
              <a:t>Retailers typically don't manufacture their own items. They purchase goods from a manufacturer or a wholesaler and sell these goods to consumers in small quantities.</a:t>
            </a:r>
          </a:p>
          <a:p>
            <a:pPr marL="36900" indent="0">
              <a:buNone/>
            </a:pPr>
            <a:endParaRPr lang="en-US" sz="1800" dirty="0">
              <a:effectLst/>
            </a:endParaRPr>
          </a:p>
          <a:p>
            <a:r>
              <a:rPr lang="en-US" b="1" u="sng" dirty="0">
                <a:effectLst/>
              </a:rPr>
              <a:t>Wholesaler: </a:t>
            </a:r>
            <a:r>
              <a:rPr lang="en-US" dirty="0">
                <a:effectLst/>
              </a:rPr>
              <a:t>a person or company that sells goods in large quantities at low prices, typically to retailers.</a:t>
            </a:r>
          </a:p>
          <a:p>
            <a:endParaRPr lang="en-US" b="1" u="sng" dirty="0">
              <a:effectLst/>
            </a:endParaRPr>
          </a:p>
          <a:p>
            <a:r>
              <a:rPr lang="en-US" b="1" u="sng" dirty="0">
                <a:effectLst/>
              </a:rPr>
              <a:t>Agent : </a:t>
            </a:r>
            <a:r>
              <a:rPr lang="en-US" dirty="0">
                <a:effectLst/>
              </a:rPr>
              <a:t>a person or business  that has been legally empowered to act on behalf of another person or an entity.</a:t>
            </a:r>
          </a:p>
        </p:txBody>
      </p:sp>
    </p:spTree>
    <p:extLst>
      <p:ext uri="{BB962C8B-B14F-4D97-AF65-F5344CB8AC3E}">
        <p14:creationId xmlns:p14="http://schemas.microsoft.com/office/powerpoint/2010/main" val="947617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21264-146C-4488-8CC5-74C7722E0651}"/>
              </a:ext>
            </a:extLst>
          </p:cNvPr>
          <p:cNvSpPr>
            <a:spLocks noGrp="1"/>
          </p:cNvSpPr>
          <p:nvPr>
            <p:ph type="title"/>
          </p:nvPr>
        </p:nvSpPr>
        <p:spPr/>
        <p:txBody>
          <a:bodyPr>
            <a:normAutofit fontScale="90000"/>
          </a:bodyPr>
          <a:lstStyle/>
          <a:p>
            <a:r>
              <a:rPr lang="en-US" dirty="0"/>
              <a:t>Distribution Channels </a:t>
            </a:r>
            <a:br>
              <a:rPr lang="en-US" dirty="0"/>
            </a:br>
            <a:r>
              <a:rPr lang="en-US" dirty="0"/>
              <a:t>Advantages - Disadvantages</a:t>
            </a:r>
          </a:p>
        </p:txBody>
      </p:sp>
      <p:sp>
        <p:nvSpPr>
          <p:cNvPr id="3" name="Content Placeholder 2">
            <a:extLst>
              <a:ext uri="{FF2B5EF4-FFF2-40B4-BE49-F238E27FC236}">
                <a16:creationId xmlns:a16="http://schemas.microsoft.com/office/drawing/2014/main" id="{922CE5AF-1524-4665-8A12-C37F3E764CFE}"/>
              </a:ext>
            </a:extLst>
          </p:cNvPr>
          <p:cNvSpPr>
            <a:spLocks noGrp="1"/>
          </p:cNvSpPr>
          <p:nvPr>
            <p:ph idx="1"/>
          </p:nvPr>
        </p:nvSpPr>
        <p:spPr>
          <a:xfrm>
            <a:off x="-214312" y="1732448"/>
            <a:ext cx="12406312" cy="5125551"/>
          </a:xfrm>
        </p:spPr>
        <p:txBody>
          <a:bodyPr/>
          <a:lstStyle/>
          <a:p>
            <a:pPr marL="36900" indent="0" algn="ctr">
              <a:buNone/>
            </a:pPr>
            <a:r>
              <a:rPr lang="en-US" b="1" dirty="0"/>
              <a:t>Channel 1 (Direct to consumers )</a:t>
            </a:r>
          </a:p>
          <a:p>
            <a:pPr marL="36900" indent="0" algn="ctr">
              <a:buNone/>
            </a:pPr>
            <a:r>
              <a:rPr lang="en-US" b="1" dirty="0"/>
              <a:t>Advantages :</a:t>
            </a:r>
          </a:p>
          <a:p>
            <a:pPr marL="36900" indent="0" algn="ctr">
              <a:buNone/>
            </a:pPr>
            <a:r>
              <a:rPr lang="en-US" sz="1800" dirty="0"/>
              <a:t>Products can be sold by mail order (catalogue ) or via internet.</a:t>
            </a:r>
          </a:p>
          <a:p>
            <a:pPr marL="36900" indent="0" algn="ctr">
              <a:buNone/>
            </a:pPr>
            <a:r>
              <a:rPr lang="en-US" b="1" dirty="0"/>
              <a:t>Disadvantages:</a:t>
            </a:r>
          </a:p>
          <a:p>
            <a:pPr marL="36900" indent="0" algn="ctr">
              <a:buNone/>
            </a:pPr>
            <a:r>
              <a:rPr lang="en-US" sz="1800" dirty="0"/>
              <a:t>It can be very expensive to send products by post.</a:t>
            </a:r>
          </a:p>
          <a:p>
            <a:pPr marL="36900" indent="0" algn="ctr">
              <a:buNone/>
            </a:pPr>
            <a:endParaRPr lang="en-US" dirty="0"/>
          </a:p>
          <a:p>
            <a:pPr marL="36900" indent="0" algn="ctr">
              <a:buNone/>
            </a:pPr>
            <a:r>
              <a:rPr lang="en-US" b="1" dirty="0"/>
              <a:t>Channel 2 (using a retailer as the only intermediary )</a:t>
            </a:r>
          </a:p>
          <a:p>
            <a:pPr marL="36900" indent="0" algn="ctr">
              <a:buNone/>
            </a:pPr>
            <a:r>
              <a:rPr lang="en-US" b="1" dirty="0"/>
              <a:t>Advantages :</a:t>
            </a:r>
          </a:p>
          <a:p>
            <a:pPr marL="36900" indent="0" algn="ctr">
              <a:buNone/>
            </a:pPr>
            <a:r>
              <a:rPr lang="en-US" sz="1800" dirty="0"/>
              <a:t>Producers sells large quantities to retailers.</a:t>
            </a:r>
          </a:p>
          <a:p>
            <a:pPr marL="36900" indent="0" algn="ctr">
              <a:buNone/>
            </a:pPr>
            <a:r>
              <a:rPr lang="en-US" b="1" dirty="0"/>
              <a:t>Disadvantages :</a:t>
            </a:r>
          </a:p>
          <a:p>
            <a:pPr marL="36900" indent="0" algn="ctr">
              <a:buNone/>
            </a:pPr>
            <a:r>
              <a:rPr lang="en-US" sz="1800" dirty="0"/>
              <a:t>No direct contact with customers.</a:t>
            </a:r>
          </a:p>
          <a:p>
            <a:pPr marL="36900" indent="0" algn="ctr">
              <a:buNone/>
            </a:pPr>
            <a:endParaRPr lang="en-US" b="1" dirty="0"/>
          </a:p>
          <a:p>
            <a:pPr marL="36900" indent="0" algn="ctr">
              <a:buNone/>
            </a:pPr>
            <a:endParaRPr lang="en-US" sz="1800" dirty="0"/>
          </a:p>
          <a:p>
            <a:pPr marL="36900" indent="0" algn="ctr">
              <a:buNone/>
            </a:pPr>
            <a:endParaRPr lang="en-US" b="1" dirty="0"/>
          </a:p>
          <a:p>
            <a:pPr marL="36900" indent="0" algn="ctr">
              <a:buNone/>
            </a:pPr>
            <a:endParaRPr lang="en-US" dirty="0"/>
          </a:p>
          <a:p>
            <a:pPr marL="36900" indent="0" algn="ctr">
              <a:buNone/>
            </a:pPr>
            <a:endParaRPr lang="en-US" dirty="0"/>
          </a:p>
          <a:p>
            <a:pPr algn="ctr"/>
            <a:endParaRPr lang="en-US" dirty="0"/>
          </a:p>
        </p:txBody>
      </p:sp>
    </p:spTree>
    <p:extLst>
      <p:ext uri="{BB962C8B-B14F-4D97-AF65-F5344CB8AC3E}">
        <p14:creationId xmlns:p14="http://schemas.microsoft.com/office/powerpoint/2010/main" val="2912054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DB9927-9537-4A37-AAE7-6E1C0CE8D9E6}"/>
              </a:ext>
            </a:extLst>
          </p:cNvPr>
          <p:cNvSpPr>
            <a:spLocks noGrp="1"/>
          </p:cNvSpPr>
          <p:nvPr>
            <p:ph idx="1"/>
          </p:nvPr>
        </p:nvSpPr>
        <p:spPr>
          <a:xfrm>
            <a:off x="242888" y="614363"/>
            <a:ext cx="11772900" cy="5486400"/>
          </a:xfrm>
        </p:spPr>
        <p:txBody>
          <a:bodyPr/>
          <a:lstStyle/>
          <a:p>
            <a:pPr marL="36900" indent="0" algn="ctr">
              <a:buNone/>
            </a:pPr>
            <a:r>
              <a:rPr lang="en-US" b="1" dirty="0"/>
              <a:t>Channel 3 (using a wholesaler and retailer as intermediaries )</a:t>
            </a:r>
          </a:p>
          <a:p>
            <a:pPr marL="36900" indent="0" algn="ctr">
              <a:buNone/>
            </a:pPr>
            <a:r>
              <a:rPr lang="en-US" b="1" dirty="0"/>
              <a:t>Advantages:</a:t>
            </a:r>
          </a:p>
          <a:p>
            <a:pPr marL="36900" indent="0" algn="ctr">
              <a:buNone/>
            </a:pPr>
            <a:r>
              <a:rPr lang="en-US" sz="1800" dirty="0"/>
              <a:t>Wholesaler can give advice to small retailers , also the manufacturer about what is selling well.</a:t>
            </a:r>
          </a:p>
          <a:p>
            <a:pPr marL="36900" indent="0" algn="ctr">
              <a:buNone/>
            </a:pPr>
            <a:r>
              <a:rPr lang="en-US" b="1" dirty="0"/>
              <a:t>Disadvantages:</a:t>
            </a:r>
          </a:p>
          <a:p>
            <a:pPr marL="36900" indent="0" algn="ctr">
              <a:buNone/>
            </a:pPr>
            <a:r>
              <a:rPr lang="en-US" sz="1800" dirty="0"/>
              <a:t>May be more expensive for a small shop to buy from a wholesaler than if its bought straight from the manufacturer .</a:t>
            </a:r>
          </a:p>
          <a:p>
            <a:pPr marL="36900" indent="0" algn="ctr">
              <a:buNone/>
            </a:pPr>
            <a:endParaRPr lang="en-US" sz="1800" dirty="0"/>
          </a:p>
          <a:p>
            <a:pPr marL="36900" indent="0" algn="ctr">
              <a:buNone/>
            </a:pPr>
            <a:r>
              <a:rPr lang="en-US" b="1" dirty="0"/>
              <a:t>Channel 4 (using an additional intermediary such as an agent)</a:t>
            </a:r>
          </a:p>
          <a:p>
            <a:pPr marL="36900" indent="0" algn="ctr">
              <a:buNone/>
            </a:pPr>
            <a:r>
              <a:rPr lang="en-US" b="1" dirty="0"/>
              <a:t>Advantages:</a:t>
            </a:r>
          </a:p>
          <a:p>
            <a:pPr marL="36900" indent="0" algn="ctr">
              <a:buNone/>
            </a:pPr>
            <a:r>
              <a:rPr lang="en-US" sz="1800" dirty="0"/>
              <a:t>Manufacturer may not know the best way to sell the product in another market.</a:t>
            </a:r>
          </a:p>
          <a:p>
            <a:pPr marL="36900" indent="0" algn="ctr">
              <a:buNone/>
            </a:pPr>
            <a:r>
              <a:rPr lang="en-US" b="1" dirty="0"/>
              <a:t>Disadvantages:</a:t>
            </a:r>
          </a:p>
          <a:p>
            <a:pPr marL="36900" indent="0" algn="ctr">
              <a:buNone/>
            </a:pPr>
            <a:r>
              <a:rPr lang="en-US" sz="1800" dirty="0"/>
              <a:t>The producer has less control over the way the product is sold to customers.</a:t>
            </a:r>
          </a:p>
          <a:p>
            <a:pPr marL="36900" indent="0" algn="ctr">
              <a:buNone/>
            </a:pPr>
            <a:endParaRPr lang="en-US" b="1" dirty="0"/>
          </a:p>
          <a:p>
            <a:pPr marL="36900" indent="0" algn="ctr">
              <a:buNone/>
            </a:pPr>
            <a:endParaRPr lang="en-US" b="1" dirty="0"/>
          </a:p>
        </p:txBody>
      </p:sp>
    </p:spTree>
    <p:extLst>
      <p:ext uri="{BB962C8B-B14F-4D97-AF65-F5344CB8AC3E}">
        <p14:creationId xmlns:p14="http://schemas.microsoft.com/office/powerpoint/2010/main" val="3152341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2628B-439C-42A1-AEFF-CBC5C705AB7F}"/>
              </a:ext>
            </a:extLst>
          </p:cNvPr>
          <p:cNvSpPr>
            <a:spLocks noGrp="1"/>
          </p:cNvSpPr>
          <p:nvPr>
            <p:ph type="title"/>
          </p:nvPr>
        </p:nvSpPr>
        <p:spPr/>
        <p:txBody>
          <a:bodyPr/>
          <a:lstStyle/>
          <a:p>
            <a:r>
              <a:rPr lang="en-US" dirty="0"/>
              <a:t>Promotion </a:t>
            </a:r>
          </a:p>
        </p:txBody>
      </p:sp>
      <p:sp>
        <p:nvSpPr>
          <p:cNvPr id="3" name="Content Placeholder 2">
            <a:extLst>
              <a:ext uri="{FF2B5EF4-FFF2-40B4-BE49-F238E27FC236}">
                <a16:creationId xmlns:a16="http://schemas.microsoft.com/office/drawing/2014/main" id="{0AE3E0CE-A4C3-4DDA-A19F-E8D98D4B1ED8}"/>
              </a:ext>
            </a:extLst>
          </p:cNvPr>
          <p:cNvSpPr>
            <a:spLocks noGrp="1"/>
          </p:cNvSpPr>
          <p:nvPr>
            <p:ph idx="1"/>
          </p:nvPr>
        </p:nvSpPr>
        <p:spPr/>
        <p:txBody>
          <a:bodyPr/>
          <a:lstStyle/>
          <a:p>
            <a:pPr marL="36900" indent="0" algn="ctr">
              <a:buNone/>
            </a:pPr>
            <a:r>
              <a:rPr lang="en-US" dirty="0"/>
              <a:t>Refers to the efforts used to raise awareness and interest in a product ,service or brand to increase sales and brand loyalty.</a:t>
            </a:r>
          </a:p>
          <a:p>
            <a:pPr marL="36900" indent="0">
              <a:buNone/>
            </a:pPr>
            <a:endParaRPr lang="en-US" dirty="0"/>
          </a:p>
          <a:p>
            <a:pPr marL="36900" indent="0">
              <a:buNone/>
            </a:pPr>
            <a:endParaRPr lang="en-US" dirty="0"/>
          </a:p>
        </p:txBody>
      </p:sp>
      <p:sp>
        <p:nvSpPr>
          <p:cNvPr id="4" name="Rectangle 3">
            <a:extLst>
              <a:ext uri="{FF2B5EF4-FFF2-40B4-BE49-F238E27FC236}">
                <a16:creationId xmlns:a16="http://schemas.microsoft.com/office/drawing/2014/main" id="{D97B4EC3-8561-411A-B29E-ECE2A0D95512}"/>
              </a:ext>
            </a:extLst>
          </p:cNvPr>
          <p:cNvSpPr/>
          <p:nvPr/>
        </p:nvSpPr>
        <p:spPr>
          <a:xfrm>
            <a:off x="4914900" y="2828925"/>
            <a:ext cx="2185988" cy="600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Promotion </a:t>
            </a:r>
          </a:p>
        </p:txBody>
      </p:sp>
      <p:sp>
        <p:nvSpPr>
          <p:cNvPr id="6" name="Rectangle 5">
            <a:extLst>
              <a:ext uri="{FF2B5EF4-FFF2-40B4-BE49-F238E27FC236}">
                <a16:creationId xmlns:a16="http://schemas.microsoft.com/office/drawing/2014/main" id="{80282CED-C8B2-49C2-99F0-1F399FFA9B5A}"/>
              </a:ext>
            </a:extLst>
          </p:cNvPr>
          <p:cNvSpPr/>
          <p:nvPr/>
        </p:nvSpPr>
        <p:spPr>
          <a:xfrm>
            <a:off x="8443913" y="4133851"/>
            <a:ext cx="3014661" cy="600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Public relations-Sponsorship </a:t>
            </a:r>
          </a:p>
        </p:txBody>
      </p:sp>
      <p:sp>
        <p:nvSpPr>
          <p:cNvPr id="7" name="Rectangle 6">
            <a:extLst>
              <a:ext uri="{FF2B5EF4-FFF2-40B4-BE49-F238E27FC236}">
                <a16:creationId xmlns:a16="http://schemas.microsoft.com/office/drawing/2014/main" id="{1CF884A8-1C62-4786-81EF-BBDB71B2AE98}"/>
              </a:ext>
            </a:extLst>
          </p:cNvPr>
          <p:cNvSpPr/>
          <p:nvPr/>
        </p:nvSpPr>
        <p:spPr>
          <a:xfrm>
            <a:off x="4914900" y="4133850"/>
            <a:ext cx="2185988" cy="600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Sales promotion </a:t>
            </a:r>
          </a:p>
        </p:txBody>
      </p:sp>
      <p:sp>
        <p:nvSpPr>
          <p:cNvPr id="8" name="Rectangle 7">
            <a:extLst>
              <a:ext uri="{FF2B5EF4-FFF2-40B4-BE49-F238E27FC236}">
                <a16:creationId xmlns:a16="http://schemas.microsoft.com/office/drawing/2014/main" id="{306AEB6C-FA16-4802-860A-A6814316E3E4}"/>
              </a:ext>
            </a:extLst>
          </p:cNvPr>
          <p:cNvSpPr/>
          <p:nvPr/>
        </p:nvSpPr>
        <p:spPr>
          <a:xfrm>
            <a:off x="1199545" y="4143375"/>
            <a:ext cx="2185988" cy="600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Advertising </a:t>
            </a:r>
          </a:p>
        </p:txBody>
      </p:sp>
      <p:sp>
        <p:nvSpPr>
          <p:cNvPr id="9" name="Arrow: Down 8">
            <a:extLst>
              <a:ext uri="{FF2B5EF4-FFF2-40B4-BE49-F238E27FC236}">
                <a16:creationId xmlns:a16="http://schemas.microsoft.com/office/drawing/2014/main" id="{03D2578A-CCA3-4175-A5C1-84D0C872D8C9}"/>
              </a:ext>
            </a:extLst>
          </p:cNvPr>
          <p:cNvSpPr/>
          <p:nvPr/>
        </p:nvSpPr>
        <p:spPr>
          <a:xfrm>
            <a:off x="5941219" y="3457575"/>
            <a:ext cx="45719" cy="328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91E6F483-FF6B-462E-9DDB-82C61091D0D2}"/>
              </a:ext>
            </a:extLst>
          </p:cNvPr>
          <p:cNvSpPr/>
          <p:nvPr/>
        </p:nvSpPr>
        <p:spPr>
          <a:xfrm>
            <a:off x="5986938" y="3758565"/>
            <a:ext cx="429720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4F00A456-A7E1-455D-ACED-F6D0500B9A99}"/>
              </a:ext>
            </a:extLst>
          </p:cNvPr>
          <p:cNvSpPr/>
          <p:nvPr/>
        </p:nvSpPr>
        <p:spPr>
          <a:xfrm>
            <a:off x="1907855" y="3760468"/>
            <a:ext cx="4033363" cy="5524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44D2F0F5-EDF7-4030-8525-F019C17A495E}"/>
              </a:ext>
            </a:extLst>
          </p:cNvPr>
          <p:cNvSpPr/>
          <p:nvPr/>
        </p:nvSpPr>
        <p:spPr>
          <a:xfrm>
            <a:off x="1907855" y="3843337"/>
            <a:ext cx="45719" cy="2905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0243E3C8-D26E-44CE-A6C0-5E194FD99CB4}"/>
              </a:ext>
            </a:extLst>
          </p:cNvPr>
          <p:cNvSpPr/>
          <p:nvPr/>
        </p:nvSpPr>
        <p:spPr>
          <a:xfrm>
            <a:off x="5964078" y="3843337"/>
            <a:ext cx="45719" cy="328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853298A8-8433-4E6D-A1E8-771803A332E2}"/>
              </a:ext>
            </a:extLst>
          </p:cNvPr>
          <p:cNvSpPr/>
          <p:nvPr/>
        </p:nvSpPr>
        <p:spPr>
          <a:xfrm>
            <a:off x="10284144" y="3815713"/>
            <a:ext cx="45719" cy="2895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5455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BCC78-6FE7-49A4-8100-FD348E6F1F46}"/>
              </a:ext>
            </a:extLst>
          </p:cNvPr>
          <p:cNvSpPr>
            <a:spLocks noGrp="1"/>
          </p:cNvSpPr>
          <p:nvPr>
            <p:ph type="title"/>
          </p:nvPr>
        </p:nvSpPr>
        <p:spPr/>
        <p:txBody>
          <a:bodyPr/>
          <a:lstStyle/>
          <a:p>
            <a:pPr algn="ctr"/>
            <a:r>
              <a:rPr lang="en-US" dirty="0"/>
              <a:t>The marketing mix </a:t>
            </a:r>
          </a:p>
        </p:txBody>
      </p:sp>
      <p:sp>
        <p:nvSpPr>
          <p:cNvPr id="3" name="Content Placeholder 2">
            <a:extLst>
              <a:ext uri="{FF2B5EF4-FFF2-40B4-BE49-F238E27FC236}">
                <a16:creationId xmlns:a16="http://schemas.microsoft.com/office/drawing/2014/main" id="{F7DB9511-96AA-41C2-B715-DD181D3EEC42}"/>
              </a:ext>
            </a:extLst>
          </p:cNvPr>
          <p:cNvSpPr>
            <a:spLocks noGrp="1"/>
          </p:cNvSpPr>
          <p:nvPr>
            <p:ph idx="1"/>
          </p:nvPr>
        </p:nvSpPr>
        <p:spPr>
          <a:xfrm>
            <a:off x="913795" y="1732449"/>
            <a:ext cx="10353762" cy="4911239"/>
          </a:xfrm>
        </p:spPr>
        <p:txBody>
          <a:bodyPr/>
          <a:lstStyle/>
          <a:p>
            <a:pPr marL="36900" indent="0" algn="ctr">
              <a:buNone/>
            </a:pPr>
            <a:endParaRPr lang="en-US" sz="2800" b="1" dirty="0">
              <a:effectLst/>
            </a:endParaRPr>
          </a:p>
          <a:p>
            <a:pPr marL="36900" indent="0" algn="ctr">
              <a:buNone/>
            </a:pPr>
            <a:r>
              <a:rPr lang="en-US" sz="2800" b="1" dirty="0">
                <a:effectLst/>
              </a:rPr>
              <a:t>The marketing mix </a:t>
            </a:r>
            <a:r>
              <a:rPr lang="en-US" sz="2400" dirty="0">
                <a:effectLst/>
              </a:rPr>
              <a:t>is a term which is used to describe all the activities which go into marketing a product or service.</a:t>
            </a:r>
          </a:p>
          <a:p>
            <a:pPr marL="36900" indent="0" algn="ctr">
              <a:buNone/>
            </a:pPr>
            <a:r>
              <a:rPr lang="en-US" dirty="0">
                <a:effectLst/>
              </a:rPr>
              <a:t>These activities are often summarized as </a:t>
            </a:r>
            <a:r>
              <a:rPr lang="en-US" sz="2400" b="1" dirty="0">
                <a:effectLst/>
              </a:rPr>
              <a:t>the four Ps</a:t>
            </a:r>
          </a:p>
          <a:p>
            <a:pPr marL="36900" indent="0">
              <a:buNone/>
            </a:pPr>
            <a:r>
              <a:rPr lang="en-US" dirty="0">
                <a:effectLst/>
              </a:rPr>
              <a:t> </a:t>
            </a:r>
          </a:p>
          <a:p>
            <a:pPr marL="36900" indent="0" algn="ctr">
              <a:buNone/>
            </a:pPr>
            <a:r>
              <a:rPr lang="en-US" sz="2400" b="1" dirty="0">
                <a:effectLst/>
              </a:rPr>
              <a:t>product, price, place and promotion</a:t>
            </a:r>
          </a:p>
          <a:p>
            <a:pPr marL="36900" indent="0" algn="ctr">
              <a:buNone/>
            </a:pPr>
            <a:endParaRPr lang="en-US" sz="2400" b="1" dirty="0">
              <a:effectLst/>
            </a:endParaRPr>
          </a:p>
          <a:p>
            <a:pPr marL="36900" indent="0">
              <a:buNone/>
            </a:pPr>
            <a:endParaRPr lang="en-US" dirty="0"/>
          </a:p>
        </p:txBody>
      </p:sp>
    </p:spTree>
    <p:extLst>
      <p:ext uri="{BB962C8B-B14F-4D97-AF65-F5344CB8AC3E}">
        <p14:creationId xmlns:p14="http://schemas.microsoft.com/office/powerpoint/2010/main" val="1862189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B069F-0414-4811-852A-AE122EC5CBB5}"/>
              </a:ext>
            </a:extLst>
          </p:cNvPr>
          <p:cNvSpPr>
            <a:spLocks noGrp="1"/>
          </p:cNvSpPr>
          <p:nvPr>
            <p:ph type="title"/>
          </p:nvPr>
        </p:nvSpPr>
        <p:spPr/>
        <p:txBody>
          <a:bodyPr/>
          <a:lstStyle/>
          <a:p>
            <a:r>
              <a:rPr lang="en-US" dirty="0"/>
              <a:t>Types of advertising media </a:t>
            </a:r>
          </a:p>
        </p:txBody>
      </p:sp>
      <p:graphicFrame>
        <p:nvGraphicFramePr>
          <p:cNvPr id="6" name="Content Placeholder 5">
            <a:extLst>
              <a:ext uri="{FF2B5EF4-FFF2-40B4-BE49-F238E27FC236}">
                <a16:creationId xmlns:a16="http://schemas.microsoft.com/office/drawing/2014/main" id="{EF706FCB-0514-4EE6-B283-BA8DA27011B8}"/>
              </a:ext>
            </a:extLst>
          </p:cNvPr>
          <p:cNvGraphicFramePr>
            <a:graphicFrameLocks noGrp="1"/>
          </p:cNvGraphicFramePr>
          <p:nvPr>
            <p:ph idx="1"/>
            <p:extLst>
              <p:ext uri="{D42A27DB-BD31-4B8C-83A1-F6EECF244321}">
                <p14:modId xmlns:p14="http://schemas.microsoft.com/office/powerpoint/2010/main" val="481313346"/>
              </p:ext>
            </p:extLst>
          </p:nvPr>
        </p:nvGraphicFramePr>
        <p:xfrm>
          <a:off x="457200" y="1731962"/>
          <a:ext cx="11544300" cy="4516438"/>
        </p:xfrm>
        <a:graphic>
          <a:graphicData uri="http://schemas.openxmlformats.org/drawingml/2006/table">
            <a:tbl>
              <a:tblPr firstRow="1" bandRow="1">
                <a:tableStyleId>{5C22544A-7EE6-4342-B048-85BDC9FD1C3A}</a:tableStyleId>
              </a:tblPr>
              <a:tblGrid>
                <a:gridCol w="2886075">
                  <a:extLst>
                    <a:ext uri="{9D8B030D-6E8A-4147-A177-3AD203B41FA5}">
                      <a16:colId xmlns:a16="http://schemas.microsoft.com/office/drawing/2014/main" val="3732164910"/>
                    </a:ext>
                  </a:extLst>
                </a:gridCol>
                <a:gridCol w="2886075">
                  <a:extLst>
                    <a:ext uri="{9D8B030D-6E8A-4147-A177-3AD203B41FA5}">
                      <a16:colId xmlns:a16="http://schemas.microsoft.com/office/drawing/2014/main" val="2096495475"/>
                    </a:ext>
                  </a:extLst>
                </a:gridCol>
                <a:gridCol w="2886075">
                  <a:extLst>
                    <a:ext uri="{9D8B030D-6E8A-4147-A177-3AD203B41FA5}">
                      <a16:colId xmlns:a16="http://schemas.microsoft.com/office/drawing/2014/main" val="3129917508"/>
                    </a:ext>
                  </a:extLst>
                </a:gridCol>
                <a:gridCol w="2886075">
                  <a:extLst>
                    <a:ext uri="{9D8B030D-6E8A-4147-A177-3AD203B41FA5}">
                      <a16:colId xmlns:a16="http://schemas.microsoft.com/office/drawing/2014/main" val="3951726620"/>
                    </a:ext>
                  </a:extLst>
                </a:gridCol>
              </a:tblGrid>
              <a:tr h="1251908">
                <a:tc>
                  <a:txBody>
                    <a:bodyPr/>
                    <a:lstStyle/>
                    <a:p>
                      <a:pPr algn="ctr"/>
                      <a:r>
                        <a:rPr lang="en-US" dirty="0"/>
                        <a:t>Advertising media </a:t>
                      </a:r>
                    </a:p>
                  </a:txBody>
                  <a:tcPr/>
                </a:tc>
                <a:tc>
                  <a:txBody>
                    <a:bodyPr/>
                    <a:lstStyle/>
                    <a:p>
                      <a:pPr algn="ctr"/>
                      <a:r>
                        <a:rPr lang="en-US" dirty="0"/>
                        <a:t>Advantages </a:t>
                      </a:r>
                    </a:p>
                  </a:txBody>
                  <a:tcPr/>
                </a:tc>
                <a:tc>
                  <a:txBody>
                    <a:bodyPr/>
                    <a:lstStyle/>
                    <a:p>
                      <a:pPr algn="ctr"/>
                      <a:r>
                        <a:rPr lang="en-US" dirty="0"/>
                        <a:t>Disadvantages </a:t>
                      </a:r>
                    </a:p>
                  </a:txBody>
                  <a:tcPr/>
                </a:tc>
                <a:tc>
                  <a:txBody>
                    <a:bodyPr/>
                    <a:lstStyle/>
                    <a:p>
                      <a:pPr algn="ctr"/>
                      <a:r>
                        <a:rPr lang="en-US" dirty="0"/>
                        <a:t>Examples of suitable products /services to advertise using this method </a:t>
                      </a:r>
                    </a:p>
                  </a:txBody>
                  <a:tcPr/>
                </a:tc>
                <a:extLst>
                  <a:ext uri="{0D108BD9-81ED-4DB2-BD59-A6C34878D82A}">
                    <a16:rowId xmlns:a16="http://schemas.microsoft.com/office/drawing/2014/main" val="3626572702"/>
                  </a:ext>
                </a:extLst>
              </a:tr>
              <a:tr h="1049616">
                <a:tc>
                  <a:txBody>
                    <a:bodyPr/>
                    <a:lstStyle/>
                    <a:p>
                      <a:r>
                        <a:rPr lang="en-US" dirty="0"/>
                        <a:t>Television </a:t>
                      </a:r>
                    </a:p>
                  </a:txBody>
                  <a:tcPr/>
                </a:tc>
                <a:tc>
                  <a:txBody>
                    <a:bodyPr/>
                    <a:lstStyle/>
                    <a:p>
                      <a:r>
                        <a:rPr lang="en-US" dirty="0"/>
                        <a:t>The advert will go out to million of people </a:t>
                      </a:r>
                    </a:p>
                  </a:txBody>
                  <a:tcPr/>
                </a:tc>
                <a:tc>
                  <a:txBody>
                    <a:bodyPr/>
                    <a:lstStyle/>
                    <a:p>
                      <a:r>
                        <a:rPr lang="en-US" dirty="0"/>
                        <a:t>Very expensive form of advertising </a:t>
                      </a:r>
                    </a:p>
                  </a:txBody>
                  <a:tcPr/>
                </a:tc>
                <a:tc>
                  <a:txBody>
                    <a:bodyPr/>
                    <a:lstStyle/>
                    <a:p>
                      <a:r>
                        <a:rPr lang="en-US" dirty="0"/>
                        <a:t>Food products and drinks that are bought by most people </a:t>
                      </a:r>
                    </a:p>
                  </a:txBody>
                  <a:tcPr/>
                </a:tc>
                <a:extLst>
                  <a:ext uri="{0D108BD9-81ED-4DB2-BD59-A6C34878D82A}">
                    <a16:rowId xmlns:a16="http://schemas.microsoft.com/office/drawing/2014/main" val="919275884"/>
                  </a:ext>
                </a:extLst>
              </a:tr>
              <a:tr h="963006">
                <a:tc>
                  <a:txBody>
                    <a:bodyPr/>
                    <a:lstStyle/>
                    <a:p>
                      <a:r>
                        <a:rPr lang="en-US" dirty="0"/>
                        <a:t>billboards </a:t>
                      </a:r>
                    </a:p>
                  </a:txBody>
                  <a:tcPr/>
                </a:tc>
                <a:tc>
                  <a:txBody>
                    <a:bodyPr/>
                    <a:lstStyle/>
                    <a:p>
                      <a:r>
                        <a:rPr lang="en-US" dirty="0"/>
                        <a:t>They are potentially seen by everyone who passes them</a:t>
                      </a:r>
                    </a:p>
                  </a:txBody>
                  <a:tcPr/>
                </a:tc>
                <a:tc>
                  <a:txBody>
                    <a:bodyPr/>
                    <a:lstStyle/>
                    <a:p>
                      <a:r>
                        <a:rPr lang="en-US" dirty="0"/>
                        <a:t>No detailed information can be included in the advert </a:t>
                      </a:r>
                    </a:p>
                  </a:txBody>
                  <a:tcPr/>
                </a:tc>
                <a:tc>
                  <a:txBody>
                    <a:bodyPr/>
                    <a:lstStyle/>
                    <a:p>
                      <a:r>
                        <a:rPr lang="en-US" dirty="0"/>
                        <a:t>Local events</a:t>
                      </a:r>
                    </a:p>
                  </a:txBody>
                  <a:tcPr/>
                </a:tc>
                <a:extLst>
                  <a:ext uri="{0D108BD9-81ED-4DB2-BD59-A6C34878D82A}">
                    <a16:rowId xmlns:a16="http://schemas.microsoft.com/office/drawing/2014/main" val="507012532"/>
                  </a:ext>
                </a:extLst>
              </a:tr>
              <a:tr h="1251908">
                <a:tc>
                  <a:txBody>
                    <a:bodyPr/>
                    <a:lstStyle/>
                    <a:p>
                      <a:r>
                        <a:rPr lang="en-US" dirty="0"/>
                        <a:t>Digital advertising(internet) </a:t>
                      </a:r>
                    </a:p>
                  </a:txBody>
                  <a:tcPr/>
                </a:tc>
                <a:tc>
                  <a:txBody>
                    <a:bodyPr/>
                    <a:lstStyle/>
                    <a:p>
                      <a:r>
                        <a:rPr lang="en-US" dirty="0"/>
                        <a:t>A large amount of information can be placed on a website.</a:t>
                      </a:r>
                    </a:p>
                  </a:txBody>
                  <a:tcPr/>
                </a:tc>
                <a:tc>
                  <a:txBody>
                    <a:bodyPr/>
                    <a:lstStyle/>
                    <a:p>
                      <a:r>
                        <a:rPr lang="en-US" dirty="0"/>
                        <a:t>There is a lot of competition from other websites </a:t>
                      </a:r>
                    </a:p>
                  </a:txBody>
                  <a:tcPr/>
                </a:tc>
                <a:tc>
                  <a:txBody>
                    <a:bodyPr/>
                    <a:lstStyle/>
                    <a:p>
                      <a:r>
                        <a:rPr lang="en-US" dirty="0"/>
                        <a:t>Products that customers are familiar with(books electrical goods /fashion clothes)</a:t>
                      </a:r>
                    </a:p>
                  </a:txBody>
                  <a:tcPr/>
                </a:tc>
                <a:extLst>
                  <a:ext uri="{0D108BD9-81ED-4DB2-BD59-A6C34878D82A}">
                    <a16:rowId xmlns:a16="http://schemas.microsoft.com/office/drawing/2014/main" val="1170646307"/>
                  </a:ext>
                </a:extLst>
              </a:tr>
            </a:tbl>
          </a:graphicData>
        </a:graphic>
      </p:graphicFrame>
    </p:spTree>
    <p:extLst>
      <p:ext uri="{BB962C8B-B14F-4D97-AF65-F5344CB8AC3E}">
        <p14:creationId xmlns:p14="http://schemas.microsoft.com/office/powerpoint/2010/main" val="1309789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2699E-3BC7-4826-8FA8-7838B6F09D40}"/>
              </a:ext>
            </a:extLst>
          </p:cNvPr>
          <p:cNvSpPr>
            <a:spLocks noGrp="1"/>
          </p:cNvSpPr>
          <p:nvPr>
            <p:ph type="title"/>
          </p:nvPr>
        </p:nvSpPr>
        <p:spPr/>
        <p:txBody>
          <a:bodyPr/>
          <a:lstStyle/>
          <a:p>
            <a:r>
              <a:rPr lang="en-US" dirty="0"/>
              <a:t>Sales promotion </a:t>
            </a:r>
          </a:p>
        </p:txBody>
      </p:sp>
      <p:sp>
        <p:nvSpPr>
          <p:cNvPr id="3" name="Content Placeholder 2">
            <a:extLst>
              <a:ext uri="{FF2B5EF4-FFF2-40B4-BE49-F238E27FC236}">
                <a16:creationId xmlns:a16="http://schemas.microsoft.com/office/drawing/2014/main" id="{B56BEBAA-69CC-4903-842E-919278D1E7F9}"/>
              </a:ext>
            </a:extLst>
          </p:cNvPr>
          <p:cNvSpPr>
            <a:spLocks noGrp="1"/>
          </p:cNvSpPr>
          <p:nvPr>
            <p:ph idx="1"/>
          </p:nvPr>
        </p:nvSpPr>
        <p:spPr>
          <a:xfrm>
            <a:off x="471488" y="1732449"/>
            <a:ext cx="11187112" cy="4696926"/>
          </a:xfrm>
        </p:spPr>
        <p:txBody>
          <a:bodyPr>
            <a:normAutofit fontScale="92500" lnSpcReduction="10000"/>
          </a:bodyPr>
          <a:lstStyle/>
          <a:p>
            <a:pPr marL="36900" indent="0" algn="ctr">
              <a:buNone/>
            </a:pPr>
            <a:r>
              <a:rPr lang="en-US" b="1" u="sng" dirty="0"/>
              <a:t>Sales promotions </a:t>
            </a:r>
            <a:r>
              <a:rPr lang="en-US" dirty="0"/>
              <a:t>are incentives such as special offers or deals aimed at consumers to achieve short term increases in sale.</a:t>
            </a:r>
          </a:p>
          <a:p>
            <a:pPr marL="36900" indent="0" algn="ctr">
              <a:buNone/>
            </a:pPr>
            <a:r>
              <a:rPr lang="en-US" b="1" u="sng" dirty="0"/>
              <a:t>Different types of sales promotion :</a:t>
            </a:r>
          </a:p>
          <a:p>
            <a:r>
              <a:rPr lang="en-US" b="1" dirty="0"/>
              <a:t>After –sales service : </a:t>
            </a:r>
            <a:r>
              <a:rPr lang="en-US" dirty="0"/>
              <a:t>with expensive products like cars or computers , providing an after sales service can be a way of encouraging customers to buy it .</a:t>
            </a:r>
          </a:p>
          <a:p>
            <a:pPr marL="36900" indent="0" algn="ctr">
              <a:buNone/>
            </a:pPr>
            <a:r>
              <a:rPr lang="en-US" dirty="0"/>
              <a:t>Example :warranty </a:t>
            </a:r>
          </a:p>
          <a:p>
            <a:r>
              <a:rPr lang="en-US" b="1" dirty="0"/>
              <a:t>Gifts: </a:t>
            </a:r>
            <a:r>
              <a:rPr lang="en-US" dirty="0"/>
              <a:t>sometimes small gifts are placed in the packing of a product to encourage the customers to buy it.</a:t>
            </a:r>
          </a:p>
          <a:p>
            <a:endParaRPr lang="en-US" dirty="0"/>
          </a:p>
          <a:p>
            <a:r>
              <a:rPr lang="en-US" sz="2200" b="1" dirty="0"/>
              <a:t>Free samples :</a:t>
            </a:r>
            <a:r>
              <a:rPr lang="en-US" dirty="0"/>
              <a:t>This is most commonly used with products like food, shampoo and cleaning products. A free sample can be handed out in the shop to encourage the customer to try the product and hopefully buy it.</a:t>
            </a:r>
          </a:p>
          <a:p>
            <a:pPr marL="36900" indent="0">
              <a:buNone/>
            </a:pPr>
            <a:br>
              <a:rPr lang="en-US" dirty="0">
                <a:effectLst/>
              </a:rPr>
            </a:br>
            <a:endParaRPr lang="en-US" dirty="0"/>
          </a:p>
          <a:p>
            <a:endParaRPr lang="en-US" dirty="0"/>
          </a:p>
        </p:txBody>
      </p:sp>
    </p:spTree>
    <p:extLst>
      <p:ext uri="{BB962C8B-B14F-4D97-AF65-F5344CB8AC3E}">
        <p14:creationId xmlns:p14="http://schemas.microsoft.com/office/powerpoint/2010/main" val="3251797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59F39-B09A-4A87-98B9-1AA8C6EC7491}"/>
              </a:ext>
            </a:extLst>
          </p:cNvPr>
          <p:cNvSpPr>
            <a:spLocks noGrp="1"/>
          </p:cNvSpPr>
          <p:nvPr>
            <p:ph type="title"/>
          </p:nvPr>
        </p:nvSpPr>
        <p:spPr/>
        <p:txBody>
          <a:bodyPr/>
          <a:lstStyle/>
          <a:p>
            <a:r>
              <a:rPr lang="en-US" dirty="0"/>
              <a:t>Public relations /sponsorship </a:t>
            </a:r>
          </a:p>
        </p:txBody>
      </p:sp>
      <p:sp>
        <p:nvSpPr>
          <p:cNvPr id="3" name="Content Placeholder 2">
            <a:extLst>
              <a:ext uri="{FF2B5EF4-FFF2-40B4-BE49-F238E27FC236}">
                <a16:creationId xmlns:a16="http://schemas.microsoft.com/office/drawing/2014/main" id="{EB8979D3-508D-4AF6-A288-299F893053FF}"/>
              </a:ext>
            </a:extLst>
          </p:cNvPr>
          <p:cNvSpPr>
            <a:spLocks noGrp="1"/>
          </p:cNvSpPr>
          <p:nvPr>
            <p:ph idx="1"/>
          </p:nvPr>
        </p:nvSpPr>
        <p:spPr/>
        <p:txBody>
          <a:bodyPr/>
          <a:lstStyle/>
          <a:p>
            <a:pPr marL="36900" indent="0" algn="ctr">
              <a:buNone/>
            </a:pPr>
            <a:r>
              <a:rPr lang="en-US" dirty="0">
                <a:effectLst/>
              </a:rPr>
              <a:t>This is concerned with promoting a good image for the business and/or its products. </a:t>
            </a:r>
          </a:p>
          <a:p>
            <a:pPr marL="36900" indent="0" algn="ctr">
              <a:buNone/>
            </a:pPr>
            <a:endParaRPr lang="en-US" dirty="0">
              <a:effectLst/>
            </a:endParaRPr>
          </a:p>
          <a:p>
            <a:pPr marL="36900" indent="0">
              <a:buNone/>
            </a:pPr>
            <a:r>
              <a:rPr lang="en-US" dirty="0">
                <a:effectLst/>
              </a:rPr>
              <a:t>Public relations can take many forms, from sponsoring events such as football matches, Another example is where companies donate some of their products to charity - for relief when there has been a natural disaster.</a:t>
            </a:r>
          </a:p>
          <a:p>
            <a:pPr marL="36900" indent="0">
              <a:buNone/>
            </a:pPr>
            <a:endParaRPr lang="en-US" dirty="0">
              <a:effectLst/>
            </a:endParaRPr>
          </a:p>
          <a:p>
            <a:pPr marL="36900" indent="0" algn="ctr">
              <a:buNone/>
            </a:pPr>
            <a:r>
              <a:rPr lang="en-US" dirty="0">
                <a:effectLst/>
              </a:rPr>
              <a:t>All these types of activity raise the public's awareness of the company and its products, and increase </a:t>
            </a:r>
            <a:r>
              <a:rPr lang="en-US">
                <a:effectLst/>
              </a:rPr>
              <a:t>the likelihood </a:t>
            </a:r>
            <a:r>
              <a:rPr lang="en-US" dirty="0">
                <a:effectLst/>
              </a:rPr>
              <a:t>of their choosing its products over its competitors.</a:t>
            </a:r>
          </a:p>
          <a:p>
            <a:pPr marL="36900" indent="0">
              <a:buNone/>
            </a:pPr>
            <a:endParaRPr lang="en-US" dirty="0"/>
          </a:p>
        </p:txBody>
      </p:sp>
    </p:spTree>
    <p:extLst>
      <p:ext uri="{BB962C8B-B14F-4D97-AF65-F5344CB8AC3E}">
        <p14:creationId xmlns:p14="http://schemas.microsoft.com/office/powerpoint/2010/main" val="3619212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Goodluck designs, themes, templates and downloadable graphic elements on  Dribbble">
            <a:extLst>
              <a:ext uri="{FF2B5EF4-FFF2-40B4-BE49-F238E27FC236}">
                <a16:creationId xmlns:a16="http://schemas.microsoft.com/office/drawing/2014/main" id="{A0FC283D-E79E-4335-B287-D2923826B7B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020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657639E-DB3B-4C22-9076-936C6534C941}"/>
              </a:ext>
            </a:extLst>
          </p:cNvPr>
          <p:cNvPicPr>
            <a:picLocks noGrp="1" noChangeAspect="1"/>
          </p:cNvPicPr>
          <p:nvPr>
            <p:ph idx="1"/>
          </p:nvPr>
        </p:nvPicPr>
        <p:blipFill>
          <a:blip r:embed="rId2"/>
          <a:stretch>
            <a:fillRect/>
          </a:stretch>
        </p:blipFill>
        <p:spPr>
          <a:xfrm>
            <a:off x="1528763" y="800100"/>
            <a:ext cx="9486900" cy="5429250"/>
          </a:xfrm>
          <a:prstGeom prst="rect">
            <a:avLst/>
          </a:prstGeom>
        </p:spPr>
      </p:pic>
    </p:spTree>
    <p:extLst>
      <p:ext uri="{BB962C8B-B14F-4D97-AF65-F5344CB8AC3E}">
        <p14:creationId xmlns:p14="http://schemas.microsoft.com/office/powerpoint/2010/main" val="1334681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E5FE3-9818-46E5-BCA2-0BCE38C00A9C}"/>
              </a:ext>
            </a:extLst>
          </p:cNvPr>
          <p:cNvSpPr>
            <a:spLocks noGrp="1"/>
          </p:cNvSpPr>
          <p:nvPr>
            <p:ph type="title"/>
          </p:nvPr>
        </p:nvSpPr>
        <p:spPr/>
        <p:txBody>
          <a:bodyPr/>
          <a:lstStyle/>
          <a:p>
            <a:r>
              <a:rPr lang="en-US" dirty="0"/>
              <a:t>Product  </a:t>
            </a:r>
          </a:p>
        </p:txBody>
      </p:sp>
      <p:sp>
        <p:nvSpPr>
          <p:cNvPr id="3" name="Content Placeholder 2">
            <a:extLst>
              <a:ext uri="{FF2B5EF4-FFF2-40B4-BE49-F238E27FC236}">
                <a16:creationId xmlns:a16="http://schemas.microsoft.com/office/drawing/2014/main" id="{B911924C-DA01-446D-8256-548E75DC83C7}"/>
              </a:ext>
            </a:extLst>
          </p:cNvPr>
          <p:cNvSpPr>
            <a:spLocks noGrp="1"/>
          </p:cNvSpPr>
          <p:nvPr>
            <p:ph idx="1"/>
          </p:nvPr>
        </p:nvSpPr>
        <p:spPr>
          <a:xfrm>
            <a:off x="913795" y="1732449"/>
            <a:ext cx="10353762" cy="4939814"/>
          </a:xfrm>
        </p:spPr>
        <p:txBody>
          <a:bodyPr/>
          <a:lstStyle/>
          <a:p>
            <a:pPr marL="36900" indent="0">
              <a:buNone/>
            </a:pPr>
            <a:endParaRPr lang="en-US" dirty="0">
              <a:effectLst/>
            </a:endParaRPr>
          </a:p>
          <a:p>
            <a:r>
              <a:rPr lang="en-US" dirty="0">
                <a:effectLst/>
              </a:rPr>
              <a:t>This applies to the good or service itself - its design, features and quality. How does the product compare with competitors' products? </a:t>
            </a:r>
          </a:p>
          <a:p>
            <a:r>
              <a:rPr lang="en-US" dirty="0">
                <a:effectLst/>
              </a:rPr>
              <a:t>Does the packaging of the good help customers identify it? If it is a service being offered, do customers receive a clearly better service than rivals offer.</a:t>
            </a:r>
          </a:p>
          <a:p>
            <a:pPr marL="36900" indent="0">
              <a:buNone/>
            </a:pPr>
            <a:endParaRPr lang="en-US" dirty="0">
              <a:effectLst/>
            </a:endParaRPr>
          </a:p>
          <a:p>
            <a:pPr marL="36900" indent="0" algn="ctr">
              <a:buNone/>
            </a:pPr>
            <a:r>
              <a:rPr lang="en-US" dirty="0">
                <a:effectLst/>
              </a:rPr>
              <a:t>The product itself is the most important element in the marketing mix- without a product that meets customer needs, the rest of the marketing mix is unable to achieve marketing success. </a:t>
            </a:r>
          </a:p>
          <a:p>
            <a:pPr marL="36900" indent="0" algn="ctr">
              <a:buNone/>
            </a:pPr>
            <a:endParaRPr lang="en-US" dirty="0">
              <a:effectLst/>
            </a:endParaRPr>
          </a:p>
          <a:p>
            <a:pPr marL="36900" indent="0" algn="ctr">
              <a:buNone/>
            </a:pPr>
            <a:endParaRPr lang="en-US" dirty="0"/>
          </a:p>
        </p:txBody>
      </p:sp>
    </p:spTree>
    <p:extLst>
      <p:ext uri="{BB962C8B-B14F-4D97-AF65-F5344CB8AC3E}">
        <p14:creationId xmlns:p14="http://schemas.microsoft.com/office/powerpoint/2010/main" val="2100112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9B56F-28EA-4D8A-B941-69FE673DE738}"/>
              </a:ext>
            </a:extLst>
          </p:cNvPr>
          <p:cNvSpPr>
            <a:spLocks noGrp="1"/>
          </p:cNvSpPr>
          <p:nvPr>
            <p:ph type="title"/>
          </p:nvPr>
        </p:nvSpPr>
        <p:spPr/>
        <p:txBody>
          <a:bodyPr/>
          <a:lstStyle/>
          <a:p>
            <a:r>
              <a:rPr lang="en-US" dirty="0"/>
              <a:t>Types of products </a:t>
            </a:r>
          </a:p>
        </p:txBody>
      </p:sp>
      <p:sp>
        <p:nvSpPr>
          <p:cNvPr id="3" name="Content Placeholder 2">
            <a:extLst>
              <a:ext uri="{FF2B5EF4-FFF2-40B4-BE49-F238E27FC236}">
                <a16:creationId xmlns:a16="http://schemas.microsoft.com/office/drawing/2014/main" id="{E5D7FD81-2C55-472D-B311-D037F9AE8CF5}"/>
              </a:ext>
            </a:extLst>
          </p:cNvPr>
          <p:cNvSpPr>
            <a:spLocks noGrp="1"/>
          </p:cNvSpPr>
          <p:nvPr>
            <p:ph idx="1"/>
          </p:nvPr>
        </p:nvSpPr>
        <p:spPr/>
        <p:txBody>
          <a:bodyPr/>
          <a:lstStyle/>
          <a:p>
            <a:pPr marL="36900" indent="0" algn="ctr">
              <a:buNone/>
            </a:pPr>
            <a:r>
              <a:rPr lang="en-US" dirty="0">
                <a:effectLst/>
              </a:rPr>
              <a:t>There are several types of product. Some products are sold to consumers and some can be sold to other businesses (that is, to other producers)</a:t>
            </a:r>
          </a:p>
          <a:p>
            <a:pPr marL="36900" indent="0" algn="ctr">
              <a:buNone/>
            </a:pPr>
            <a:r>
              <a:rPr lang="en-US" sz="2800" b="1" u="sng" dirty="0">
                <a:effectLst/>
              </a:rPr>
              <a:t>Products are usually grouped into the following types:</a:t>
            </a:r>
          </a:p>
          <a:p>
            <a:r>
              <a:rPr lang="en-US" b="1" u="sng" dirty="0">
                <a:effectLst/>
              </a:rPr>
              <a:t>Consumer goods :</a:t>
            </a:r>
            <a:r>
              <a:rPr lang="en-US" dirty="0">
                <a:effectLst/>
              </a:rPr>
              <a:t>These are goods which are bought by consumers for their own use. </a:t>
            </a:r>
          </a:p>
          <a:p>
            <a:pPr marL="36900" indent="0">
              <a:buNone/>
            </a:pPr>
            <a:r>
              <a:rPr lang="en-US" sz="1800" dirty="0">
                <a:effectLst/>
              </a:rPr>
              <a:t>They can be goods that do not last long, such as food and cleaning  or Some goods last a relatively long time and give enjoyment over a long time, such as furniture and computers.</a:t>
            </a:r>
          </a:p>
          <a:p>
            <a:pPr marL="36900" indent="0">
              <a:buNone/>
            </a:pPr>
            <a:endParaRPr lang="en-US" sz="1600" dirty="0">
              <a:effectLst/>
            </a:endParaRPr>
          </a:p>
          <a:p>
            <a:r>
              <a:rPr lang="en-US" b="1" u="sng" dirty="0">
                <a:effectLst/>
              </a:rPr>
              <a:t>Consumer services: </a:t>
            </a:r>
            <a:r>
              <a:rPr lang="en-US" dirty="0">
                <a:effectLst/>
              </a:rPr>
              <a:t>These are services that are bought by consumers for their own use. </a:t>
            </a:r>
            <a:r>
              <a:rPr lang="en-US" sz="1800" dirty="0">
                <a:effectLst/>
              </a:rPr>
              <a:t>Examples include hairdressing and education</a:t>
            </a:r>
            <a:r>
              <a:rPr lang="en-US" sz="1800" b="1" u="sng" dirty="0">
                <a:effectLst/>
              </a:rPr>
              <a:t>.</a:t>
            </a:r>
          </a:p>
          <a:p>
            <a:pPr marL="36900" indent="0" algn="ctr">
              <a:buNone/>
            </a:pPr>
            <a:endParaRPr lang="en-US" sz="2800" b="1" u="sng" dirty="0">
              <a:effectLst/>
            </a:endParaRPr>
          </a:p>
          <a:p>
            <a:pPr marL="36900" indent="0" algn="ctr">
              <a:buNone/>
            </a:pPr>
            <a:endParaRPr lang="en-US" sz="2800" b="1" u="sng" dirty="0"/>
          </a:p>
        </p:txBody>
      </p:sp>
    </p:spTree>
    <p:extLst>
      <p:ext uri="{BB962C8B-B14F-4D97-AF65-F5344CB8AC3E}">
        <p14:creationId xmlns:p14="http://schemas.microsoft.com/office/powerpoint/2010/main" val="3280314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C7CAA1-7874-412F-80A3-AECDB0ADCF34}"/>
              </a:ext>
            </a:extLst>
          </p:cNvPr>
          <p:cNvSpPr>
            <a:spLocks noGrp="1"/>
          </p:cNvSpPr>
          <p:nvPr>
            <p:ph idx="1"/>
          </p:nvPr>
        </p:nvSpPr>
        <p:spPr>
          <a:xfrm>
            <a:off x="913795" y="1066799"/>
            <a:ext cx="10353762" cy="4724401"/>
          </a:xfrm>
        </p:spPr>
        <p:txBody>
          <a:bodyPr/>
          <a:lstStyle/>
          <a:p>
            <a:endParaRPr lang="en-US" b="1" dirty="0">
              <a:effectLst/>
            </a:endParaRPr>
          </a:p>
          <a:p>
            <a:r>
              <a:rPr lang="en-US" b="1" u="sng" dirty="0">
                <a:effectLst/>
              </a:rPr>
              <a:t>Producer goods: </a:t>
            </a:r>
            <a:r>
              <a:rPr lang="en-US" dirty="0">
                <a:effectLst/>
              </a:rPr>
              <a:t>These are goods that are produced for other businesses to use.</a:t>
            </a:r>
          </a:p>
          <a:p>
            <a:pPr marL="36900" indent="0">
              <a:buNone/>
            </a:pPr>
            <a:r>
              <a:rPr lang="en-US" dirty="0">
                <a:effectLst/>
              </a:rPr>
              <a:t>They are bought to help with the production process. Examples include trucks, machinery and components.</a:t>
            </a:r>
          </a:p>
          <a:p>
            <a:pPr marL="36900" indent="0">
              <a:buNone/>
            </a:pPr>
            <a:endParaRPr lang="en-US" dirty="0"/>
          </a:p>
          <a:p>
            <a:r>
              <a:rPr lang="en-US" b="1" u="sng" dirty="0">
                <a:effectLst/>
              </a:rPr>
              <a:t>Producer services: </a:t>
            </a:r>
            <a:r>
              <a:rPr lang="en-US" dirty="0">
                <a:effectLst/>
              </a:rPr>
              <a:t>These are services that are produced to help other businesses. </a:t>
            </a:r>
          </a:p>
          <a:p>
            <a:pPr marL="36900" indent="0">
              <a:buNone/>
            </a:pPr>
            <a:r>
              <a:rPr lang="en-US" dirty="0">
                <a:effectLst/>
              </a:rPr>
              <a:t>Examples include accounting, insurance and advertising agencies.</a:t>
            </a:r>
            <a:endParaRPr lang="en-US" dirty="0"/>
          </a:p>
        </p:txBody>
      </p:sp>
    </p:spTree>
    <p:extLst>
      <p:ext uri="{BB962C8B-B14F-4D97-AF65-F5344CB8AC3E}">
        <p14:creationId xmlns:p14="http://schemas.microsoft.com/office/powerpoint/2010/main" val="1334190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9DCE7-EE45-4B91-AB63-047E985482C6}"/>
              </a:ext>
            </a:extLst>
          </p:cNvPr>
          <p:cNvSpPr>
            <a:spLocks noGrp="1"/>
          </p:cNvSpPr>
          <p:nvPr>
            <p:ph type="title"/>
          </p:nvPr>
        </p:nvSpPr>
        <p:spPr/>
        <p:txBody>
          <a:bodyPr/>
          <a:lstStyle/>
          <a:p>
            <a:r>
              <a:rPr lang="en-US" dirty="0"/>
              <a:t>What makes a product successful </a:t>
            </a:r>
          </a:p>
        </p:txBody>
      </p:sp>
      <p:sp>
        <p:nvSpPr>
          <p:cNvPr id="3" name="Content Placeholder 2">
            <a:extLst>
              <a:ext uri="{FF2B5EF4-FFF2-40B4-BE49-F238E27FC236}">
                <a16:creationId xmlns:a16="http://schemas.microsoft.com/office/drawing/2014/main" id="{0C5D3CE2-71BE-4049-9E58-51EBF6A14602}"/>
              </a:ext>
            </a:extLst>
          </p:cNvPr>
          <p:cNvSpPr>
            <a:spLocks noGrp="1"/>
          </p:cNvSpPr>
          <p:nvPr>
            <p:ph idx="1"/>
          </p:nvPr>
        </p:nvSpPr>
        <p:spPr/>
        <p:txBody>
          <a:bodyPr/>
          <a:lstStyle/>
          <a:p>
            <a:pPr algn="ctr"/>
            <a:endParaRPr lang="en-US" dirty="0">
              <a:effectLst/>
            </a:endParaRPr>
          </a:p>
          <a:p>
            <a:pPr algn="ctr"/>
            <a:r>
              <a:rPr lang="en-US" dirty="0">
                <a:effectLst/>
              </a:rPr>
              <a:t>Satisfies existing needs and wants of consumers.</a:t>
            </a:r>
          </a:p>
          <a:p>
            <a:pPr marL="36900" indent="0" algn="ctr">
              <a:buNone/>
            </a:pPr>
            <a:endParaRPr lang="en-US" dirty="0">
              <a:effectLst/>
            </a:endParaRPr>
          </a:p>
          <a:p>
            <a:pPr algn="ctr"/>
            <a:r>
              <a:rPr lang="en-US" dirty="0">
                <a:effectLst/>
              </a:rPr>
              <a:t>Capable of stimulating new wants from the consumer.</a:t>
            </a:r>
          </a:p>
          <a:p>
            <a:pPr marL="36900" indent="0" algn="ctr">
              <a:buNone/>
            </a:pPr>
            <a:endParaRPr lang="en-US" dirty="0">
              <a:effectLst/>
            </a:endParaRPr>
          </a:p>
          <a:p>
            <a:pPr algn="ctr"/>
            <a:r>
              <a:rPr lang="en-US" dirty="0">
                <a:effectLst/>
              </a:rPr>
              <a:t>Not too expensive to produce (relative to the price that could be charged).</a:t>
            </a:r>
          </a:p>
          <a:p>
            <a:pPr marL="36900" indent="0" algn="ctr">
              <a:buNone/>
            </a:pPr>
            <a:endParaRPr lang="en-US" dirty="0">
              <a:effectLst/>
            </a:endParaRPr>
          </a:p>
          <a:p>
            <a:pPr algn="ctr"/>
            <a:r>
              <a:rPr lang="en-US" dirty="0">
                <a:effectLst/>
              </a:rPr>
              <a:t>Has something very distinctive that makes it appear different.</a:t>
            </a:r>
          </a:p>
          <a:p>
            <a:pPr marL="36900" indent="0" algn="ctr">
              <a:buNone/>
            </a:pPr>
            <a:endParaRPr lang="en-US" dirty="0">
              <a:effectLst/>
            </a:endParaRPr>
          </a:p>
          <a:p>
            <a:pPr algn="ctr"/>
            <a:endParaRPr lang="en-US" dirty="0"/>
          </a:p>
        </p:txBody>
      </p:sp>
    </p:spTree>
    <p:extLst>
      <p:ext uri="{BB962C8B-B14F-4D97-AF65-F5344CB8AC3E}">
        <p14:creationId xmlns:p14="http://schemas.microsoft.com/office/powerpoint/2010/main" val="1122130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C3F56-99F8-43FB-80DC-B9799A04D0D4}"/>
              </a:ext>
            </a:extLst>
          </p:cNvPr>
          <p:cNvSpPr>
            <a:spLocks noGrp="1"/>
          </p:cNvSpPr>
          <p:nvPr>
            <p:ph type="title"/>
          </p:nvPr>
        </p:nvSpPr>
        <p:spPr>
          <a:xfrm>
            <a:off x="913795" y="96349"/>
            <a:ext cx="10353762" cy="970450"/>
          </a:xfrm>
        </p:spPr>
        <p:txBody>
          <a:bodyPr/>
          <a:lstStyle/>
          <a:p>
            <a:r>
              <a:rPr lang="en-US" dirty="0"/>
              <a:t>Branding </a:t>
            </a:r>
          </a:p>
        </p:txBody>
      </p:sp>
      <p:sp>
        <p:nvSpPr>
          <p:cNvPr id="3" name="Content Placeholder 2">
            <a:extLst>
              <a:ext uri="{FF2B5EF4-FFF2-40B4-BE49-F238E27FC236}">
                <a16:creationId xmlns:a16="http://schemas.microsoft.com/office/drawing/2014/main" id="{EBE9D190-731D-4D27-A45E-515E0F14E95B}"/>
              </a:ext>
            </a:extLst>
          </p:cNvPr>
          <p:cNvSpPr>
            <a:spLocks noGrp="1"/>
          </p:cNvSpPr>
          <p:nvPr>
            <p:ph idx="1"/>
          </p:nvPr>
        </p:nvSpPr>
        <p:spPr>
          <a:xfrm>
            <a:off x="200024" y="871538"/>
            <a:ext cx="11872913" cy="5890113"/>
          </a:xfrm>
        </p:spPr>
        <p:txBody>
          <a:bodyPr>
            <a:normAutofit/>
          </a:bodyPr>
          <a:lstStyle/>
          <a:p>
            <a:pPr marL="36900" indent="0">
              <a:buNone/>
            </a:pPr>
            <a:r>
              <a:rPr lang="en-US" sz="1800" dirty="0">
                <a:effectLst/>
              </a:rPr>
              <a:t>Selling a product directly to the customer makes it easy to inform the customers of the product's qualities and good points.. Today, the manufacturers of most products do not sell directly to the customers products are sold to other businesses or retailers, who sell them on to the customer. This means that the product's unique features and the reasons for buying it must be conveyed in a different way.</a:t>
            </a:r>
          </a:p>
          <a:p>
            <a:pPr marL="36900" indent="0" algn="ctr">
              <a:buNone/>
            </a:pPr>
            <a:r>
              <a:rPr lang="en-US" dirty="0">
                <a:effectLst/>
              </a:rPr>
              <a:t>This is done by creating a brand for the product. It will have a unique name, a brand name. </a:t>
            </a:r>
          </a:p>
          <a:p>
            <a:pPr marL="36900" indent="0" algn="ctr">
              <a:buNone/>
            </a:pPr>
            <a:r>
              <a:rPr lang="en-US" b="1" u="sng" dirty="0"/>
              <a:t>Brand name : </a:t>
            </a:r>
          </a:p>
          <a:p>
            <a:pPr marL="36900" indent="0" algn="ctr">
              <a:buNone/>
            </a:pPr>
            <a:r>
              <a:rPr lang="en-US" dirty="0">
                <a:effectLst/>
              </a:rPr>
              <a:t>Is the unique name of a product that distinguishes it from other brands.</a:t>
            </a:r>
          </a:p>
          <a:p>
            <a:pPr marL="36900" indent="0" algn="ctr">
              <a:buNone/>
            </a:pPr>
            <a:endParaRPr lang="en-US" b="1" u="sng" dirty="0">
              <a:effectLst/>
            </a:endParaRPr>
          </a:p>
          <a:p>
            <a:pPr marL="36900" indent="0" algn="ctr">
              <a:buNone/>
            </a:pPr>
            <a:r>
              <a:rPr lang="en-US" b="1" u="sng" dirty="0">
                <a:effectLst/>
              </a:rPr>
              <a:t>Brand loyalty :</a:t>
            </a:r>
          </a:p>
          <a:p>
            <a:pPr marL="36900" indent="0" algn="ctr">
              <a:buNone/>
            </a:pPr>
            <a:r>
              <a:rPr lang="en-US" dirty="0">
                <a:effectLst/>
              </a:rPr>
              <a:t>Is when consumers keep buying the same brand again and again instead of choosing a competitor's brand.</a:t>
            </a:r>
          </a:p>
          <a:p>
            <a:pPr marL="36900" indent="0" algn="ctr">
              <a:buNone/>
            </a:pPr>
            <a:endParaRPr lang="en-US" dirty="0">
              <a:effectLst/>
            </a:endParaRPr>
          </a:p>
          <a:p>
            <a:pPr marL="36900" indent="0" algn="ctr">
              <a:buNone/>
            </a:pPr>
            <a:r>
              <a:rPr lang="en-US" b="1" u="sng" dirty="0">
                <a:effectLst/>
              </a:rPr>
              <a:t>Brand image :</a:t>
            </a:r>
          </a:p>
          <a:p>
            <a:pPr marL="36900" indent="0" algn="ctr">
              <a:buNone/>
            </a:pPr>
            <a:r>
              <a:rPr lang="en-US" dirty="0">
                <a:effectLst/>
              </a:rPr>
              <a:t>Is an image or identity given to a product which gives it a personality of its own and distinguishes it from its competitors brands.</a:t>
            </a:r>
          </a:p>
          <a:p>
            <a:pPr marL="36900" indent="0" algn="ctr">
              <a:buNone/>
            </a:pPr>
            <a:endParaRPr lang="en-US" dirty="0">
              <a:effectLst/>
            </a:endParaRPr>
          </a:p>
        </p:txBody>
      </p:sp>
    </p:spTree>
    <p:extLst>
      <p:ext uri="{BB962C8B-B14F-4D97-AF65-F5344CB8AC3E}">
        <p14:creationId xmlns:p14="http://schemas.microsoft.com/office/powerpoint/2010/main" val="784479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37911-2435-48A3-846E-512356EFF305}"/>
              </a:ext>
            </a:extLst>
          </p:cNvPr>
          <p:cNvSpPr>
            <a:spLocks noGrp="1"/>
          </p:cNvSpPr>
          <p:nvPr>
            <p:ph type="title"/>
          </p:nvPr>
        </p:nvSpPr>
        <p:spPr/>
        <p:txBody>
          <a:bodyPr/>
          <a:lstStyle/>
          <a:p>
            <a:r>
              <a:rPr lang="en-US" dirty="0"/>
              <a:t>The importance of branding </a:t>
            </a:r>
          </a:p>
        </p:txBody>
      </p:sp>
      <p:sp>
        <p:nvSpPr>
          <p:cNvPr id="3" name="Content Placeholder 2">
            <a:extLst>
              <a:ext uri="{FF2B5EF4-FFF2-40B4-BE49-F238E27FC236}">
                <a16:creationId xmlns:a16="http://schemas.microsoft.com/office/drawing/2014/main" id="{71984E34-50BF-4236-8A62-00E0D5C4715A}"/>
              </a:ext>
            </a:extLst>
          </p:cNvPr>
          <p:cNvSpPr>
            <a:spLocks noGrp="1"/>
          </p:cNvSpPr>
          <p:nvPr>
            <p:ph idx="1"/>
          </p:nvPr>
        </p:nvSpPr>
        <p:spPr>
          <a:xfrm>
            <a:off x="913795" y="1732449"/>
            <a:ext cx="10353762" cy="4811226"/>
          </a:xfrm>
        </p:spPr>
        <p:txBody>
          <a:bodyPr/>
          <a:lstStyle/>
          <a:p>
            <a:pPr algn="ctr"/>
            <a:endParaRPr lang="en-US" dirty="0"/>
          </a:p>
          <a:p>
            <a:r>
              <a:rPr lang="en-US" dirty="0"/>
              <a:t>Higher quality of than unbranded products.</a:t>
            </a:r>
          </a:p>
          <a:p>
            <a:r>
              <a:rPr lang="en-US" dirty="0"/>
              <a:t>Higher price than unbranded products .</a:t>
            </a:r>
          </a:p>
          <a:p>
            <a:r>
              <a:rPr lang="en-US" dirty="0"/>
              <a:t>Creates a brand image. </a:t>
            </a:r>
          </a:p>
          <a:p>
            <a:r>
              <a:rPr lang="en-US" dirty="0"/>
              <a:t>Encourages customers to keep buying it (brand loyalty)</a:t>
            </a:r>
          </a:p>
          <a:p>
            <a:r>
              <a:rPr lang="en-US" dirty="0"/>
              <a:t>Always of the same standard (assured quality).</a:t>
            </a:r>
          </a:p>
          <a:p>
            <a:pPr marL="36900" indent="0" algn="ctr">
              <a:buNone/>
            </a:pPr>
            <a:endParaRPr lang="en-US" dirty="0"/>
          </a:p>
        </p:txBody>
      </p:sp>
      <p:pic>
        <p:nvPicPr>
          <p:cNvPr id="7" name="Picture 6">
            <a:extLst>
              <a:ext uri="{FF2B5EF4-FFF2-40B4-BE49-F238E27FC236}">
                <a16:creationId xmlns:a16="http://schemas.microsoft.com/office/drawing/2014/main" id="{1C0F6069-4D4A-4A24-B618-24829F067A8F}"/>
              </a:ext>
            </a:extLst>
          </p:cNvPr>
          <p:cNvPicPr>
            <a:picLocks noChangeAspect="1"/>
          </p:cNvPicPr>
          <p:nvPr/>
        </p:nvPicPr>
        <p:blipFill>
          <a:blip r:embed="rId2"/>
          <a:stretch>
            <a:fillRect/>
          </a:stretch>
        </p:blipFill>
        <p:spPr>
          <a:xfrm>
            <a:off x="8458199" y="1798394"/>
            <a:ext cx="3414713" cy="3261212"/>
          </a:xfrm>
          <a:prstGeom prst="rect">
            <a:avLst/>
          </a:prstGeom>
        </p:spPr>
      </p:pic>
    </p:spTree>
    <p:extLst>
      <p:ext uri="{BB962C8B-B14F-4D97-AF65-F5344CB8AC3E}">
        <p14:creationId xmlns:p14="http://schemas.microsoft.com/office/powerpoint/2010/main" val="37385714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2522</TotalTime>
  <Words>1656</Words>
  <Application>Microsoft Office PowerPoint</Application>
  <PresentationFormat>Widescreen</PresentationFormat>
  <Paragraphs>217</Paragraphs>
  <Slides>23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Calisto MT</vt:lpstr>
      <vt:lpstr>Trebuchet MS</vt:lpstr>
      <vt:lpstr>Wingdings 2</vt:lpstr>
      <vt:lpstr>Slate</vt:lpstr>
      <vt:lpstr>The marketing mix (4Ps) </vt:lpstr>
      <vt:lpstr>The marketing mix </vt:lpstr>
      <vt:lpstr>PowerPoint Presentation</vt:lpstr>
      <vt:lpstr>Product  </vt:lpstr>
      <vt:lpstr>Types of products </vt:lpstr>
      <vt:lpstr>PowerPoint Presentation</vt:lpstr>
      <vt:lpstr>What makes a product successful </vt:lpstr>
      <vt:lpstr>Branding </vt:lpstr>
      <vt:lpstr>The importance of branding </vt:lpstr>
      <vt:lpstr>The role of packaging </vt:lpstr>
      <vt:lpstr>Price </vt:lpstr>
      <vt:lpstr>Cost-plus pricing </vt:lpstr>
      <vt:lpstr>Competitive pricing</vt:lpstr>
      <vt:lpstr>Price skimming </vt:lpstr>
      <vt:lpstr>Place  This refers to the channels of distribution that are selected . </vt:lpstr>
      <vt:lpstr>Definitions to learn </vt:lpstr>
      <vt:lpstr>Distribution Channels  Advantages - Disadvantages</vt:lpstr>
      <vt:lpstr>PowerPoint Presentation</vt:lpstr>
      <vt:lpstr>Promotion </vt:lpstr>
      <vt:lpstr>Types of advertising media </vt:lpstr>
      <vt:lpstr>Sales promotion </vt:lpstr>
      <vt:lpstr>Public relations /sponsorship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marketing mix  4Ps </dc:title>
  <dc:creator>Yasmin Qaddoumi</dc:creator>
  <cp:lastModifiedBy>Yasmin Qaddoumi</cp:lastModifiedBy>
  <cp:revision>54</cp:revision>
  <dcterms:created xsi:type="dcterms:W3CDTF">2023-02-13T14:49:56Z</dcterms:created>
  <dcterms:modified xsi:type="dcterms:W3CDTF">2023-05-20T10:49:58Z</dcterms:modified>
</cp:coreProperties>
</file>