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5"/>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301EE9-91C2-4403-814A-BE3DAEB88EA4}" type="datetimeFigureOut">
              <a:rPr lang="en-US" smtClean="0"/>
              <a:t>2/28/2023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BF36BD-023C-4F52-B364-F1A2D1FC4DA3}" type="slidenum">
              <a:rPr lang="en-US" smtClean="0"/>
              <a:t>‹#›</a:t>
            </a:fld>
            <a:endParaRPr lang="en-US"/>
          </a:p>
        </p:txBody>
      </p:sp>
    </p:spTree>
    <p:extLst>
      <p:ext uri="{BB962C8B-B14F-4D97-AF65-F5344CB8AC3E}">
        <p14:creationId xmlns:p14="http://schemas.microsoft.com/office/powerpoint/2010/main" val="54800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F36BD-023C-4F52-B364-F1A2D1FC4DA3}" type="slidenum">
              <a:rPr lang="en-US" smtClean="0"/>
              <a:t>1</a:t>
            </a:fld>
            <a:endParaRPr lang="en-US"/>
          </a:p>
        </p:txBody>
      </p:sp>
    </p:spTree>
    <p:extLst>
      <p:ext uri="{BB962C8B-B14F-4D97-AF65-F5344CB8AC3E}">
        <p14:creationId xmlns:p14="http://schemas.microsoft.com/office/powerpoint/2010/main" val="3065308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BF36BD-023C-4F52-B364-F1A2D1FC4DA3}" type="slidenum">
              <a:rPr lang="en-US" smtClean="0"/>
              <a:t>6</a:t>
            </a:fld>
            <a:endParaRPr lang="en-US"/>
          </a:p>
        </p:txBody>
      </p:sp>
    </p:spTree>
    <p:extLst>
      <p:ext uri="{BB962C8B-B14F-4D97-AF65-F5344CB8AC3E}">
        <p14:creationId xmlns:p14="http://schemas.microsoft.com/office/powerpoint/2010/main" val="2048804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3070525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311183-AFBF-4A17-BD03-D219B8E5DD9E}"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022468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543144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36944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2880582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0311183-AFBF-4A17-BD03-D219B8E5DD9E}" type="datetimeFigureOut">
              <a:rPr lang="en-US" smtClean="0"/>
              <a:t>2/28/2023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013885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0311183-AFBF-4A17-BD03-D219B8E5DD9E}" type="datetimeFigureOut">
              <a:rPr lang="en-US" smtClean="0"/>
              <a:t>2/28/2023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40187740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3504042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35338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906331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94199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311183-AFBF-4A17-BD03-D219B8E5DD9E}"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4099411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311183-AFBF-4A17-BD03-D219B8E5DD9E}" type="datetimeFigureOut">
              <a:rPr lang="en-US" smtClean="0"/>
              <a:t>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1144079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2462161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93973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50311183-AFBF-4A17-BD03-D219B8E5DD9E}" type="datetimeFigureOut">
              <a:rPr lang="en-US" smtClean="0"/>
              <a:t>2/28/2023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425668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311183-AFBF-4A17-BD03-D219B8E5DD9E}"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7E1B36-9DCA-4A02-A957-6171129BCB04}" type="slidenum">
              <a:rPr lang="en-US" smtClean="0"/>
              <a:t>‹#›</a:t>
            </a:fld>
            <a:endParaRPr lang="en-US"/>
          </a:p>
        </p:txBody>
      </p:sp>
    </p:spTree>
    <p:extLst>
      <p:ext uri="{BB962C8B-B14F-4D97-AF65-F5344CB8AC3E}">
        <p14:creationId xmlns:p14="http://schemas.microsoft.com/office/powerpoint/2010/main" val="348853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0311183-AFBF-4A17-BD03-D219B8E5DD9E}" type="datetimeFigureOut">
              <a:rPr lang="en-US" smtClean="0"/>
              <a:t>2/28/2023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A7E1B36-9DCA-4A02-A957-6171129BCB04}" type="slidenum">
              <a:rPr lang="en-US" smtClean="0"/>
              <a:t>‹#›</a:t>
            </a:fld>
            <a:endParaRPr lang="en-US"/>
          </a:p>
        </p:txBody>
      </p:sp>
    </p:spTree>
    <p:extLst>
      <p:ext uri="{BB962C8B-B14F-4D97-AF65-F5344CB8AC3E}">
        <p14:creationId xmlns:p14="http://schemas.microsoft.com/office/powerpoint/2010/main" val="6218214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D2A54-2072-4A6A-ABB2-DB2F73B20A6B}"/>
              </a:ext>
            </a:extLst>
          </p:cNvPr>
          <p:cNvSpPr>
            <a:spLocks noGrp="1"/>
          </p:cNvSpPr>
          <p:nvPr>
            <p:ph type="ctrTitle"/>
          </p:nvPr>
        </p:nvSpPr>
        <p:spPr>
          <a:xfrm>
            <a:off x="628650" y="1171575"/>
            <a:ext cx="9972675" cy="4357688"/>
          </a:xfrm>
        </p:spPr>
        <p:txBody>
          <a:bodyPr/>
          <a:lstStyle/>
          <a:p>
            <a:r>
              <a:rPr lang="en-US" sz="6600" b="1" dirty="0">
                <a:solidFill>
                  <a:schemeClr val="accent1">
                    <a:lumMod val="60000"/>
                    <a:lumOff val="40000"/>
                  </a:schemeClr>
                </a:solidFill>
              </a:rPr>
              <a:t>Marketing , competition and the customer.</a:t>
            </a:r>
            <a:br>
              <a:rPr lang="en-US" sz="4800" b="1" dirty="0">
                <a:solidFill>
                  <a:schemeClr val="accent1">
                    <a:lumMod val="60000"/>
                    <a:lumOff val="40000"/>
                  </a:schemeClr>
                </a:solidFill>
              </a:rPr>
            </a:br>
            <a:br>
              <a:rPr lang="en-US" sz="4800" b="1" dirty="0">
                <a:solidFill>
                  <a:schemeClr val="accent1">
                    <a:lumMod val="60000"/>
                    <a:lumOff val="40000"/>
                  </a:schemeClr>
                </a:solidFill>
              </a:rPr>
            </a:br>
            <a:br>
              <a:rPr lang="en-US" sz="4800" dirty="0"/>
            </a:br>
            <a:br>
              <a:rPr lang="en-US" sz="1200" dirty="0"/>
            </a:br>
            <a:endParaRPr lang="en-US" sz="1200" dirty="0"/>
          </a:p>
        </p:txBody>
      </p:sp>
    </p:spTree>
    <p:extLst>
      <p:ext uri="{BB962C8B-B14F-4D97-AF65-F5344CB8AC3E}">
        <p14:creationId xmlns:p14="http://schemas.microsoft.com/office/powerpoint/2010/main" val="3915826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8B676-4200-4F6C-9569-B4EBFEC42092}"/>
              </a:ext>
            </a:extLst>
          </p:cNvPr>
          <p:cNvSpPr>
            <a:spLocks noGrp="1"/>
          </p:cNvSpPr>
          <p:nvPr>
            <p:ph type="title"/>
          </p:nvPr>
        </p:nvSpPr>
        <p:spPr>
          <a:xfrm>
            <a:off x="646111" y="452718"/>
            <a:ext cx="9404723" cy="876020"/>
          </a:xfrm>
        </p:spPr>
        <p:txBody>
          <a:bodyPr/>
          <a:lstStyle/>
          <a:p>
            <a:pPr algn="ctr"/>
            <a:r>
              <a:rPr lang="en-US" b="1" dirty="0">
                <a:solidFill>
                  <a:schemeClr val="accent2">
                    <a:lumMod val="60000"/>
                    <a:lumOff val="40000"/>
                  </a:schemeClr>
                </a:solidFill>
              </a:rPr>
              <a:t>What is meant by a market ?</a:t>
            </a:r>
          </a:p>
        </p:txBody>
      </p:sp>
      <p:sp>
        <p:nvSpPr>
          <p:cNvPr id="3" name="Content Placeholder 2">
            <a:extLst>
              <a:ext uri="{FF2B5EF4-FFF2-40B4-BE49-F238E27FC236}">
                <a16:creationId xmlns:a16="http://schemas.microsoft.com/office/drawing/2014/main" id="{AEB6BE31-BBBC-4BD0-8BD0-85691A455106}"/>
              </a:ext>
            </a:extLst>
          </p:cNvPr>
          <p:cNvSpPr>
            <a:spLocks noGrp="1"/>
          </p:cNvSpPr>
          <p:nvPr>
            <p:ph idx="1"/>
          </p:nvPr>
        </p:nvSpPr>
        <p:spPr>
          <a:xfrm>
            <a:off x="1557338" y="1328738"/>
            <a:ext cx="8143875" cy="4919661"/>
          </a:xfrm>
        </p:spPr>
        <p:txBody>
          <a:bodyPr>
            <a:normAutofit/>
          </a:bodyPr>
          <a:lstStyle/>
          <a:p>
            <a:pPr marL="0" indent="0" algn="ctr">
              <a:buNone/>
            </a:pPr>
            <a:r>
              <a:rPr lang="en-US" sz="3600" b="1" dirty="0">
                <a:solidFill>
                  <a:schemeClr val="accent2">
                    <a:lumMod val="60000"/>
                    <a:lumOff val="40000"/>
                  </a:schemeClr>
                </a:solidFill>
              </a:rPr>
              <a:t>The market :</a:t>
            </a:r>
          </a:p>
          <a:p>
            <a:pPr marL="0" indent="0" algn="ctr">
              <a:buNone/>
            </a:pPr>
            <a:endParaRPr lang="en-US" sz="3600" b="1" dirty="0">
              <a:solidFill>
                <a:schemeClr val="accent2">
                  <a:lumMod val="60000"/>
                  <a:lumOff val="40000"/>
                </a:schemeClr>
              </a:solidFill>
            </a:endParaRPr>
          </a:p>
          <a:p>
            <a:pPr marL="0" indent="0" algn="ctr">
              <a:buNone/>
            </a:pPr>
            <a:r>
              <a:rPr lang="en-US" sz="2400" dirty="0"/>
              <a:t>The total number of customers and potential customers , as well as sellers , for a particular good or service.</a:t>
            </a:r>
          </a:p>
          <a:p>
            <a:pPr marL="0" indent="0" algn="ctr">
              <a:buNone/>
            </a:pPr>
            <a:endParaRPr lang="en-US" dirty="0"/>
          </a:p>
          <a:p>
            <a:pPr marL="0" indent="0" algn="ctr">
              <a:buNone/>
            </a:pPr>
            <a:r>
              <a:rPr lang="en-US" dirty="0"/>
              <a:t>Markets are either :</a:t>
            </a:r>
          </a:p>
          <a:p>
            <a:pPr marL="0" indent="0" algn="ctr">
              <a:buNone/>
            </a:pPr>
            <a:r>
              <a:rPr lang="en-US" sz="2400" b="1" dirty="0">
                <a:solidFill>
                  <a:schemeClr val="accent2">
                    <a:lumMod val="60000"/>
                    <a:lumOff val="40000"/>
                  </a:schemeClr>
                </a:solidFill>
              </a:rPr>
              <a:t>Mass markets or Niche markets </a:t>
            </a:r>
          </a:p>
          <a:p>
            <a:pPr marL="0" indent="0" algn="ctr">
              <a:buNone/>
            </a:pPr>
            <a:endParaRPr lang="en-US" dirty="0"/>
          </a:p>
          <a:p>
            <a:pPr marL="0" indent="0" algn="ctr">
              <a:buNone/>
            </a:pPr>
            <a:r>
              <a:rPr lang="en-US" dirty="0"/>
              <a:t> </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512365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F786C-DBDE-4DEC-B7DA-2EDFF7261A86}"/>
              </a:ext>
            </a:extLst>
          </p:cNvPr>
          <p:cNvSpPr>
            <a:spLocks noGrp="1"/>
          </p:cNvSpPr>
          <p:nvPr>
            <p:ph type="title"/>
          </p:nvPr>
        </p:nvSpPr>
        <p:spPr/>
        <p:txBody>
          <a:bodyPr/>
          <a:lstStyle/>
          <a:p>
            <a:pPr marL="0" indent="0"/>
            <a:r>
              <a:rPr lang="en-US" sz="3600" b="1" dirty="0">
                <a:solidFill>
                  <a:schemeClr val="accent2">
                    <a:lumMod val="60000"/>
                    <a:lumOff val="40000"/>
                  </a:schemeClr>
                </a:solidFill>
              </a:rPr>
              <a:t>Mass market </a:t>
            </a:r>
            <a:r>
              <a:rPr lang="en-US" sz="3600" b="1" dirty="0"/>
              <a:t>: is where there is a very large number of sales of a product.</a:t>
            </a:r>
            <a:br>
              <a:rPr lang="en-US" b="1" dirty="0"/>
            </a:br>
            <a:endParaRPr lang="en-US" dirty="0"/>
          </a:p>
        </p:txBody>
      </p:sp>
      <p:sp>
        <p:nvSpPr>
          <p:cNvPr id="3" name="Content Placeholder 2">
            <a:extLst>
              <a:ext uri="{FF2B5EF4-FFF2-40B4-BE49-F238E27FC236}">
                <a16:creationId xmlns:a16="http://schemas.microsoft.com/office/drawing/2014/main" id="{E36D56B6-B7F2-4569-A148-13D3BD08C163}"/>
              </a:ext>
            </a:extLst>
          </p:cNvPr>
          <p:cNvSpPr>
            <a:spLocks noGrp="1"/>
          </p:cNvSpPr>
          <p:nvPr>
            <p:ph idx="1"/>
          </p:nvPr>
        </p:nvSpPr>
        <p:spPr>
          <a:xfrm>
            <a:off x="457200" y="2052918"/>
            <a:ext cx="11487150" cy="4195481"/>
          </a:xfrm>
        </p:spPr>
        <p:txBody>
          <a:bodyPr>
            <a:normAutofit lnSpcReduction="10000"/>
          </a:bodyPr>
          <a:lstStyle/>
          <a:p>
            <a:pPr marL="0" indent="0" algn="ctr">
              <a:buNone/>
            </a:pPr>
            <a:r>
              <a:rPr lang="en-US" dirty="0"/>
              <a:t>products are designed to appeal to the whole market and most customers.</a:t>
            </a:r>
          </a:p>
          <a:p>
            <a:pPr marL="0" indent="0" algn="ctr">
              <a:buNone/>
            </a:pPr>
            <a:r>
              <a:rPr lang="en-US" dirty="0"/>
              <a:t>For example: aspirin ,washing soap </a:t>
            </a:r>
          </a:p>
          <a:p>
            <a:pPr marL="0" indent="0" algn="ctr">
              <a:buNone/>
            </a:pPr>
            <a:endParaRPr lang="en-US" dirty="0"/>
          </a:p>
          <a:p>
            <a:pPr marL="0" indent="0" algn="ctr">
              <a:buNone/>
            </a:pPr>
            <a:r>
              <a:rPr lang="en-US" b="1" dirty="0">
                <a:solidFill>
                  <a:schemeClr val="accent2">
                    <a:lumMod val="60000"/>
                    <a:lumOff val="40000"/>
                  </a:schemeClr>
                </a:solidFill>
              </a:rPr>
              <a:t>Advantages of selling to a mass market :</a:t>
            </a:r>
          </a:p>
          <a:p>
            <a:pPr marL="457200" indent="-457200" algn="ctr">
              <a:buFont typeface="+mj-lt"/>
              <a:buAutoNum type="arabicPeriod"/>
            </a:pPr>
            <a:r>
              <a:rPr lang="en-US" dirty="0"/>
              <a:t>Total sales in these markets are very high</a:t>
            </a:r>
          </a:p>
          <a:p>
            <a:pPr marL="457200" indent="-457200" algn="ctr">
              <a:buFont typeface="+mj-lt"/>
              <a:buAutoNum type="arabicPeriod"/>
            </a:pPr>
            <a:r>
              <a:rPr lang="en-US" dirty="0"/>
              <a:t>Opportunities for business growth due to large potential sales.</a:t>
            </a:r>
          </a:p>
          <a:p>
            <a:pPr marL="0" indent="0" algn="ctr">
              <a:buNone/>
            </a:pPr>
            <a:r>
              <a:rPr lang="en-US" dirty="0"/>
              <a:t> </a:t>
            </a:r>
          </a:p>
          <a:p>
            <a:pPr marL="0" indent="0" algn="ctr">
              <a:buNone/>
            </a:pPr>
            <a:r>
              <a:rPr lang="en-US" b="1" dirty="0">
                <a:solidFill>
                  <a:schemeClr val="accent2">
                    <a:lumMod val="60000"/>
                    <a:lumOff val="40000"/>
                  </a:schemeClr>
                </a:solidFill>
              </a:rPr>
              <a:t>Disadvantages :</a:t>
            </a:r>
          </a:p>
          <a:p>
            <a:pPr marL="457200" indent="-457200" algn="ctr">
              <a:buFont typeface="+mj-lt"/>
              <a:buAutoNum type="arabicPeriod"/>
            </a:pPr>
            <a:r>
              <a:rPr lang="en-US" dirty="0"/>
              <a:t>High levels of competition between businesses selling similar products</a:t>
            </a:r>
          </a:p>
          <a:p>
            <a:pPr marL="457200" indent="-457200" algn="ctr">
              <a:buFont typeface="+mj-lt"/>
              <a:buAutoNum type="arabicPeriod"/>
            </a:pPr>
            <a:r>
              <a:rPr lang="en-US" dirty="0"/>
              <a:t>High costs of advertising and promotion</a:t>
            </a:r>
          </a:p>
          <a:p>
            <a:pPr marL="0" indent="0" algn="ctr">
              <a:buNone/>
            </a:pPr>
            <a:endParaRPr lang="en-US" b="1" dirty="0">
              <a:solidFill>
                <a:schemeClr val="accent2">
                  <a:lumMod val="60000"/>
                  <a:lumOff val="40000"/>
                </a:schemeClr>
              </a:solidFill>
            </a:endParaRPr>
          </a:p>
          <a:p>
            <a:pPr marL="0" indent="0">
              <a:buNone/>
            </a:pPr>
            <a:endParaRPr lang="en-US" dirty="0"/>
          </a:p>
        </p:txBody>
      </p:sp>
    </p:spTree>
    <p:extLst>
      <p:ext uri="{BB962C8B-B14F-4D97-AF65-F5344CB8AC3E}">
        <p14:creationId xmlns:p14="http://schemas.microsoft.com/office/powerpoint/2010/main" val="1121106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E554-2743-4284-8E8A-D186AC33E1AF}"/>
              </a:ext>
            </a:extLst>
          </p:cNvPr>
          <p:cNvSpPr>
            <a:spLocks noGrp="1"/>
          </p:cNvSpPr>
          <p:nvPr>
            <p:ph type="title"/>
          </p:nvPr>
        </p:nvSpPr>
        <p:spPr>
          <a:xfrm>
            <a:off x="185739" y="452718"/>
            <a:ext cx="10229850" cy="1400530"/>
          </a:xfrm>
        </p:spPr>
        <p:txBody>
          <a:bodyPr/>
          <a:lstStyle/>
          <a:p>
            <a:r>
              <a:rPr lang="en-US" sz="3600" b="1" dirty="0">
                <a:solidFill>
                  <a:schemeClr val="accent1">
                    <a:lumMod val="40000"/>
                    <a:lumOff val="60000"/>
                  </a:schemeClr>
                </a:solidFill>
              </a:rPr>
              <a:t>Niche market </a:t>
            </a:r>
            <a:r>
              <a:rPr lang="en-US" sz="3600" dirty="0"/>
              <a:t>: </a:t>
            </a:r>
            <a:r>
              <a:rPr lang="en-US" sz="3600" b="1" dirty="0"/>
              <a:t>is a small, usually specialized, segment of a much larger market. </a:t>
            </a:r>
          </a:p>
        </p:txBody>
      </p:sp>
      <p:sp>
        <p:nvSpPr>
          <p:cNvPr id="3" name="Content Placeholder 2">
            <a:extLst>
              <a:ext uri="{FF2B5EF4-FFF2-40B4-BE49-F238E27FC236}">
                <a16:creationId xmlns:a16="http://schemas.microsoft.com/office/drawing/2014/main" id="{A5E1E7CD-E658-4E59-A31E-0D5350945800}"/>
              </a:ext>
            </a:extLst>
          </p:cNvPr>
          <p:cNvSpPr>
            <a:spLocks noGrp="1"/>
          </p:cNvSpPr>
          <p:nvPr>
            <p:ph idx="1"/>
          </p:nvPr>
        </p:nvSpPr>
        <p:spPr>
          <a:xfrm>
            <a:off x="185739" y="1714500"/>
            <a:ext cx="11787185" cy="4533899"/>
          </a:xfrm>
        </p:spPr>
        <p:txBody>
          <a:bodyPr/>
          <a:lstStyle/>
          <a:p>
            <a:pPr marL="0" indent="0" algn="ctr">
              <a:buNone/>
            </a:pPr>
            <a:r>
              <a:rPr lang="en-US" dirty="0"/>
              <a:t> products designed and sold to a vey small number of customers who form a small segment of the large market .</a:t>
            </a:r>
          </a:p>
          <a:p>
            <a:pPr marL="0" indent="0" algn="ctr">
              <a:buNone/>
            </a:pPr>
            <a:r>
              <a:rPr lang="en-US" dirty="0"/>
              <a:t>For examples: Rolex watches , designed clothes.</a:t>
            </a:r>
          </a:p>
          <a:p>
            <a:pPr marL="0" indent="0" algn="ctr">
              <a:buNone/>
            </a:pPr>
            <a:endParaRPr lang="en-US" dirty="0"/>
          </a:p>
          <a:p>
            <a:pPr marL="0" indent="0" algn="ctr">
              <a:buNone/>
            </a:pPr>
            <a:r>
              <a:rPr lang="en-US" b="1" dirty="0">
                <a:solidFill>
                  <a:schemeClr val="accent1">
                    <a:lumMod val="40000"/>
                    <a:lumOff val="60000"/>
                  </a:schemeClr>
                </a:solidFill>
              </a:rPr>
              <a:t>Advantages of a niche market:</a:t>
            </a:r>
          </a:p>
          <a:p>
            <a:pPr marL="457200" indent="-457200" algn="ctr">
              <a:buFont typeface="+mj-lt"/>
              <a:buAutoNum type="arabicPeriod"/>
            </a:pPr>
            <a:r>
              <a:rPr lang="en-US" dirty="0"/>
              <a:t>Small businesses may be able to sell successfully to a niche market.</a:t>
            </a:r>
          </a:p>
          <a:p>
            <a:pPr marL="457200" indent="-457200" algn="ctr">
              <a:buFont typeface="+mj-lt"/>
              <a:buAutoNum type="arabicPeriod"/>
            </a:pPr>
            <a:r>
              <a:rPr lang="en-US" dirty="0"/>
              <a:t>The needs of consumers can be more closely focused on.</a:t>
            </a:r>
          </a:p>
          <a:p>
            <a:pPr marL="0" indent="0" algn="ctr">
              <a:buNone/>
            </a:pPr>
            <a:r>
              <a:rPr lang="en-US" b="1" dirty="0">
                <a:solidFill>
                  <a:schemeClr val="accent1">
                    <a:lumMod val="40000"/>
                    <a:lumOff val="60000"/>
                  </a:schemeClr>
                </a:solidFill>
              </a:rPr>
              <a:t>Disadvantages:</a:t>
            </a:r>
          </a:p>
          <a:p>
            <a:pPr marL="457200" indent="-457200" algn="ctr">
              <a:buFont typeface="+mj-lt"/>
              <a:buAutoNum type="arabicPeriod"/>
            </a:pPr>
            <a:r>
              <a:rPr lang="en-US" dirty="0"/>
              <a:t>Niche markets are usually small and therefore have limited sales potential.</a:t>
            </a:r>
          </a:p>
          <a:p>
            <a:pPr marL="457200" indent="-457200" algn="ctr">
              <a:buFont typeface="+mj-lt"/>
              <a:buAutoNum type="arabicPeriod"/>
            </a:pPr>
            <a:r>
              <a:rPr lang="en-US" dirty="0"/>
              <a:t>often businesses in the niche market will be specialize in just one product.</a:t>
            </a:r>
          </a:p>
          <a:p>
            <a:pPr marL="0" indent="0" algn="ctr">
              <a:buNone/>
            </a:pPr>
            <a:endParaRPr lang="en-US" b="1" dirty="0">
              <a:solidFill>
                <a:schemeClr val="accent1">
                  <a:lumMod val="40000"/>
                  <a:lumOff val="60000"/>
                </a:schemeClr>
              </a:solidFill>
            </a:endParaRPr>
          </a:p>
          <a:p>
            <a:pPr marL="0" indent="0" algn="ctr">
              <a:buNone/>
            </a:pPr>
            <a:endParaRPr lang="en-US" dirty="0"/>
          </a:p>
          <a:p>
            <a:pPr marL="0" indent="0" algn="ctr">
              <a:buNone/>
            </a:pPr>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992554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88612-D1B0-4A8D-8308-ED3BC08F76F9}"/>
              </a:ext>
            </a:extLst>
          </p:cNvPr>
          <p:cNvSpPr>
            <a:spLocks noGrp="1"/>
          </p:cNvSpPr>
          <p:nvPr>
            <p:ph type="title"/>
          </p:nvPr>
        </p:nvSpPr>
        <p:spPr>
          <a:xfrm>
            <a:off x="646111" y="452718"/>
            <a:ext cx="9404723" cy="833157"/>
          </a:xfrm>
        </p:spPr>
        <p:txBody>
          <a:bodyPr/>
          <a:lstStyle/>
          <a:p>
            <a:pPr algn="ctr"/>
            <a:r>
              <a:rPr lang="en-US" b="1" dirty="0">
                <a:solidFill>
                  <a:schemeClr val="accent1">
                    <a:lumMod val="40000"/>
                    <a:lumOff val="60000"/>
                  </a:schemeClr>
                </a:solidFill>
              </a:rPr>
              <a:t>      Market segments </a:t>
            </a:r>
          </a:p>
        </p:txBody>
      </p:sp>
      <p:sp>
        <p:nvSpPr>
          <p:cNvPr id="3" name="Content Placeholder 2">
            <a:extLst>
              <a:ext uri="{FF2B5EF4-FFF2-40B4-BE49-F238E27FC236}">
                <a16:creationId xmlns:a16="http://schemas.microsoft.com/office/drawing/2014/main" id="{0DCD698C-A808-46DF-AA86-BE6BBB1969B0}"/>
              </a:ext>
            </a:extLst>
          </p:cNvPr>
          <p:cNvSpPr>
            <a:spLocks noGrp="1"/>
          </p:cNvSpPr>
          <p:nvPr>
            <p:ph idx="1"/>
          </p:nvPr>
        </p:nvSpPr>
        <p:spPr>
          <a:xfrm>
            <a:off x="171450" y="1400174"/>
            <a:ext cx="12020550" cy="5457826"/>
          </a:xfrm>
        </p:spPr>
        <p:txBody>
          <a:bodyPr/>
          <a:lstStyle/>
          <a:p>
            <a:pPr marL="0" indent="0" algn="ctr">
              <a:buNone/>
            </a:pPr>
            <a:r>
              <a:rPr lang="en-US" b="1" dirty="0">
                <a:solidFill>
                  <a:schemeClr val="accent1">
                    <a:lumMod val="40000"/>
                    <a:lumOff val="60000"/>
                  </a:schemeClr>
                </a:solidFill>
              </a:rPr>
              <a:t>Market segmentation is when a market is broken down into sub-groups which share similar characteristics and preferences.</a:t>
            </a:r>
          </a:p>
          <a:p>
            <a:pPr marL="0" indent="0" algn="ctr">
              <a:buNone/>
            </a:pPr>
            <a:r>
              <a:rPr lang="en-US" sz="1800" dirty="0"/>
              <a:t>Market segmentation recognizes that potential users of goods and services are not the same and what appeals to one set of customers may not appeal to others. So the marketing department will divide the whole market into sub-groups, segments.</a:t>
            </a:r>
          </a:p>
          <a:p>
            <a:pPr marL="0" indent="0" algn="ctr">
              <a:buNone/>
            </a:pPr>
            <a:endParaRPr lang="en-US" dirty="0"/>
          </a:p>
          <a:p>
            <a:pPr marL="0" indent="0" algn="ctr">
              <a:buNone/>
            </a:pPr>
            <a:r>
              <a:rPr lang="en-US" b="1" dirty="0">
                <a:solidFill>
                  <a:schemeClr val="accent1">
                    <a:lumMod val="40000"/>
                    <a:lumOff val="60000"/>
                  </a:schemeClr>
                </a:solidFill>
              </a:rPr>
              <a:t>Ways of segmenting a market:</a:t>
            </a:r>
          </a:p>
          <a:p>
            <a:pPr algn="ctr"/>
            <a:r>
              <a:rPr lang="en-US" sz="1800" dirty="0"/>
              <a:t>By socio- economic group (income and jobs)</a:t>
            </a:r>
          </a:p>
          <a:p>
            <a:pPr algn="ctr"/>
            <a:r>
              <a:rPr lang="en-US" sz="1800" dirty="0"/>
              <a:t>By age</a:t>
            </a:r>
          </a:p>
          <a:p>
            <a:pPr algn="ctr"/>
            <a:r>
              <a:rPr lang="en-US" sz="1800" dirty="0"/>
              <a:t>By gender</a:t>
            </a:r>
          </a:p>
          <a:p>
            <a:pPr algn="ctr"/>
            <a:r>
              <a:rPr lang="en-US" sz="1800" dirty="0"/>
              <a:t>By region/location</a:t>
            </a:r>
          </a:p>
          <a:p>
            <a:pPr algn="ctr"/>
            <a:r>
              <a:rPr lang="en-US" sz="1800" dirty="0"/>
              <a:t>By use of product (as promoting cars for business use)</a:t>
            </a:r>
          </a:p>
          <a:p>
            <a:pPr algn="ctr"/>
            <a:r>
              <a:rPr lang="en-US" sz="1800" dirty="0"/>
              <a:t>By lifestyle (single or married with kids)</a:t>
            </a:r>
          </a:p>
          <a:p>
            <a:pPr algn="ctr"/>
            <a:endParaRPr lang="en-US" sz="1800" dirty="0"/>
          </a:p>
          <a:p>
            <a:pPr algn="ctr"/>
            <a:endParaRPr lang="en-US" sz="1800" dirty="0"/>
          </a:p>
          <a:p>
            <a:pPr algn="ctr"/>
            <a:endParaRPr lang="en-US" b="1" dirty="0">
              <a:solidFill>
                <a:schemeClr val="accent1">
                  <a:lumMod val="40000"/>
                  <a:lumOff val="60000"/>
                </a:schemeClr>
              </a:solidFill>
            </a:endParaRP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105645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8B99E-022E-47CD-A26D-70FBB738ED99}"/>
              </a:ext>
            </a:extLst>
          </p:cNvPr>
          <p:cNvSpPr>
            <a:spLocks noGrp="1"/>
          </p:cNvSpPr>
          <p:nvPr>
            <p:ph type="title"/>
          </p:nvPr>
        </p:nvSpPr>
        <p:spPr/>
        <p:txBody>
          <a:bodyPr/>
          <a:lstStyle/>
          <a:p>
            <a:pPr algn="ctr"/>
            <a:r>
              <a:rPr lang="en-US" sz="4800" b="1" dirty="0">
                <a:solidFill>
                  <a:schemeClr val="accent1">
                    <a:lumMod val="60000"/>
                    <a:lumOff val="40000"/>
                  </a:schemeClr>
                </a:solidFill>
              </a:rPr>
              <a:t>The marketing department </a:t>
            </a:r>
          </a:p>
        </p:txBody>
      </p:sp>
      <p:sp>
        <p:nvSpPr>
          <p:cNvPr id="3" name="Content Placeholder 2">
            <a:extLst>
              <a:ext uri="{FF2B5EF4-FFF2-40B4-BE49-F238E27FC236}">
                <a16:creationId xmlns:a16="http://schemas.microsoft.com/office/drawing/2014/main" id="{3E098557-8AF9-4830-8ED7-02AF7EC3D3E1}"/>
              </a:ext>
            </a:extLst>
          </p:cNvPr>
          <p:cNvSpPr>
            <a:spLocks noGrp="1"/>
          </p:cNvSpPr>
          <p:nvPr>
            <p:ph idx="1"/>
          </p:nvPr>
        </p:nvSpPr>
        <p:spPr/>
        <p:txBody>
          <a:bodyPr/>
          <a:lstStyle/>
          <a:p>
            <a:pPr marL="0" indent="0" algn="ctr">
              <a:buNone/>
            </a:pPr>
            <a:r>
              <a:rPr lang="en-US" sz="2800" b="1" dirty="0">
                <a:solidFill>
                  <a:schemeClr val="accent1">
                    <a:lumMod val="60000"/>
                    <a:lumOff val="40000"/>
                  </a:schemeClr>
                </a:solidFill>
              </a:rPr>
              <a:t>Marketing </a:t>
            </a:r>
            <a:r>
              <a:rPr lang="en-US" dirty="0"/>
              <a:t>is identifying customer wants and satisfying them profitably . </a:t>
            </a:r>
          </a:p>
          <a:p>
            <a:pPr marL="0" indent="0" algn="ctr">
              <a:buNone/>
            </a:pPr>
            <a:r>
              <a:rPr lang="en-US" b="1" dirty="0">
                <a:solidFill>
                  <a:schemeClr val="accent1">
                    <a:lumMod val="60000"/>
                    <a:lumOff val="40000"/>
                  </a:schemeClr>
                </a:solidFill>
              </a:rPr>
              <a:t>Customer</a:t>
            </a:r>
            <a:r>
              <a:rPr lang="en-US" dirty="0"/>
              <a:t> is a person ,business or other organization which buys goods or services from a business.</a:t>
            </a:r>
          </a:p>
          <a:p>
            <a:pPr marL="0" indent="0" algn="ctr">
              <a:buNone/>
            </a:pPr>
            <a:endParaRPr lang="en-US" dirty="0"/>
          </a:p>
          <a:p>
            <a:pPr marL="0" indent="0" algn="ctr">
              <a:buNone/>
            </a:pPr>
            <a:r>
              <a:rPr lang="en-US" dirty="0"/>
              <a:t>Most business , unless they are very small , will have a marketing department. In a large public limited company , </a:t>
            </a:r>
            <a:r>
              <a:rPr lang="en-US" dirty="0">
                <a:solidFill>
                  <a:schemeClr val="accent1">
                    <a:lumMod val="60000"/>
                    <a:lumOff val="40000"/>
                  </a:schemeClr>
                </a:solidFill>
              </a:rPr>
              <a:t>the marketing director </a:t>
            </a:r>
            <a:r>
              <a:rPr lang="en-US" dirty="0"/>
              <a:t>will have people responsible for different sections within the marketing department.</a:t>
            </a:r>
          </a:p>
          <a:p>
            <a:pPr marL="0" indent="0">
              <a:buNone/>
            </a:pPr>
            <a:endParaRPr lang="en-US" dirty="0"/>
          </a:p>
        </p:txBody>
      </p:sp>
    </p:spTree>
    <p:extLst>
      <p:ext uri="{BB962C8B-B14F-4D97-AF65-F5344CB8AC3E}">
        <p14:creationId xmlns:p14="http://schemas.microsoft.com/office/powerpoint/2010/main" val="183165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7A018C-9A2A-4ACC-B35D-F95673518B70}"/>
              </a:ext>
            </a:extLst>
          </p:cNvPr>
          <p:cNvSpPr>
            <a:spLocks noGrp="1"/>
          </p:cNvSpPr>
          <p:nvPr>
            <p:ph idx="1"/>
          </p:nvPr>
        </p:nvSpPr>
        <p:spPr>
          <a:xfrm>
            <a:off x="0" y="0"/>
            <a:ext cx="12192000" cy="6858000"/>
          </a:xfrm>
        </p:spPr>
        <p:txBody>
          <a:bodyPr>
            <a:normAutofit/>
          </a:bodyPr>
          <a:lstStyle/>
          <a:p>
            <a:pPr marL="0" indent="0" algn="ctr">
              <a:buNone/>
            </a:pPr>
            <a:endParaRPr lang="en-US" sz="3200" dirty="0"/>
          </a:p>
          <a:p>
            <a:pPr marL="0" indent="0" algn="ctr">
              <a:buNone/>
            </a:pPr>
            <a:r>
              <a:rPr lang="en-US" sz="3200" b="1" dirty="0">
                <a:solidFill>
                  <a:schemeClr val="accent1">
                    <a:lumMod val="60000"/>
                    <a:lumOff val="40000"/>
                  </a:schemeClr>
                </a:solidFill>
              </a:rPr>
              <a:t>The structure of a typical marketing department </a:t>
            </a: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p:txBody>
      </p:sp>
      <p:sp>
        <p:nvSpPr>
          <p:cNvPr id="4" name="Rectangle 3">
            <a:extLst>
              <a:ext uri="{FF2B5EF4-FFF2-40B4-BE49-F238E27FC236}">
                <a16:creationId xmlns:a16="http://schemas.microsoft.com/office/drawing/2014/main" id="{1626F9E2-EE15-44EC-8548-90774E65103C}"/>
              </a:ext>
            </a:extLst>
          </p:cNvPr>
          <p:cNvSpPr/>
          <p:nvPr/>
        </p:nvSpPr>
        <p:spPr>
          <a:xfrm>
            <a:off x="4743452" y="1385888"/>
            <a:ext cx="3257550" cy="728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Marketing Director </a:t>
            </a:r>
          </a:p>
        </p:txBody>
      </p:sp>
      <p:sp>
        <p:nvSpPr>
          <p:cNvPr id="5" name="Rectangle 4">
            <a:extLst>
              <a:ext uri="{FF2B5EF4-FFF2-40B4-BE49-F238E27FC236}">
                <a16:creationId xmlns:a16="http://schemas.microsoft.com/office/drawing/2014/main" id="{7C07F4CA-A4A3-46E5-BD36-F59A5771DD9D}"/>
              </a:ext>
            </a:extLst>
          </p:cNvPr>
          <p:cNvSpPr/>
          <p:nvPr/>
        </p:nvSpPr>
        <p:spPr>
          <a:xfrm>
            <a:off x="490537" y="2943224"/>
            <a:ext cx="2514600" cy="671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Sales</a:t>
            </a:r>
          </a:p>
        </p:txBody>
      </p:sp>
      <p:sp>
        <p:nvSpPr>
          <p:cNvPr id="6" name="Rectangle 5">
            <a:extLst>
              <a:ext uri="{FF2B5EF4-FFF2-40B4-BE49-F238E27FC236}">
                <a16:creationId xmlns:a16="http://schemas.microsoft.com/office/drawing/2014/main" id="{056140FA-7C2A-4A62-8D05-CAB9D5FEB541}"/>
              </a:ext>
            </a:extLst>
          </p:cNvPr>
          <p:cNvSpPr/>
          <p:nvPr/>
        </p:nvSpPr>
        <p:spPr>
          <a:xfrm>
            <a:off x="3617120" y="2943224"/>
            <a:ext cx="2514600" cy="671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 Research</a:t>
            </a:r>
          </a:p>
        </p:txBody>
      </p:sp>
      <p:sp>
        <p:nvSpPr>
          <p:cNvPr id="7" name="Rectangle 6">
            <a:extLst>
              <a:ext uri="{FF2B5EF4-FFF2-40B4-BE49-F238E27FC236}">
                <a16:creationId xmlns:a16="http://schemas.microsoft.com/office/drawing/2014/main" id="{483948DE-9461-4C75-83EA-D2E2485F974D}"/>
              </a:ext>
            </a:extLst>
          </p:cNvPr>
          <p:cNvSpPr/>
          <p:nvPr/>
        </p:nvSpPr>
        <p:spPr>
          <a:xfrm>
            <a:off x="6743703" y="2928936"/>
            <a:ext cx="2514599" cy="700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Promotion </a:t>
            </a:r>
          </a:p>
        </p:txBody>
      </p:sp>
      <p:sp>
        <p:nvSpPr>
          <p:cNvPr id="8" name="Rectangle 7">
            <a:extLst>
              <a:ext uri="{FF2B5EF4-FFF2-40B4-BE49-F238E27FC236}">
                <a16:creationId xmlns:a16="http://schemas.microsoft.com/office/drawing/2014/main" id="{2395FB34-B03F-43B4-B174-8F305C739016}"/>
              </a:ext>
            </a:extLst>
          </p:cNvPr>
          <p:cNvSpPr/>
          <p:nvPr/>
        </p:nvSpPr>
        <p:spPr>
          <a:xfrm>
            <a:off x="9748841" y="2943224"/>
            <a:ext cx="2266948" cy="700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Distribution </a:t>
            </a:r>
          </a:p>
        </p:txBody>
      </p:sp>
      <p:sp>
        <p:nvSpPr>
          <p:cNvPr id="10" name="Arrow: Down 9">
            <a:extLst>
              <a:ext uri="{FF2B5EF4-FFF2-40B4-BE49-F238E27FC236}">
                <a16:creationId xmlns:a16="http://schemas.microsoft.com/office/drawing/2014/main" id="{F452ED99-A1F2-4ADE-9331-4C5173CEE21D}"/>
              </a:ext>
            </a:extLst>
          </p:cNvPr>
          <p:cNvSpPr/>
          <p:nvPr/>
        </p:nvSpPr>
        <p:spPr>
          <a:xfrm>
            <a:off x="6340794" y="2100263"/>
            <a:ext cx="45719" cy="471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Up 10">
            <a:extLst>
              <a:ext uri="{FF2B5EF4-FFF2-40B4-BE49-F238E27FC236}">
                <a16:creationId xmlns:a16="http://schemas.microsoft.com/office/drawing/2014/main" id="{4801111D-490F-46F7-AA51-ED59938F2DE6}"/>
              </a:ext>
            </a:extLst>
          </p:cNvPr>
          <p:cNvSpPr/>
          <p:nvPr/>
        </p:nvSpPr>
        <p:spPr>
          <a:xfrm>
            <a:off x="6386513" y="2571750"/>
            <a:ext cx="5654992" cy="4571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Left 11">
            <a:extLst>
              <a:ext uri="{FF2B5EF4-FFF2-40B4-BE49-F238E27FC236}">
                <a16:creationId xmlns:a16="http://schemas.microsoft.com/office/drawing/2014/main" id="{89C170FF-4C37-428B-89A4-649725691258}"/>
              </a:ext>
            </a:extLst>
          </p:cNvPr>
          <p:cNvSpPr/>
          <p:nvPr/>
        </p:nvSpPr>
        <p:spPr>
          <a:xfrm>
            <a:off x="444818" y="2571750"/>
            <a:ext cx="5850257"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Down 12">
            <a:extLst>
              <a:ext uri="{FF2B5EF4-FFF2-40B4-BE49-F238E27FC236}">
                <a16:creationId xmlns:a16="http://schemas.microsoft.com/office/drawing/2014/main" id="{C6F53560-85B3-4DC1-9C07-2479C51B8E80}"/>
              </a:ext>
            </a:extLst>
          </p:cNvPr>
          <p:cNvSpPr/>
          <p:nvPr/>
        </p:nvSpPr>
        <p:spPr>
          <a:xfrm>
            <a:off x="1747837" y="2617469"/>
            <a:ext cx="45719" cy="325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43D40CF4-89E5-4C7F-9884-303123021322}"/>
              </a:ext>
            </a:extLst>
          </p:cNvPr>
          <p:cNvSpPr/>
          <p:nvPr/>
        </p:nvSpPr>
        <p:spPr>
          <a:xfrm>
            <a:off x="4874420" y="2617469"/>
            <a:ext cx="45719" cy="325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Down 14">
            <a:extLst>
              <a:ext uri="{FF2B5EF4-FFF2-40B4-BE49-F238E27FC236}">
                <a16:creationId xmlns:a16="http://schemas.microsoft.com/office/drawing/2014/main" id="{35742BCD-8E0C-47A0-99DA-E2EC99C311B0}"/>
              </a:ext>
            </a:extLst>
          </p:cNvPr>
          <p:cNvSpPr/>
          <p:nvPr/>
        </p:nvSpPr>
        <p:spPr>
          <a:xfrm>
            <a:off x="7974333" y="2594606"/>
            <a:ext cx="45719" cy="325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Down 16">
            <a:extLst>
              <a:ext uri="{FF2B5EF4-FFF2-40B4-BE49-F238E27FC236}">
                <a16:creationId xmlns:a16="http://schemas.microsoft.com/office/drawing/2014/main" id="{92DA2CD1-B328-45F3-B96B-7A1CC1C43C01}"/>
              </a:ext>
            </a:extLst>
          </p:cNvPr>
          <p:cNvSpPr/>
          <p:nvPr/>
        </p:nvSpPr>
        <p:spPr>
          <a:xfrm>
            <a:off x="10535601" y="2617469"/>
            <a:ext cx="65724" cy="3257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384FE33-EA12-4811-B5F2-5BDF2E3DABB3}"/>
              </a:ext>
            </a:extLst>
          </p:cNvPr>
          <p:cNvSpPr/>
          <p:nvPr/>
        </p:nvSpPr>
        <p:spPr>
          <a:xfrm>
            <a:off x="203836" y="4494845"/>
            <a:ext cx="2128838" cy="691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Regional sales manager</a:t>
            </a:r>
          </a:p>
        </p:txBody>
      </p:sp>
      <p:sp>
        <p:nvSpPr>
          <p:cNvPr id="19" name="Rectangle 18">
            <a:extLst>
              <a:ext uri="{FF2B5EF4-FFF2-40B4-BE49-F238E27FC236}">
                <a16:creationId xmlns:a16="http://schemas.microsoft.com/office/drawing/2014/main" id="{0C0E6DF9-3EED-4C07-9BA8-402333BFBAE4}"/>
              </a:ext>
            </a:extLst>
          </p:cNvPr>
          <p:cNvSpPr/>
          <p:nvPr/>
        </p:nvSpPr>
        <p:spPr>
          <a:xfrm>
            <a:off x="2536510" y="4494845"/>
            <a:ext cx="2128838" cy="6915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Regional sales manager </a:t>
            </a:r>
          </a:p>
        </p:txBody>
      </p:sp>
      <p:sp>
        <p:nvSpPr>
          <p:cNvPr id="20" name="Arrow: Down 19">
            <a:extLst>
              <a:ext uri="{FF2B5EF4-FFF2-40B4-BE49-F238E27FC236}">
                <a16:creationId xmlns:a16="http://schemas.microsoft.com/office/drawing/2014/main" id="{BBC2E8E5-ED72-46DE-AD17-18FD9BFD0011}"/>
              </a:ext>
            </a:extLst>
          </p:cNvPr>
          <p:cNvSpPr/>
          <p:nvPr/>
        </p:nvSpPr>
        <p:spPr>
          <a:xfrm>
            <a:off x="1928813" y="3643312"/>
            <a:ext cx="45719" cy="4572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Right 20">
            <a:extLst>
              <a:ext uri="{FF2B5EF4-FFF2-40B4-BE49-F238E27FC236}">
                <a16:creationId xmlns:a16="http://schemas.microsoft.com/office/drawing/2014/main" id="{0EC7ADEE-B3DF-4C90-8560-A8CE92B769FE}"/>
              </a:ext>
            </a:extLst>
          </p:cNvPr>
          <p:cNvSpPr/>
          <p:nvPr/>
        </p:nvSpPr>
        <p:spPr>
          <a:xfrm>
            <a:off x="1974532" y="4100513"/>
            <a:ext cx="1928813"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Left 21">
            <a:extLst>
              <a:ext uri="{FF2B5EF4-FFF2-40B4-BE49-F238E27FC236}">
                <a16:creationId xmlns:a16="http://schemas.microsoft.com/office/drawing/2014/main" id="{5A5C72B2-E354-4303-9387-3A728060A0D7}"/>
              </a:ext>
            </a:extLst>
          </p:cNvPr>
          <p:cNvSpPr/>
          <p:nvPr/>
        </p:nvSpPr>
        <p:spPr>
          <a:xfrm>
            <a:off x="444818" y="4100513"/>
            <a:ext cx="1483995"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row: Down 22">
            <a:extLst>
              <a:ext uri="{FF2B5EF4-FFF2-40B4-BE49-F238E27FC236}">
                <a16:creationId xmlns:a16="http://schemas.microsoft.com/office/drawing/2014/main" id="{955AF118-B2EA-4643-9AD8-46D02660D7A1}"/>
              </a:ext>
            </a:extLst>
          </p:cNvPr>
          <p:cNvSpPr/>
          <p:nvPr/>
        </p:nvSpPr>
        <p:spPr>
          <a:xfrm>
            <a:off x="3903345" y="4146232"/>
            <a:ext cx="45719" cy="348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Arrow: Down 23">
            <a:extLst>
              <a:ext uri="{FF2B5EF4-FFF2-40B4-BE49-F238E27FC236}">
                <a16:creationId xmlns:a16="http://schemas.microsoft.com/office/drawing/2014/main" id="{14FC9413-7B67-4ED4-A25E-EC1F22E9E195}"/>
              </a:ext>
            </a:extLst>
          </p:cNvPr>
          <p:cNvSpPr/>
          <p:nvPr/>
        </p:nvSpPr>
        <p:spPr>
          <a:xfrm>
            <a:off x="444818" y="4146232"/>
            <a:ext cx="45719" cy="3486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01E075F-871A-48DF-97FD-DDD30AFFC3DC}"/>
              </a:ext>
            </a:extLst>
          </p:cNvPr>
          <p:cNvSpPr/>
          <p:nvPr/>
        </p:nvSpPr>
        <p:spPr>
          <a:xfrm>
            <a:off x="6743703" y="4494845"/>
            <a:ext cx="2314572" cy="700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Advertising </a:t>
            </a:r>
          </a:p>
        </p:txBody>
      </p:sp>
      <p:sp>
        <p:nvSpPr>
          <p:cNvPr id="26" name="Rectangle 25">
            <a:extLst>
              <a:ext uri="{FF2B5EF4-FFF2-40B4-BE49-F238E27FC236}">
                <a16:creationId xmlns:a16="http://schemas.microsoft.com/office/drawing/2014/main" id="{E17391EF-F4F4-4754-89B6-E83ED8A36738}"/>
              </a:ext>
            </a:extLst>
          </p:cNvPr>
          <p:cNvSpPr/>
          <p:nvPr/>
        </p:nvSpPr>
        <p:spPr>
          <a:xfrm>
            <a:off x="9258301" y="4494845"/>
            <a:ext cx="2150749" cy="700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Promotion  </a:t>
            </a:r>
          </a:p>
        </p:txBody>
      </p:sp>
      <p:sp>
        <p:nvSpPr>
          <p:cNvPr id="27" name="Arrow: Down 26">
            <a:extLst>
              <a:ext uri="{FF2B5EF4-FFF2-40B4-BE49-F238E27FC236}">
                <a16:creationId xmlns:a16="http://schemas.microsoft.com/office/drawing/2014/main" id="{E5087910-53DD-4B52-8BDE-BA3648DD48CC}"/>
              </a:ext>
            </a:extLst>
          </p:cNvPr>
          <p:cNvSpPr/>
          <p:nvPr/>
        </p:nvSpPr>
        <p:spPr>
          <a:xfrm>
            <a:off x="8020052" y="3629024"/>
            <a:ext cx="45719" cy="4572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Arrow: Left 27">
            <a:extLst>
              <a:ext uri="{FF2B5EF4-FFF2-40B4-BE49-F238E27FC236}">
                <a16:creationId xmlns:a16="http://schemas.microsoft.com/office/drawing/2014/main" id="{062B3355-DC10-47FA-98B7-F848C5EC8EC4}"/>
              </a:ext>
            </a:extLst>
          </p:cNvPr>
          <p:cNvSpPr/>
          <p:nvPr/>
        </p:nvSpPr>
        <p:spPr>
          <a:xfrm>
            <a:off x="6949444" y="4043363"/>
            <a:ext cx="1146812"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Arrow: Right 28">
            <a:extLst>
              <a:ext uri="{FF2B5EF4-FFF2-40B4-BE49-F238E27FC236}">
                <a16:creationId xmlns:a16="http://schemas.microsoft.com/office/drawing/2014/main" id="{557AC0EB-6E7C-4AD2-8BB5-3F66416DF585}"/>
              </a:ext>
            </a:extLst>
          </p:cNvPr>
          <p:cNvSpPr/>
          <p:nvPr/>
        </p:nvSpPr>
        <p:spPr>
          <a:xfrm>
            <a:off x="8065771" y="4054794"/>
            <a:ext cx="2535554"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Arrow: Down 29">
            <a:extLst>
              <a:ext uri="{FF2B5EF4-FFF2-40B4-BE49-F238E27FC236}">
                <a16:creationId xmlns:a16="http://schemas.microsoft.com/office/drawing/2014/main" id="{A6276F71-E0D9-467B-BFBB-6BAF47B07F0D}"/>
              </a:ext>
            </a:extLst>
          </p:cNvPr>
          <p:cNvSpPr/>
          <p:nvPr/>
        </p:nvSpPr>
        <p:spPr>
          <a:xfrm>
            <a:off x="6949444" y="4077653"/>
            <a:ext cx="45719" cy="4057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Arrow: Down 30">
            <a:extLst>
              <a:ext uri="{FF2B5EF4-FFF2-40B4-BE49-F238E27FC236}">
                <a16:creationId xmlns:a16="http://schemas.microsoft.com/office/drawing/2014/main" id="{714A3B9E-6A5B-402B-BF96-6C8EA5DA419D}"/>
              </a:ext>
            </a:extLst>
          </p:cNvPr>
          <p:cNvSpPr/>
          <p:nvPr/>
        </p:nvSpPr>
        <p:spPr>
          <a:xfrm>
            <a:off x="10601325" y="4086225"/>
            <a:ext cx="45719" cy="3971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9128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950823-9522-4091-A0F1-42E116833B30}"/>
              </a:ext>
            </a:extLst>
          </p:cNvPr>
          <p:cNvSpPr>
            <a:spLocks noGrp="1"/>
          </p:cNvSpPr>
          <p:nvPr>
            <p:ph idx="1"/>
          </p:nvPr>
        </p:nvSpPr>
        <p:spPr>
          <a:xfrm>
            <a:off x="600074" y="828675"/>
            <a:ext cx="10086975" cy="5514976"/>
          </a:xfrm>
        </p:spPr>
        <p:txBody>
          <a:bodyPr/>
          <a:lstStyle/>
          <a:p>
            <a:endParaRPr lang="en-US" dirty="0"/>
          </a:p>
          <a:p>
            <a:pPr marL="0" indent="0" algn="ctr">
              <a:buNone/>
            </a:pPr>
            <a:r>
              <a:rPr lang="en-US" b="1" dirty="0">
                <a:solidFill>
                  <a:schemeClr val="accent1">
                    <a:lumMod val="60000"/>
                    <a:lumOff val="40000"/>
                  </a:schemeClr>
                </a:solidFill>
              </a:rPr>
              <a:t>Large businesses will have different sections within their marketing department:</a:t>
            </a:r>
          </a:p>
          <a:p>
            <a:pPr marL="0" indent="0" algn="ctr">
              <a:buNone/>
            </a:pPr>
            <a:endParaRPr lang="en-US" b="1" dirty="0">
              <a:solidFill>
                <a:schemeClr val="accent1">
                  <a:lumMod val="60000"/>
                  <a:lumOff val="40000"/>
                </a:schemeClr>
              </a:solidFill>
            </a:endParaRPr>
          </a:p>
          <a:p>
            <a:pPr algn="ctr">
              <a:buFont typeface="Wingdings" panose="05000000000000000000" pitchFamily="2" charset="2"/>
              <a:buChar char="Ø"/>
            </a:pPr>
            <a:r>
              <a:rPr lang="en-US" b="1" dirty="0">
                <a:solidFill>
                  <a:schemeClr val="accent1">
                    <a:lumMod val="60000"/>
                    <a:lumOff val="40000"/>
                  </a:schemeClr>
                </a:solidFill>
              </a:rPr>
              <a:t>The sales team: </a:t>
            </a:r>
            <a:r>
              <a:rPr lang="en-US" dirty="0"/>
              <a:t>is responsible for the sales of the product.</a:t>
            </a:r>
          </a:p>
          <a:p>
            <a:pPr marL="0" indent="0" algn="ctr">
              <a:buNone/>
            </a:pPr>
            <a:r>
              <a:rPr lang="en-US" dirty="0"/>
              <a:t>It will usually have separate sections for each region to which the product is distributed.</a:t>
            </a:r>
          </a:p>
          <a:p>
            <a:pPr marL="0" indent="0" algn="ctr">
              <a:buNone/>
            </a:pPr>
            <a:endParaRPr lang="en-US" dirty="0"/>
          </a:p>
          <a:p>
            <a:pPr algn="ctr">
              <a:buFont typeface="Wingdings" panose="05000000000000000000" pitchFamily="2" charset="2"/>
              <a:buChar char="Ø"/>
            </a:pPr>
            <a:r>
              <a:rPr lang="en-US" b="1" dirty="0">
                <a:solidFill>
                  <a:schemeClr val="accent1">
                    <a:lumMod val="60000"/>
                    <a:lumOff val="40000"/>
                  </a:schemeClr>
                </a:solidFill>
              </a:rPr>
              <a:t>The market research section</a:t>
            </a:r>
            <a:r>
              <a:rPr lang="en-US" b="1" dirty="0">
                <a:solidFill>
                  <a:schemeClr val="accent1"/>
                </a:solidFill>
              </a:rPr>
              <a:t> </a:t>
            </a:r>
            <a:r>
              <a:rPr lang="en-US" dirty="0"/>
              <a:t>is responsible for :</a:t>
            </a:r>
          </a:p>
          <a:p>
            <a:pPr marL="0" indent="0" algn="ctr">
              <a:buNone/>
            </a:pPr>
            <a:r>
              <a:rPr lang="en-US" dirty="0"/>
              <a:t>Finding out customers needs</a:t>
            </a:r>
          </a:p>
          <a:p>
            <a:pPr marL="0" indent="0" algn="ctr">
              <a:buNone/>
            </a:pPr>
            <a:r>
              <a:rPr lang="en-US" dirty="0"/>
              <a:t>Market changes and the impact of competitors’ actions.</a:t>
            </a:r>
          </a:p>
          <a:p>
            <a:pPr marL="0" indent="0" algn="ctr">
              <a:buNone/>
            </a:pPr>
            <a:r>
              <a:rPr lang="en-US" dirty="0"/>
              <a:t>Research information  to help make decisions about development of new products , pricing levels, sales and promotion strategies.</a:t>
            </a:r>
          </a:p>
          <a:p>
            <a:pPr marL="0" indent="0" algn="ctr">
              <a:buNone/>
            </a:pPr>
            <a:endParaRPr lang="en-US" sz="1600" dirty="0"/>
          </a:p>
          <a:p>
            <a:pPr marL="0" indent="0" algn="ctr">
              <a:buNone/>
            </a:pPr>
            <a:endParaRPr lang="en-US" sz="1600" dirty="0"/>
          </a:p>
          <a:p>
            <a:pPr algn="ctr">
              <a:buFont typeface="Wingdings" panose="05000000000000000000" pitchFamily="2" charset="2"/>
              <a:buChar char="Ø"/>
            </a:pPr>
            <a:endParaRPr lang="en-US" dirty="0"/>
          </a:p>
          <a:p>
            <a:pPr marL="0" indent="0" algn="ctr">
              <a:buNone/>
            </a:pPr>
            <a:endParaRPr lang="en-US" dirty="0"/>
          </a:p>
        </p:txBody>
      </p:sp>
    </p:spTree>
    <p:extLst>
      <p:ext uri="{BB962C8B-B14F-4D97-AF65-F5344CB8AC3E}">
        <p14:creationId xmlns:p14="http://schemas.microsoft.com/office/powerpoint/2010/main" val="425513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224637-9780-46E0-86D2-C06AFF00150A}"/>
              </a:ext>
            </a:extLst>
          </p:cNvPr>
          <p:cNvSpPr>
            <a:spLocks noGrp="1"/>
          </p:cNvSpPr>
          <p:nvPr>
            <p:ph idx="1"/>
          </p:nvPr>
        </p:nvSpPr>
        <p:spPr>
          <a:xfrm>
            <a:off x="0" y="213360"/>
            <a:ext cx="12191999" cy="6644640"/>
          </a:xfrm>
        </p:spPr>
        <p:txBody>
          <a:bodyPr>
            <a:normAutofit/>
          </a:bodyPr>
          <a:lstStyle/>
          <a:p>
            <a:pPr algn="ctr">
              <a:buFont typeface="Wingdings" panose="05000000000000000000" pitchFamily="2" charset="2"/>
              <a:buChar char="Ø"/>
            </a:pPr>
            <a:endParaRPr lang="en-US" b="1" dirty="0">
              <a:solidFill>
                <a:schemeClr val="accent1">
                  <a:lumMod val="60000"/>
                  <a:lumOff val="40000"/>
                </a:schemeClr>
              </a:solidFill>
            </a:endParaRPr>
          </a:p>
          <a:p>
            <a:pPr algn="ctr">
              <a:buFont typeface="Wingdings" panose="05000000000000000000" pitchFamily="2" charset="2"/>
              <a:buChar char="Ø"/>
            </a:pPr>
            <a:r>
              <a:rPr lang="en-US" b="1" dirty="0">
                <a:solidFill>
                  <a:schemeClr val="accent1">
                    <a:lumMod val="60000"/>
                    <a:lumOff val="40000"/>
                  </a:schemeClr>
                </a:solidFill>
              </a:rPr>
              <a:t>The promotion section </a:t>
            </a:r>
          </a:p>
          <a:p>
            <a:pPr marL="0" indent="0" algn="ctr">
              <a:buNone/>
            </a:pPr>
            <a:r>
              <a:rPr lang="en-US" sz="2100" dirty="0">
                <a:solidFill>
                  <a:schemeClr val="accent1"/>
                </a:solidFill>
              </a:rPr>
              <a:t>Promotion</a:t>
            </a:r>
            <a:r>
              <a:rPr lang="en-US" dirty="0"/>
              <a:t> is the efforts used to raise awareness and interest in a product ,service or brand to increase sales and brand loyalty.</a:t>
            </a:r>
          </a:p>
          <a:p>
            <a:pPr marL="0" indent="0" algn="ctr">
              <a:buNone/>
            </a:pPr>
            <a:r>
              <a:rPr lang="en-US" b="1" dirty="0">
                <a:solidFill>
                  <a:schemeClr val="accent1">
                    <a:lumMod val="60000"/>
                    <a:lumOff val="40000"/>
                  </a:schemeClr>
                </a:solidFill>
              </a:rPr>
              <a:t>The section is responsible for :</a:t>
            </a:r>
          </a:p>
          <a:p>
            <a:pPr marL="0" indent="0" algn="ctr">
              <a:buNone/>
            </a:pPr>
            <a:r>
              <a:rPr lang="en-US" dirty="0"/>
              <a:t>organizing and producing the advertising for products. They will have a marketing budget </a:t>
            </a:r>
          </a:p>
          <a:p>
            <a:pPr marL="0" indent="0" algn="ctr">
              <a:buNone/>
            </a:pPr>
            <a:endParaRPr lang="en-US" dirty="0"/>
          </a:p>
          <a:p>
            <a:pPr marL="0" indent="0" algn="ctr">
              <a:buNone/>
            </a:pPr>
            <a:r>
              <a:rPr lang="en-US" sz="1600" dirty="0"/>
              <a:t>For example adverts are filmed to be in television ,or designed to be in newspapers. </a:t>
            </a:r>
          </a:p>
          <a:p>
            <a:pPr marL="0" indent="0" algn="ctr">
              <a:buNone/>
            </a:pPr>
            <a:r>
              <a:rPr lang="en-US" dirty="0"/>
              <a:t>Decides on the types of promotion that will be included in the campaigns </a:t>
            </a:r>
          </a:p>
          <a:p>
            <a:pPr marL="0" indent="0" algn="ctr">
              <a:buNone/>
            </a:pPr>
            <a:r>
              <a:rPr lang="en-US" sz="1600" dirty="0"/>
              <a:t>For example Buy one get one free , giveaways</a:t>
            </a:r>
          </a:p>
          <a:p>
            <a:pPr marL="0" indent="0" algn="ctr">
              <a:buNone/>
            </a:pPr>
            <a:r>
              <a:rPr lang="en-US" dirty="0"/>
              <a:t>Decides on which types of advertising media will be the most effective.</a:t>
            </a:r>
          </a:p>
          <a:p>
            <a:pPr marL="0" indent="0" algn="ctr">
              <a:buNone/>
            </a:pPr>
            <a:endParaRPr lang="en-US" dirty="0"/>
          </a:p>
          <a:p>
            <a:pPr marL="0" indent="0" algn="ctr">
              <a:buNone/>
            </a:pPr>
            <a:endParaRPr lang="en-US" dirty="0"/>
          </a:p>
          <a:p>
            <a:pPr algn="ctr">
              <a:buFont typeface="Wingdings" panose="05000000000000000000" pitchFamily="2" charset="2"/>
              <a:buChar char="Ø"/>
            </a:pPr>
            <a:r>
              <a:rPr lang="en-US" b="1" dirty="0">
                <a:solidFill>
                  <a:schemeClr val="accent1">
                    <a:lumMod val="60000"/>
                    <a:lumOff val="40000"/>
                  </a:schemeClr>
                </a:solidFill>
              </a:rPr>
              <a:t>Distribution</a:t>
            </a:r>
            <a:r>
              <a:rPr lang="en-US" dirty="0"/>
              <a:t> transports the products to the market.</a:t>
            </a:r>
          </a:p>
          <a:p>
            <a:pPr marL="0" indent="0" algn="ctr">
              <a:buNone/>
            </a:pPr>
            <a:r>
              <a:rPr lang="en-US" dirty="0"/>
              <a:t> </a:t>
            </a:r>
          </a:p>
          <a:p>
            <a:pPr marL="0" indent="0" algn="ctr">
              <a:buNone/>
            </a:pPr>
            <a:endParaRPr lang="en-US" dirty="0"/>
          </a:p>
        </p:txBody>
      </p:sp>
    </p:spTree>
    <p:extLst>
      <p:ext uri="{BB962C8B-B14F-4D97-AF65-F5344CB8AC3E}">
        <p14:creationId xmlns:p14="http://schemas.microsoft.com/office/powerpoint/2010/main" val="899366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ABFC5-79AA-4494-B6F0-A167A118637B}"/>
              </a:ext>
            </a:extLst>
          </p:cNvPr>
          <p:cNvSpPr>
            <a:spLocks noGrp="1"/>
          </p:cNvSpPr>
          <p:nvPr>
            <p:ph type="title"/>
          </p:nvPr>
        </p:nvSpPr>
        <p:spPr>
          <a:xfrm>
            <a:off x="646111" y="452718"/>
            <a:ext cx="9404723" cy="933170"/>
          </a:xfrm>
        </p:spPr>
        <p:txBody>
          <a:bodyPr/>
          <a:lstStyle/>
          <a:p>
            <a:pPr algn="ctr"/>
            <a:r>
              <a:rPr lang="en-US" sz="4800" b="1" dirty="0">
                <a:solidFill>
                  <a:schemeClr val="accent1">
                    <a:lumMod val="60000"/>
                    <a:lumOff val="40000"/>
                  </a:schemeClr>
                </a:solidFill>
              </a:rPr>
              <a:t>The Role of marketing </a:t>
            </a:r>
          </a:p>
        </p:txBody>
      </p:sp>
      <p:sp>
        <p:nvSpPr>
          <p:cNvPr id="3" name="Content Placeholder 2">
            <a:extLst>
              <a:ext uri="{FF2B5EF4-FFF2-40B4-BE49-F238E27FC236}">
                <a16:creationId xmlns:a16="http://schemas.microsoft.com/office/drawing/2014/main" id="{36EABBDE-C7F6-4AC4-9F90-626758BB962A}"/>
              </a:ext>
            </a:extLst>
          </p:cNvPr>
          <p:cNvSpPr>
            <a:spLocks noGrp="1"/>
          </p:cNvSpPr>
          <p:nvPr>
            <p:ph idx="1"/>
          </p:nvPr>
        </p:nvSpPr>
        <p:spPr>
          <a:xfrm>
            <a:off x="442913" y="1385888"/>
            <a:ext cx="10529887" cy="5243512"/>
          </a:xfrm>
        </p:spPr>
        <p:txBody>
          <a:bodyPr>
            <a:normAutofit lnSpcReduction="10000"/>
          </a:bodyPr>
          <a:lstStyle/>
          <a:p>
            <a:pPr marL="0" indent="0" algn="ctr">
              <a:buNone/>
            </a:pPr>
            <a:r>
              <a:rPr lang="en-US" dirty="0"/>
              <a:t>The central role of marketing undertakes the following:</a:t>
            </a:r>
          </a:p>
          <a:p>
            <a:pPr algn="ctr"/>
            <a:r>
              <a:rPr lang="en-US" b="1" dirty="0">
                <a:solidFill>
                  <a:schemeClr val="accent1">
                    <a:lumMod val="60000"/>
                    <a:lumOff val="40000"/>
                  </a:schemeClr>
                </a:solidFill>
              </a:rPr>
              <a:t>Identify customer needs :</a:t>
            </a:r>
          </a:p>
          <a:p>
            <a:pPr marL="0" indent="0" algn="ctr">
              <a:buNone/>
            </a:pPr>
            <a:r>
              <a:rPr lang="en-US" sz="1800" dirty="0"/>
              <a:t>Finding out what kind of products or services customers want. </a:t>
            </a:r>
          </a:p>
          <a:p>
            <a:pPr marL="0" indent="0" algn="ctr">
              <a:buNone/>
            </a:pPr>
            <a:r>
              <a:rPr lang="en-US" sz="1800" dirty="0"/>
              <a:t>The prices they are willing to pay .</a:t>
            </a:r>
          </a:p>
          <a:p>
            <a:pPr marL="0" indent="0" algn="ctr">
              <a:buNone/>
            </a:pPr>
            <a:r>
              <a:rPr lang="en-US" sz="1800" dirty="0"/>
              <a:t>Where and how they want to buy these products.</a:t>
            </a:r>
          </a:p>
          <a:p>
            <a:pPr marL="0" indent="0" algn="ctr">
              <a:buNone/>
            </a:pPr>
            <a:r>
              <a:rPr lang="en-US" sz="1800" dirty="0"/>
              <a:t>What after sales services they might want.</a:t>
            </a:r>
          </a:p>
          <a:p>
            <a:pPr marL="0" indent="0" algn="ctr">
              <a:buNone/>
            </a:pPr>
            <a:endParaRPr lang="en-US" dirty="0"/>
          </a:p>
          <a:p>
            <a:pPr algn="ctr">
              <a:buFont typeface="Wingdings" panose="05000000000000000000" pitchFamily="2" charset="2"/>
              <a:buChar char="Ø"/>
            </a:pPr>
            <a:r>
              <a:rPr lang="en-US" b="1" dirty="0">
                <a:solidFill>
                  <a:schemeClr val="accent1">
                    <a:lumMod val="60000"/>
                    <a:lumOff val="40000"/>
                  </a:schemeClr>
                </a:solidFill>
              </a:rPr>
              <a:t>Maintain customer loyalty and build customer relationships</a:t>
            </a:r>
          </a:p>
          <a:p>
            <a:pPr marL="0" indent="0" algn="ctr">
              <a:buNone/>
            </a:pPr>
            <a:r>
              <a:rPr lang="en-US" sz="1800" dirty="0"/>
              <a:t>by building customers relationships to gain information about customers and finding out if the products are continuing to meet their needs. </a:t>
            </a:r>
          </a:p>
          <a:p>
            <a:pPr marL="0" indent="0" algn="ctr">
              <a:buNone/>
            </a:pPr>
            <a:r>
              <a:rPr lang="en-US" b="1" dirty="0">
                <a:solidFill>
                  <a:schemeClr val="accent1">
                    <a:lumMod val="60000"/>
                    <a:lumOff val="40000"/>
                  </a:schemeClr>
                </a:solidFill>
              </a:rPr>
              <a:t>Customer loyalty </a:t>
            </a:r>
            <a:r>
              <a:rPr lang="en-US" dirty="0">
                <a:solidFill>
                  <a:schemeClr val="accent1">
                    <a:lumMod val="60000"/>
                    <a:lumOff val="40000"/>
                  </a:schemeClr>
                </a:solidFill>
              </a:rPr>
              <a:t>is when existing customers continually buy products from the same business.</a:t>
            </a:r>
          </a:p>
          <a:p>
            <a:pPr marL="0" indent="0" algn="ctr">
              <a:buNone/>
            </a:pPr>
            <a:r>
              <a:rPr lang="en-US" b="1" dirty="0">
                <a:solidFill>
                  <a:schemeClr val="accent1">
                    <a:lumMod val="60000"/>
                    <a:lumOff val="40000"/>
                  </a:schemeClr>
                </a:solidFill>
              </a:rPr>
              <a:t>Customer relationships </a:t>
            </a:r>
            <a:r>
              <a:rPr lang="en-US" dirty="0">
                <a:solidFill>
                  <a:schemeClr val="accent1">
                    <a:lumMod val="60000"/>
                    <a:lumOff val="40000"/>
                  </a:schemeClr>
                </a:solidFill>
              </a:rPr>
              <a:t>is communicating with customers to encourage them to become loyal to the business and its products.</a:t>
            </a:r>
          </a:p>
          <a:p>
            <a:pPr marL="0" indent="0" algn="ctr">
              <a:buNone/>
            </a:pPr>
            <a:endParaRPr lang="en-US" b="1" dirty="0">
              <a:solidFill>
                <a:schemeClr val="accent1">
                  <a:lumMod val="60000"/>
                  <a:lumOff val="40000"/>
                </a:schemeClr>
              </a:solidFill>
            </a:endParaRPr>
          </a:p>
          <a:p>
            <a:pPr marL="0" indent="0" algn="ctr">
              <a:buNone/>
            </a:pPr>
            <a:endParaRPr lang="en-US" b="1" dirty="0">
              <a:solidFill>
                <a:schemeClr val="accent1">
                  <a:lumMod val="60000"/>
                  <a:lumOff val="40000"/>
                </a:schemeClr>
              </a:solidFill>
            </a:endParaRPr>
          </a:p>
          <a:p>
            <a:pPr marL="0" indent="0" algn="ctr">
              <a:buNone/>
            </a:pPr>
            <a:endParaRPr lang="en-US" dirty="0">
              <a:solidFill>
                <a:schemeClr val="accent1">
                  <a:lumMod val="60000"/>
                  <a:lumOff val="40000"/>
                </a:schemeClr>
              </a:solidFill>
            </a:endParaRPr>
          </a:p>
        </p:txBody>
      </p:sp>
    </p:spTree>
    <p:extLst>
      <p:ext uri="{BB962C8B-B14F-4D97-AF65-F5344CB8AC3E}">
        <p14:creationId xmlns:p14="http://schemas.microsoft.com/office/powerpoint/2010/main" val="3233151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6DAF8-7945-420C-9F74-D7F491006909}"/>
              </a:ext>
            </a:extLst>
          </p:cNvPr>
          <p:cNvSpPr>
            <a:spLocks noGrp="1"/>
          </p:cNvSpPr>
          <p:nvPr>
            <p:ph type="title"/>
          </p:nvPr>
        </p:nvSpPr>
        <p:spPr>
          <a:xfrm>
            <a:off x="646111" y="452718"/>
            <a:ext cx="9798052" cy="1400530"/>
          </a:xfrm>
        </p:spPr>
        <p:txBody>
          <a:bodyPr/>
          <a:lstStyle/>
          <a:p>
            <a:r>
              <a:rPr lang="en-US" b="1" dirty="0">
                <a:solidFill>
                  <a:schemeClr val="accent1">
                    <a:lumMod val="40000"/>
                    <a:lumOff val="60000"/>
                  </a:schemeClr>
                </a:solidFill>
              </a:rPr>
              <a:t>The importance of the marketing department </a:t>
            </a:r>
          </a:p>
        </p:txBody>
      </p:sp>
      <p:sp>
        <p:nvSpPr>
          <p:cNvPr id="3" name="Content Placeholder 2">
            <a:extLst>
              <a:ext uri="{FF2B5EF4-FFF2-40B4-BE49-F238E27FC236}">
                <a16:creationId xmlns:a16="http://schemas.microsoft.com/office/drawing/2014/main" id="{954B1EB8-16F2-4022-BEF4-D1F21E2FC14B}"/>
              </a:ext>
            </a:extLst>
          </p:cNvPr>
          <p:cNvSpPr>
            <a:spLocks noGrp="1"/>
          </p:cNvSpPr>
          <p:nvPr>
            <p:ph idx="1"/>
          </p:nvPr>
        </p:nvSpPr>
        <p:spPr/>
        <p:txBody>
          <a:bodyPr>
            <a:normAutofit/>
          </a:bodyPr>
          <a:lstStyle/>
          <a:p>
            <a:pPr marL="0" indent="0" algn="ctr">
              <a:buNone/>
            </a:pPr>
            <a:r>
              <a:rPr lang="en-US" sz="1600" dirty="0"/>
              <a:t>If the marketing department is successful in identifying customer requirements and predicting their future needs , it should enables the business to:</a:t>
            </a:r>
          </a:p>
          <a:p>
            <a:pPr marL="0" indent="0" algn="ctr">
              <a:buNone/>
            </a:pPr>
            <a:endParaRPr lang="en-US" sz="1600" dirty="0"/>
          </a:p>
          <a:p>
            <a:pPr algn="ctr"/>
            <a:r>
              <a:rPr lang="en-US" dirty="0"/>
              <a:t>Raise customer awareness of the business product or service.</a:t>
            </a:r>
          </a:p>
          <a:p>
            <a:pPr algn="ctr"/>
            <a:r>
              <a:rPr lang="en-US" dirty="0"/>
              <a:t>Increase revenue and profitability</a:t>
            </a:r>
          </a:p>
          <a:p>
            <a:pPr algn="ctr"/>
            <a:r>
              <a:rPr lang="en-US" dirty="0"/>
              <a:t>Increase or maintain market share</a:t>
            </a:r>
          </a:p>
          <a:p>
            <a:pPr algn="ctr"/>
            <a:r>
              <a:rPr lang="en-US" dirty="0"/>
              <a:t>Enter new markets</a:t>
            </a:r>
          </a:p>
          <a:p>
            <a:pPr algn="ctr"/>
            <a:r>
              <a:rPr lang="en-US" dirty="0"/>
              <a:t>Develop new products or improving existing products.</a:t>
            </a:r>
          </a:p>
          <a:p>
            <a:pPr algn="ctr"/>
            <a:endParaRPr lang="en-US" dirty="0"/>
          </a:p>
          <a:p>
            <a:pPr algn="ctr"/>
            <a:endParaRPr lang="en-US" sz="1600" dirty="0"/>
          </a:p>
        </p:txBody>
      </p:sp>
    </p:spTree>
    <p:extLst>
      <p:ext uri="{BB962C8B-B14F-4D97-AF65-F5344CB8AC3E}">
        <p14:creationId xmlns:p14="http://schemas.microsoft.com/office/powerpoint/2010/main" val="2484600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0A601-E2F7-4F28-A28D-B0724F5630FF}"/>
              </a:ext>
            </a:extLst>
          </p:cNvPr>
          <p:cNvSpPr>
            <a:spLocks noGrp="1"/>
          </p:cNvSpPr>
          <p:nvPr>
            <p:ph type="title"/>
          </p:nvPr>
        </p:nvSpPr>
        <p:spPr/>
        <p:txBody>
          <a:bodyPr/>
          <a:lstStyle/>
          <a:p>
            <a:pPr algn="ctr"/>
            <a:r>
              <a:rPr lang="en-US" b="1" dirty="0">
                <a:solidFill>
                  <a:schemeClr val="accent1">
                    <a:lumMod val="40000"/>
                    <a:lumOff val="60000"/>
                  </a:schemeClr>
                </a:solidFill>
              </a:rPr>
              <a:t>Understanding market changes</a:t>
            </a:r>
          </a:p>
        </p:txBody>
      </p:sp>
      <p:sp>
        <p:nvSpPr>
          <p:cNvPr id="3" name="Content Placeholder 2">
            <a:extLst>
              <a:ext uri="{FF2B5EF4-FFF2-40B4-BE49-F238E27FC236}">
                <a16:creationId xmlns:a16="http://schemas.microsoft.com/office/drawing/2014/main" id="{A9B2D117-D978-40DA-A5A3-3962185B814B}"/>
              </a:ext>
            </a:extLst>
          </p:cNvPr>
          <p:cNvSpPr>
            <a:spLocks noGrp="1"/>
          </p:cNvSpPr>
          <p:nvPr>
            <p:ph idx="1"/>
          </p:nvPr>
        </p:nvSpPr>
        <p:spPr>
          <a:xfrm>
            <a:off x="0" y="1585914"/>
            <a:ext cx="11545889" cy="5086350"/>
          </a:xfrm>
        </p:spPr>
        <p:txBody>
          <a:bodyPr/>
          <a:lstStyle/>
          <a:p>
            <a:pPr marL="0" indent="0" algn="ctr">
              <a:buNone/>
            </a:pPr>
            <a:r>
              <a:rPr lang="en-US" b="1" dirty="0">
                <a:solidFill>
                  <a:schemeClr val="accent1">
                    <a:lumMod val="40000"/>
                    <a:lumOff val="60000"/>
                  </a:schemeClr>
                </a:solidFill>
              </a:rPr>
              <a:t>Why customer / consumer spending patterns change?</a:t>
            </a:r>
          </a:p>
          <a:p>
            <a:pPr marL="457200" indent="-457200" algn="ctr">
              <a:buFont typeface="+mj-lt"/>
              <a:buAutoNum type="arabicPeriod"/>
            </a:pPr>
            <a:r>
              <a:rPr lang="en-US" sz="1800" dirty="0"/>
              <a:t>Consumer tastes and fashions change</a:t>
            </a:r>
          </a:p>
          <a:p>
            <a:pPr marL="457200" indent="-457200" algn="ctr">
              <a:buFont typeface="+mj-lt"/>
              <a:buAutoNum type="arabicPeriod"/>
            </a:pPr>
            <a:r>
              <a:rPr lang="en-US" sz="1800" dirty="0"/>
              <a:t>Changes in technology – as new products being developed , old versions do not have high sales anymore.</a:t>
            </a:r>
          </a:p>
          <a:p>
            <a:pPr marL="457200" indent="-457200" algn="ctr">
              <a:buFont typeface="+mj-lt"/>
              <a:buAutoNum type="arabicPeriod"/>
            </a:pPr>
            <a:r>
              <a:rPr lang="en-US" sz="1800" dirty="0"/>
              <a:t>Change in incomes – if the economy have high unemployment's then many consumers will buy cheaper products.</a:t>
            </a:r>
          </a:p>
          <a:p>
            <a:pPr marL="457200" indent="-457200" algn="ctr">
              <a:buFont typeface="+mj-lt"/>
              <a:buAutoNum type="arabicPeriod"/>
            </a:pPr>
            <a:endParaRPr lang="en-US" dirty="0"/>
          </a:p>
          <a:p>
            <a:pPr marL="457200" indent="-457200" algn="ctr">
              <a:buFont typeface="+mj-lt"/>
              <a:buAutoNum type="arabicPeriod"/>
            </a:pPr>
            <a:endParaRPr lang="en-US" dirty="0"/>
          </a:p>
          <a:p>
            <a:pPr marL="0" indent="0" algn="ctr">
              <a:buNone/>
            </a:pPr>
            <a:r>
              <a:rPr lang="en-US" b="1" dirty="0">
                <a:solidFill>
                  <a:schemeClr val="accent1">
                    <a:lumMod val="40000"/>
                    <a:lumOff val="60000"/>
                  </a:schemeClr>
                </a:solidFill>
              </a:rPr>
              <a:t>Why have some markets become more competitive?</a:t>
            </a:r>
          </a:p>
          <a:p>
            <a:pPr algn="ctr">
              <a:buFont typeface="+mj-lt"/>
              <a:buAutoNum type="arabicPeriod"/>
            </a:pPr>
            <a:r>
              <a:rPr lang="en-US" sz="1800" dirty="0"/>
              <a:t>Internet and ecommerce has meant that consumers can search for products and buy from overseas markets.</a:t>
            </a:r>
          </a:p>
          <a:p>
            <a:pPr marL="457200" indent="-457200" algn="ctr">
              <a:buFont typeface="+mj-lt"/>
              <a:buAutoNum type="arabicPeriod"/>
            </a:pPr>
            <a:endParaRPr lang="en-US" dirty="0"/>
          </a:p>
          <a:p>
            <a:pPr marL="457200" indent="-457200" algn="ctr">
              <a:buFont typeface="+mj-lt"/>
              <a:buAutoNum type="arabicPeriod"/>
            </a:pPr>
            <a:endParaRPr lang="en-US" b="1" dirty="0">
              <a:solidFill>
                <a:schemeClr val="accent1">
                  <a:lumMod val="40000"/>
                  <a:lumOff val="60000"/>
                </a:schemeClr>
              </a:solidFill>
            </a:endParaRPr>
          </a:p>
          <a:p>
            <a:pPr marL="0" indent="0">
              <a:buNone/>
            </a:pPr>
            <a:endParaRPr lang="en-US" dirty="0"/>
          </a:p>
        </p:txBody>
      </p:sp>
    </p:spTree>
    <p:extLst>
      <p:ext uri="{BB962C8B-B14F-4D97-AF65-F5344CB8AC3E}">
        <p14:creationId xmlns:p14="http://schemas.microsoft.com/office/powerpoint/2010/main" val="611213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3B60F-7752-43CA-B63E-B5C0BE1C8FD8}"/>
              </a:ext>
            </a:extLst>
          </p:cNvPr>
          <p:cNvSpPr>
            <a:spLocks noGrp="1"/>
          </p:cNvSpPr>
          <p:nvPr>
            <p:ph type="title"/>
          </p:nvPr>
        </p:nvSpPr>
        <p:spPr>
          <a:xfrm>
            <a:off x="742951" y="438430"/>
            <a:ext cx="10287000" cy="1400530"/>
          </a:xfrm>
        </p:spPr>
        <p:txBody>
          <a:bodyPr/>
          <a:lstStyle/>
          <a:p>
            <a:r>
              <a:rPr lang="en-US" sz="3200" b="1" dirty="0">
                <a:solidFill>
                  <a:schemeClr val="accent2">
                    <a:lumMod val="60000"/>
                    <a:lumOff val="40000"/>
                  </a:schemeClr>
                </a:solidFill>
              </a:rPr>
              <a:t>How can businesses respond to changing spending patterns and increased competition ?</a:t>
            </a:r>
          </a:p>
        </p:txBody>
      </p:sp>
      <p:sp>
        <p:nvSpPr>
          <p:cNvPr id="3" name="Content Placeholder 2">
            <a:extLst>
              <a:ext uri="{FF2B5EF4-FFF2-40B4-BE49-F238E27FC236}">
                <a16:creationId xmlns:a16="http://schemas.microsoft.com/office/drawing/2014/main" id="{9110C9D2-2C07-4E05-AA49-A16D26126E06}"/>
              </a:ext>
            </a:extLst>
          </p:cNvPr>
          <p:cNvSpPr>
            <a:spLocks noGrp="1"/>
          </p:cNvSpPr>
          <p:nvPr>
            <p:ph idx="1"/>
          </p:nvPr>
        </p:nvSpPr>
        <p:spPr/>
        <p:txBody>
          <a:bodyPr/>
          <a:lstStyle/>
          <a:p>
            <a:pPr marL="0" indent="0" algn="ctr">
              <a:buNone/>
            </a:pPr>
            <a:r>
              <a:rPr lang="en-US" dirty="0"/>
              <a:t>In order to remain successful , a business to do the following :</a:t>
            </a:r>
          </a:p>
          <a:p>
            <a:pPr marL="0" indent="0" algn="ctr">
              <a:buNone/>
            </a:pPr>
            <a:endParaRPr lang="en-US" dirty="0"/>
          </a:p>
          <a:p>
            <a:pPr algn="ctr">
              <a:buFont typeface="Wingdings" panose="05000000000000000000" pitchFamily="2" charset="2"/>
              <a:buChar char="Ø"/>
            </a:pPr>
            <a:r>
              <a:rPr lang="en-US" dirty="0"/>
              <a:t>Maintain good customers relationships.</a:t>
            </a:r>
          </a:p>
          <a:p>
            <a:pPr algn="ctr">
              <a:buFont typeface="Wingdings" panose="05000000000000000000" pitchFamily="2" charset="2"/>
              <a:buChar char="Ø"/>
            </a:pPr>
            <a:endParaRPr lang="en-US" dirty="0"/>
          </a:p>
          <a:p>
            <a:pPr algn="ctr">
              <a:buFont typeface="Wingdings" panose="05000000000000000000" pitchFamily="2" charset="2"/>
              <a:buChar char="Ø"/>
            </a:pPr>
            <a:r>
              <a:rPr lang="en-US" dirty="0"/>
              <a:t>Keep improving its existing products and develop new products.</a:t>
            </a:r>
          </a:p>
          <a:p>
            <a:pPr algn="ctr">
              <a:buFont typeface="Wingdings" panose="05000000000000000000" pitchFamily="2" charset="2"/>
              <a:buChar char="Ø"/>
            </a:pPr>
            <a:endParaRPr lang="en-US" dirty="0"/>
          </a:p>
          <a:p>
            <a:pPr algn="ctr">
              <a:buFont typeface="Wingdings" panose="05000000000000000000" pitchFamily="2" charset="2"/>
              <a:buChar char="Ø"/>
            </a:pPr>
            <a:r>
              <a:rPr lang="en-US" dirty="0"/>
              <a:t>Keep costs low that will help keep prices low.</a:t>
            </a:r>
          </a:p>
          <a:p>
            <a:pPr algn="ctr">
              <a:buFont typeface="Wingdings" panose="05000000000000000000" pitchFamily="2" charset="2"/>
              <a:buChar char="Ø"/>
            </a:pPr>
            <a:endParaRPr lang="en-US" dirty="0"/>
          </a:p>
          <a:p>
            <a:pPr algn="ctr">
              <a:buFont typeface="Wingdings" panose="05000000000000000000" pitchFamily="2" charset="2"/>
              <a:buChar char="Ø"/>
            </a:pPr>
            <a:endParaRPr lang="en-US" dirty="0"/>
          </a:p>
        </p:txBody>
      </p:sp>
    </p:spTree>
    <p:extLst>
      <p:ext uri="{BB962C8B-B14F-4D97-AF65-F5344CB8AC3E}">
        <p14:creationId xmlns:p14="http://schemas.microsoft.com/office/powerpoint/2010/main" val="12110792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6274</TotalTime>
  <Words>932</Words>
  <Application>Microsoft Office PowerPoint</Application>
  <PresentationFormat>Widescreen</PresentationFormat>
  <Paragraphs>143</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Wingdings</vt:lpstr>
      <vt:lpstr>Wingdings 3</vt:lpstr>
      <vt:lpstr>Ion</vt:lpstr>
      <vt:lpstr>Marketing , competition and the customer.    </vt:lpstr>
      <vt:lpstr>The marketing department </vt:lpstr>
      <vt:lpstr>PowerPoint Presentation</vt:lpstr>
      <vt:lpstr>PowerPoint Presentation</vt:lpstr>
      <vt:lpstr>PowerPoint Presentation</vt:lpstr>
      <vt:lpstr>The Role of marketing </vt:lpstr>
      <vt:lpstr>The importance of the marketing department </vt:lpstr>
      <vt:lpstr>Understanding market changes</vt:lpstr>
      <vt:lpstr>How can businesses respond to changing spending patterns and increased competition ?</vt:lpstr>
      <vt:lpstr>What is meant by a market ?</vt:lpstr>
      <vt:lpstr>Mass market : is where there is a very large number of sales of a product. </vt:lpstr>
      <vt:lpstr>Niche market : is a small, usually specialized, segment of a much larger market. </vt:lpstr>
      <vt:lpstr>      Market segments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 competition and the customer.    </dc:title>
  <dc:creator>Yasmin Qaddoumi</dc:creator>
  <cp:lastModifiedBy>Yasmin Qaddoumi</cp:lastModifiedBy>
  <cp:revision>44</cp:revision>
  <dcterms:created xsi:type="dcterms:W3CDTF">2023-01-19T09:54:29Z</dcterms:created>
  <dcterms:modified xsi:type="dcterms:W3CDTF">2023-02-28T07:16:02Z</dcterms:modified>
</cp:coreProperties>
</file>