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4" r:id="rId3"/>
    <p:sldId id="285" r:id="rId4"/>
    <p:sldId id="269" r:id="rId5"/>
    <p:sldId id="270" r:id="rId6"/>
    <p:sldId id="271" r:id="rId7"/>
    <p:sldId id="273" r:id="rId8"/>
    <p:sldId id="282" r:id="rId9"/>
    <p:sldId id="283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000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71FC-2C6E-4D4D-B131-51D762FAFB97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7A71FC-2C6E-4D4D-B131-51D762FAFB97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DD61F56-7980-4781-8153-9506D5C4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pull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C0fZ_lkFpQ&amp;t=6s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O-cawByg2aA&amp;t=300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youtube.com/watch?v=PKzE3OWxDf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500"/>
              <a:t>Chapter 5</a:t>
            </a:r>
            <a:endParaRPr lang="en-US" sz="35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Area, perimeter and volume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404664"/>
            <a:ext cx="7772400" cy="1765176"/>
          </a:xfrm>
        </p:spPr>
        <p:txBody>
          <a:bodyPr/>
          <a:lstStyle/>
          <a:p>
            <a:r>
              <a:rPr lang="en-US" dirty="0"/>
              <a:t>Sometime, the question might give you the area and ask you to find a missing side. In such cases, use inverse operation to find the missing side (just like we did in rectangles). Please refer to slide 4.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2492896"/>
            <a:ext cx="7772400" cy="1080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area of the parallelogram is 43 cm</a:t>
            </a:r>
            <a:r>
              <a:rPr kumimoji="0" lang="en-US" sz="26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what is the height of the parallelogram?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601072" y="3284984"/>
            <a:ext cx="3175011" cy="1800200"/>
            <a:chOff x="5601072" y="3284984"/>
            <a:chExt cx="3175011" cy="1800200"/>
          </a:xfrm>
        </p:grpSpPr>
        <p:pic>
          <p:nvPicPr>
            <p:cNvPr id="20482" name="Picture 2" descr="http://4.bp.blogspot.com/_0H5_lWgZqfA/TPWw8r6GMII/AAAAAAAAACk/Dz9Wn2tP0dE/s1600/untitled.bmp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01072" y="3284984"/>
              <a:ext cx="3175011" cy="1800200"/>
            </a:xfrm>
            <a:prstGeom prst="rect">
              <a:avLst/>
            </a:prstGeom>
            <a:noFill/>
          </p:spPr>
        </p:pic>
        <p:sp>
          <p:nvSpPr>
            <p:cNvPr id="6" name="Rectangle 5"/>
            <p:cNvSpPr/>
            <p:nvPr/>
          </p:nvSpPr>
          <p:spPr>
            <a:xfrm>
              <a:off x="6084168" y="3933056"/>
              <a:ext cx="50405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Content Placeholder 2"/>
          <p:cNvSpPr txBox="1">
            <a:spLocks/>
          </p:cNvSpPr>
          <p:nvPr/>
        </p:nvSpPr>
        <p:spPr>
          <a:xfrm>
            <a:off x="1331640" y="3429000"/>
            <a:ext cx="3816424" cy="1656184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 =  base x height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2600" dirty="0"/>
              <a:t>43 = 10 x h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2600" dirty="0"/>
              <a:t>h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43 ÷ 10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2600" dirty="0"/>
              <a:t> </a:t>
            </a:r>
            <a:endParaRPr lang="en-US" sz="600" dirty="0"/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2600" dirty="0"/>
              <a:t>so the height is 4.3 cm.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4BEF4E2-4B62-4DA0-BB3F-36F4677C4FB6}"/>
              </a:ext>
            </a:extLst>
          </p:cNvPr>
          <p:cNvGrpSpPr/>
          <p:nvPr/>
        </p:nvGrpSpPr>
        <p:grpSpPr>
          <a:xfrm>
            <a:off x="6084169" y="5589240"/>
            <a:ext cx="3273039" cy="1125315"/>
            <a:chOff x="5393510" y="5893052"/>
            <a:chExt cx="4256217" cy="1125315"/>
          </a:xfrm>
        </p:grpSpPr>
        <p:pic>
          <p:nvPicPr>
            <p:cNvPr id="10" name="Picture 8" descr="ÙØªÙØ¬Ø© Ø¨Ø­Ø« Ø§ÙØµÙØ± Ø¹Ù âªclass workâ¬â">
              <a:extLst>
                <a:ext uri="{FF2B5EF4-FFF2-40B4-BE49-F238E27FC236}">
                  <a16:creationId xmlns:a16="http://schemas.microsoft.com/office/drawing/2014/main" id="{041827F0-23BC-4979-85CB-0CC13EA4BD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 b="12481"/>
            <a:stretch>
              <a:fillRect/>
            </a:stretch>
          </p:blipFill>
          <p:spPr bwMode="auto">
            <a:xfrm>
              <a:off x="5393510" y="5893052"/>
              <a:ext cx="1733876" cy="1066869"/>
            </a:xfrm>
            <a:prstGeom prst="rect">
              <a:avLst/>
            </a:prstGeom>
            <a:noFill/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61FE1E9-37E5-461B-A66A-5CBF119080F4}"/>
                </a:ext>
              </a:extLst>
            </p:cNvPr>
            <p:cNvSpPr txBox="1"/>
            <p:nvPr/>
          </p:nvSpPr>
          <p:spPr>
            <a:xfrm>
              <a:off x="6839743" y="6095037"/>
              <a:ext cx="28099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/>
                <a:t>P. 69 Ex.5B:</a:t>
              </a:r>
            </a:p>
            <a:p>
              <a:r>
                <a:rPr lang="en-US" b="1" dirty="0"/>
                <a:t>Q1 (b), Q2 (a), Q4 and Q5 (b)</a:t>
              </a:r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251520" y="1988840"/>
                <a:ext cx="8204448" cy="1368152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/>
              <a:p>
                <a:pPr marL="731520" lvl="1" indent="-274320" algn="just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" pitchFamily="2" charset="2"/>
                  <a:buChar char="Ø"/>
                  <a:defRPr/>
                </a:pPr>
                <a:r>
                  <a:rPr lang="en-US" sz="2600" dirty="0"/>
                  <a:t>To learn about </a:t>
                </a:r>
                <a14:m>
                  <m:oMath xmlns:m="http://schemas.openxmlformats.org/officeDocument/2006/math"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600" dirty="0"/>
                  <a:t> and the circumference of a circle.</a:t>
                </a:r>
              </a:p>
              <a:p>
                <a:pPr marL="731520" lvl="1" indent="-274320" algn="just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" pitchFamily="2" charset="2"/>
                  <a:buChar char="Ø"/>
                  <a:defRPr/>
                </a:pPr>
                <a:endParaRPr lang="en-US" sz="2600" dirty="0"/>
              </a:p>
              <a:p>
                <a:pPr marL="731520" lvl="1" indent="-274320" algn="just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" pitchFamily="2" charset="2"/>
                  <a:buChar char="Ø"/>
                  <a:defRPr/>
                </a:pPr>
                <a:r>
                  <a:rPr lang="en-US" sz="2600" dirty="0"/>
                  <a:t>To learn about </a:t>
                </a:r>
                <a:r>
                  <a:rPr kumimoji="0" lang="en-US" sz="2600" b="0" i="0" u="none" strike="noStrike" kern="1200" cap="none" spc="0" normalizeH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area of a parallelogram and a trapezium.</a:t>
                </a: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988840"/>
                <a:ext cx="8204448" cy="1368152"/>
              </a:xfrm>
              <a:prstGeom prst="rect">
                <a:avLst/>
              </a:prstGeom>
              <a:blipFill>
                <a:blip r:embed="rId2"/>
                <a:stretch>
                  <a:fillRect t="-3111" b="-16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5">
            <a:extLst>
              <a:ext uri="{FF2B5EF4-FFF2-40B4-BE49-F238E27FC236}">
                <a16:creationId xmlns:a16="http://schemas.microsoft.com/office/drawing/2014/main" id="{9AAF76E8-21DF-4F20-A42B-16717E85D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04664"/>
            <a:ext cx="7772400" cy="1143000"/>
          </a:xfrm>
        </p:spPr>
        <p:txBody>
          <a:bodyPr/>
          <a:lstStyle/>
          <a:p>
            <a:r>
              <a:rPr lang="en-US" b="1" u="sng" dirty="0"/>
              <a:t>Objectives: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97A12-0691-4F73-8659-3FA6D447F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-315416"/>
            <a:ext cx="8075240" cy="1143000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/>
              <a:t>Circle parts</a:t>
            </a:r>
          </a:p>
        </p:txBody>
      </p:sp>
      <p:pic>
        <p:nvPicPr>
          <p:cNvPr id="1026" name="Picture 2" descr="Properties of Circles">
            <a:extLst>
              <a:ext uri="{FF2B5EF4-FFF2-40B4-BE49-F238E27FC236}">
                <a16:creationId xmlns:a16="http://schemas.microsoft.com/office/drawing/2014/main" id="{AB46D57C-8DF9-4640-9105-AA28BAFA2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3312368" cy="2793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arts of a Circle | Definition and Examples | Circumference">
            <a:extLst>
              <a:ext uri="{FF2B5EF4-FFF2-40B4-BE49-F238E27FC236}">
                <a16:creationId xmlns:a16="http://schemas.microsoft.com/office/drawing/2014/main" id="{0912ED43-EEEB-4DBC-9CA1-2EE1189F26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" t="3867" r="60538" b="2769"/>
          <a:stretch/>
        </p:blipFill>
        <p:spPr bwMode="auto">
          <a:xfrm>
            <a:off x="5508104" y="827584"/>
            <a:ext cx="2952328" cy="318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6F292AC-E4D4-4087-A9BB-C0ED1D824FD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2008" y="4020059"/>
            <a:ext cx="4572000" cy="2793317"/>
          </a:xfrm>
        </p:spPr>
        <p:txBody>
          <a:bodyPr>
            <a:noAutofit/>
          </a:bodyPr>
          <a:lstStyle/>
          <a:p>
            <a:r>
              <a:rPr lang="en-US" sz="2000" u="sng" dirty="0"/>
              <a:t>Circumference: </a:t>
            </a:r>
            <a:r>
              <a:rPr lang="en-US" sz="2000" dirty="0"/>
              <a:t>is the distance around a circle. It’s basically the term used to describe the perimeter of the circle.</a:t>
            </a:r>
          </a:p>
          <a:p>
            <a:r>
              <a:rPr lang="en-US" sz="2000" u="sng" dirty="0"/>
              <a:t>Diameter: </a:t>
            </a:r>
            <a:r>
              <a:rPr lang="en-US" sz="2000" dirty="0"/>
              <a:t>the length of a  line passing through the center from one point on the circle to another.</a:t>
            </a:r>
          </a:p>
          <a:p>
            <a:r>
              <a:rPr lang="en-US" sz="2000" u="sng" dirty="0"/>
              <a:t>Radius: </a:t>
            </a:r>
            <a:r>
              <a:rPr lang="en-US" sz="2000" dirty="0"/>
              <a:t>the length of a line drawn from the center to any point on the circle.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A77A2D-2954-4E1F-8A7E-827B30C4D5E6}"/>
              </a:ext>
            </a:extLst>
          </p:cNvPr>
          <p:cNvSpPr txBox="1">
            <a:spLocks/>
          </p:cNvSpPr>
          <p:nvPr/>
        </p:nvSpPr>
        <p:spPr>
          <a:xfrm>
            <a:off x="4721188" y="3937027"/>
            <a:ext cx="4572000" cy="2793317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u="sng" dirty="0"/>
              <a:t>Chord: </a:t>
            </a:r>
            <a:r>
              <a:rPr lang="en-US" sz="2000" dirty="0"/>
              <a:t>is a straight line from one point on the circumference to another.</a:t>
            </a:r>
          </a:p>
          <a:p>
            <a:r>
              <a:rPr lang="en-US" sz="2000" u="sng" dirty="0"/>
              <a:t>Segments: </a:t>
            </a:r>
            <a:r>
              <a:rPr lang="en-US" sz="2000" dirty="0"/>
              <a:t>a chord splits a circle into two segments.</a:t>
            </a:r>
          </a:p>
          <a:p>
            <a:r>
              <a:rPr lang="en-US" sz="2000" u="sng" dirty="0"/>
              <a:t>Arc:</a:t>
            </a:r>
            <a:r>
              <a:rPr lang="en-US" sz="2000" dirty="0"/>
              <a:t> is part of the circumference.</a:t>
            </a:r>
          </a:p>
          <a:p>
            <a:r>
              <a:rPr lang="en-US" sz="2000" u="sng" dirty="0"/>
              <a:t>Sector:</a:t>
            </a:r>
            <a:r>
              <a:rPr lang="en-US" sz="2000" dirty="0"/>
              <a:t> is formed by joining a radius to an arc to a radius.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393939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772400" cy="796950"/>
          </a:xfrm>
        </p:spPr>
        <p:txBody>
          <a:bodyPr>
            <a:normAutofit fontScale="90000"/>
          </a:bodyPr>
          <a:lstStyle/>
          <a:p>
            <a:r>
              <a:rPr lang="en-US" b="1" i="1" u="sng" dirty="0"/>
              <a:t>Important things to know about a circle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424936" cy="936104"/>
          </a:xfrm>
        </p:spPr>
        <p:txBody>
          <a:bodyPr>
            <a:normAutofit/>
          </a:bodyPr>
          <a:lstStyle/>
          <a:p>
            <a:r>
              <a:rPr lang="en-US" dirty="0"/>
              <a:t>The diameter and radius are very important to work out the circumference and area of any circle.</a:t>
            </a:r>
          </a:p>
        </p:txBody>
      </p:sp>
      <p:pic>
        <p:nvPicPr>
          <p:cNvPr id="26626" name="Picture 2" descr="Image result for area of circle"/>
          <p:cNvPicPr>
            <a:picLocks noChangeAspect="1" noChangeArrowheads="1"/>
          </p:cNvPicPr>
          <p:nvPr/>
        </p:nvPicPr>
        <p:blipFill>
          <a:blip r:embed="rId2" cstate="print"/>
          <a:srcRect r="51283" b="7056"/>
          <a:stretch>
            <a:fillRect/>
          </a:stretch>
        </p:blipFill>
        <p:spPr bwMode="auto">
          <a:xfrm>
            <a:off x="503534" y="2127994"/>
            <a:ext cx="2912084" cy="27363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4973106"/>
            <a:ext cx="338437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33CC"/>
                </a:solidFill>
              </a:rPr>
              <a:t>diameter = d</a:t>
            </a:r>
          </a:p>
          <a:p>
            <a:pPr algn="ctr"/>
            <a:r>
              <a:rPr lang="en-US" sz="2800" b="1" dirty="0">
                <a:solidFill>
                  <a:srgbClr val="CC0000"/>
                </a:solidFill>
              </a:rPr>
              <a:t>radius = r</a:t>
            </a:r>
          </a:p>
          <a:p>
            <a:pPr algn="ctr"/>
            <a:r>
              <a:rPr lang="en-US" sz="2200" b="1" i="1" dirty="0"/>
              <a:t>Diameter = 2 × radius = 2r</a:t>
            </a:r>
          </a:p>
          <a:p>
            <a:pPr algn="ctr"/>
            <a:endParaRPr lang="en-US" sz="2800" b="1" dirty="0">
              <a:solidFill>
                <a:srgbClr val="CC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3888" y="2403677"/>
            <a:ext cx="5328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/>
              <a:t>You also notice that both rules (area and circumference) will use the Greek letter </a:t>
            </a:r>
            <a:r>
              <a:rPr lang="el-GR" sz="3400" b="1" dirty="0"/>
              <a:t>π</a:t>
            </a:r>
            <a:r>
              <a:rPr lang="en-US" sz="2600" dirty="0"/>
              <a:t> (known as pi, pronounced as pie). </a:t>
            </a:r>
          </a:p>
          <a:p>
            <a:pPr algn="just"/>
            <a:r>
              <a:rPr lang="el-GR" sz="3400" b="1" dirty="0"/>
              <a:t>π</a:t>
            </a:r>
            <a:r>
              <a:rPr lang="en-US" sz="2600" dirty="0"/>
              <a:t> is about </a:t>
            </a:r>
            <a:r>
              <a:rPr lang="en-US" sz="2600" b="1" dirty="0"/>
              <a:t>3.14</a:t>
            </a:r>
            <a:r>
              <a:rPr lang="en-US" sz="2600" dirty="0"/>
              <a:t> rounded to 2 </a:t>
            </a:r>
            <a:r>
              <a:rPr lang="en-US" sz="2600" dirty="0" err="1"/>
              <a:t>d.p</a:t>
            </a:r>
            <a:r>
              <a:rPr lang="en-US" sz="2600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6115362"/>
            <a:ext cx="4320480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33996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500" b="1" u="sng" dirty="0">
                <a:solidFill>
                  <a:srgbClr val="339966"/>
                </a:solidFill>
              </a:rPr>
              <a:t> to learn more about </a:t>
            </a:r>
            <a:r>
              <a:rPr lang="el-GR" sz="1500" b="1" u="sng" dirty="0">
                <a:solidFill>
                  <a:srgbClr val="339966"/>
                </a:solidFill>
              </a:rPr>
              <a:t>π</a:t>
            </a:r>
            <a:r>
              <a:rPr lang="en-US" sz="1500" b="1" u="sng" dirty="0">
                <a:solidFill>
                  <a:srgbClr val="339966"/>
                </a:solidFill>
              </a:rPr>
              <a:t>, </a:t>
            </a:r>
            <a:r>
              <a:rPr lang="en-US" sz="1500" dirty="0"/>
              <a:t>please watch the video below:</a:t>
            </a:r>
          </a:p>
          <a:p>
            <a:r>
              <a:rPr lang="en-US" sz="1500" dirty="0">
                <a:hlinkClick r:id="rId3"/>
              </a:rPr>
              <a:t>https://www.youtube.com/watch?v=cC0fZ_lkFpQ&amp;t=6s</a:t>
            </a:r>
            <a:endParaRPr lang="en-US" sz="15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23528" y="346646"/>
            <a:ext cx="7772400" cy="634082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Circumference of circles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848872" cy="648072"/>
          </a:xfrm>
        </p:spPr>
        <p:txBody>
          <a:bodyPr>
            <a:normAutofit/>
          </a:bodyPr>
          <a:lstStyle/>
          <a:p>
            <a:r>
              <a:rPr lang="en-US" dirty="0"/>
              <a:t>The rule to find the circumference of a circle is as follows:</a:t>
            </a:r>
          </a:p>
        </p:txBody>
      </p:sp>
      <p:pic>
        <p:nvPicPr>
          <p:cNvPr id="27654" name="Picture 6" descr="Image result for circumference of circle ru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9" y="1772816"/>
            <a:ext cx="3742232" cy="2520279"/>
          </a:xfrm>
          <a:prstGeom prst="rect">
            <a:avLst/>
          </a:prstGeom>
          <a:noFill/>
        </p:spPr>
      </p:pic>
      <p:pic>
        <p:nvPicPr>
          <p:cNvPr id="27656" name="Picture 8" descr="Image result for circumference of circle ru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149080"/>
            <a:ext cx="3312107" cy="2482953"/>
          </a:xfrm>
          <a:prstGeom prst="rect">
            <a:avLst/>
          </a:prstGeom>
          <a:noFill/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499992" y="1916832"/>
            <a:ext cx="4176464" cy="216024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US" sz="2600" dirty="0"/>
              <a:t>Remember that the diameter is 2 × radius </a:t>
            </a:r>
            <a:r>
              <a:rPr lang="en-US" sz="2600" i="1" dirty="0"/>
              <a:t>OR</a:t>
            </a:r>
            <a:r>
              <a:rPr lang="en-US" sz="2600" dirty="0"/>
              <a:t> (</a:t>
            </a:r>
            <a:r>
              <a:rPr lang="en-US" sz="2600" b="1" dirty="0"/>
              <a:t>2r</a:t>
            </a:r>
            <a:r>
              <a:rPr lang="en-US" sz="2600" dirty="0"/>
              <a:t>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Therefore, if a question gives you the diameter instead of the radius, you may use the rule below.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5580112" y="3717032"/>
            <a:ext cx="504056" cy="648072"/>
          </a:xfrm>
          <a:prstGeom prst="downArrow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6E6C8B-5F36-4146-82C9-566207DA0D8F}"/>
              </a:ext>
            </a:extLst>
          </p:cNvPr>
          <p:cNvSpPr txBox="1"/>
          <p:nvPr/>
        </p:nvSpPr>
        <p:spPr>
          <a:xfrm>
            <a:off x="327992" y="6115362"/>
            <a:ext cx="4604048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33996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500" b="1" u="sng" dirty="0">
                <a:solidFill>
                  <a:srgbClr val="339966"/>
                </a:solidFill>
              </a:rPr>
              <a:t>To understand more, </a:t>
            </a:r>
            <a:r>
              <a:rPr lang="en-US" sz="1500" dirty="0"/>
              <a:t>please watch the video below:</a:t>
            </a:r>
          </a:p>
          <a:p>
            <a:r>
              <a:rPr lang="en-US" sz="1500" dirty="0">
                <a:hlinkClick r:id="rId4"/>
              </a:rPr>
              <a:t>https://www.youtube.com/watch?v=O-cawByg2aA&amp;t=300s</a:t>
            </a:r>
            <a:endParaRPr lang="en-US" sz="1500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160165"/>
            <a:ext cx="7848872" cy="648072"/>
          </a:xfrm>
        </p:spPr>
        <p:txBody>
          <a:bodyPr>
            <a:normAutofit/>
          </a:bodyPr>
          <a:lstStyle/>
          <a:p>
            <a:r>
              <a:rPr lang="en-US" dirty="0"/>
              <a:t>Examples: Find </a:t>
            </a:r>
            <a:r>
              <a:rPr lang="en-US"/>
              <a:t>the circumference </a:t>
            </a:r>
            <a:r>
              <a:rPr lang="en-US" dirty="0"/>
              <a:t>of the circles below:</a:t>
            </a:r>
          </a:p>
        </p:txBody>
      </p:sp>
      <p:pic>
        <p:nvPicPr>
          <p:cNvPr id="7" name="Picture 4" descr="Image result for circumference of circle rule"/>
          <p:cNvPicPr>
            <a:picLocks noChangeAspect="1" noChangeArrowheads="1"/>
          </p:cNvPicPr>
          <p:nvPr/>
        </p:nvPicPr>
        <p:blipFill>
          <a:blip r:embed="rId2" cstate="print"/>
          <a:srcRect l="46479" t="16923" r="5658" b="35604"/>
          <a:stretch>
            <a:fillRect/>
          </a:stretch>
        </p:blipFill>
        <p:spPr bwMode="auto">
          <a:xfrm>
            <a:off x="5129817" y="1592213"/>
            <a:ext cx="3045765" cy="210388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40560" y="3680445"/>
            <a:ext cx="399593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/>
              <a:t>Circumference =</a:t>
            </a:r>
            <a:r>
              <a:rPr lang="el-GR" sz="2600" dirty="0"/>
              <a:t> </a:t>
            </a:r>
            <a:r>
              <a:rPr lang="en-US" sz="2600" dirty="0"/>
              <a:t>2</a:t>
            </a:r>
            <a:r>
              <a:rPr lang="el-GR" sz="2600" dirty="0"/>
              <a:t>π</a:t>
            </a:r>
            <a:r>
              <a:rPr lang="en-US" sz="2600" dirty="0"/>
              <a:t>r</a:t>
            </a:r>
          </a:p>
          <a:p>
            <a:pPr algn="just"/>
            <a:r>
              <a:rPr lang="en-US" sz="2600" dirty="0"/>
              <a:t>		= 2 × 3.14 × 4</a:t>
            </a:r>
          </a:p>
          <a:p>
            <a:pPr algn="just"/>
            <a:r>
              <a:rPr lang="en-US" sz="2600" dirty="0"/>
              <a:t>		= 25.12 cm  </a:t>
            </a:r>
          </a:p>
          <a:p>
            <a:pPr algn="just"/>
            <a:endParaRPr lang="en-US" sz="2600" dirty="0"/>
          </a:p>
        </p:txBody>
      </p:sp>
      <p:pic>
        <p:nvPicPr>
          <p:cNvPr id="28676" name="Picture 4" descr="Image result for circumference of circle rule"/>
          <p:cNvPicPr>
            <a:picLocks noChangeAspect="1" noChangeArrowheads="1"/>
          </p:cNvPicPr>
          <p:nvPr/>
        </p:nvPicPr>
        <p:blipFill>
          <a:blip r:embed="rId2" cstate="print"/>
          <a:srcRect l="2817" t="20684" r="52113" b="37404"/>
          <a:stretch>
            <a:fillRect/>
          </a:stretch>
        </p:blipFill>
        <p:spPr bwMode="auto">
          <a:xfrm>
            <a:off x="899592" y="1824629"/>
            <a:ext cx="2664296" cy="1855816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67544" y="3680445"/>
            <a:ext cx="345638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/>
              <a:t>Circumference =</a:t>
            </a:r>
            <a:r>
              <a:rPr lang="el-GR" sz="2600" dirty="0"/>
              <a:t> π</a:t>
            </a:r>
            <a:r>
              <a:rPr lang="en-US" sz="2600" dirty="0"/>
              <a:t>d</a:t>
            </a:r>
          </a:p>
          <a:p>
            <a:pPr algn="just"/>
            <a:r>
              <a:rPr lang="en-US" sz="2600" dirty="0"/>
              <a:t>		= 3.14 × 6</a:t>
            </a:r>
          </a:p>
          <a:p>
            <a:pPr algn="just"/>
            <a:r>
              <a:rPr lang="en-US" sz="2600" dirty="0"/>
              <a:t>		= 18.84 cm  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90DD75-E4C1-4B0A-80E6-A0AAA3EAC66A}"/>
              </a:ext>
            </a:extLst>
          </p:cNvPr>
          <p:cNvSpPr txBox="1">
            <a:spLocks/>
          </p:cNvSpPr>
          <p:nvPr/>
        </p:nvSpPr>
        <p:spPr>
          <a:xfrm>
            <a:off x="4139952" y="1052736"/>
            <a:ext cx="4176464" cy="40324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000" b="1" u="sng" baseline="0" dirty="0"/>
              <a:t>P. 67 Ex.5A: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Q1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000" baseline="0" dirty="0"/>
              <a:t>Q2 (b, d)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Q3 (b, d)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000" baseline="0" dirty="0"/>
              <a:t>Q4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Q5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000" baseline="0" dirty="0"/>
              <a:t>Q8 (a, b)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Q15 (a, c, d, e)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pic>
        <p:nvPicPr>
          <p:cNvPr id="7" name="Picture 8" descr="ÙØªÙØ¬Ø© Ø¨Ø­Ø« Ø§ÙØµÙØ± Ø¹Ù âªclass workâ¬â">
            <a:extLst>
              <a:ext uri="{FF2B5EF4-FFF2-40B4-BE49-F238E27FC236}">
                <a16:creationId xmlns:a16="http://schemas.microsoft.com/office/drawing/2014/main" id="{B2188DB8-5725-4BDB-8D53-92859FE29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b="12481"/>
          <a:stretch>
            <a:fillRect/>
          </a:stretch>
        </p:blipFill>
        <p:spPr bwMode="auto">
          <a:xfrm rot="20621249">
            <a:off x="599289" y="1208411"/>
            <a:ext cx="2989539" cy="239204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46646"/>
            <a:ext cx="7772400" cy="634082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Area of Parallelograms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3140968"/>
            <a:ext cx="7772400" cy="6480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Properties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a parallelogram: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83568" y="3645024"/>
            <a:ext cx="8204448" cy="266429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731520" lvl="1" indent="-274320" algn="just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2600" dirty="0"/>
              <a:t>I</a:t>
            </a:r>
            <a:r>
              <a:rPr lang="en-US" sz="2600" noProof="0" dirty="0"/>
              <a:t>t has two pairs of opposite parallel lines.</a:t>
            </a:r>
            <a:endParaRPr kumimoji="0" lang="en-US" sz="26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Every two opposite sides are equal to each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other (congruent).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2600" baseline="0" dirty="0"/>
              <a:t>Every</a:t>
            </a:r>
            <a:r>
              <a:rPr lang="en-US" sz="2600" dirty="0"/>
              <a:t> two opposite angles are equal to each other. Two of which are acute, and two are obtuse.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2600" dirty="0"/>
              <a:t>Interior angles add up to 360</a:t>
            </a:r>
            <a:r>
              <a:rPr lang="en-US" sz="2600" baseline="30000" dirty="0"/>
              <a:t>o</a:t>
            </a:r>
            <a:r>
              <a:rPr lang="en-US" sz="2600" dirty="0"/>
              <a:t>.</a:t>
            </a:r>
          </a:p>
        </p:txBody>
      </p:sp>
      <p:sp>
        <p:nvSpPr>
          <p:cNvPr id="7" name="Flowchart: Data 6"/>
          <p:cNvSpPr/>
          <p:nvPr/>
        </p:nvSpPr>
        <p:spPr>
          <a:xfrm>
            <a:off x="827584" y="1700808"/>
            <a:ext cx="2664296" cy="100811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Data 7"/>
          <p:cNvSpPr/>
          <p:nvPr/>
        </p:nvSpPr>
        <p:spPr>
          <a:xfrm>
            <a:off x="3995936" y="1052736"/>
            <a:ext cx="1728192" cy="201622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ata 8"/>
          <p:cNvSpPr/>
          <p:nvPr/>
        </p:nvSpPr>
        <p:spPr>
          <a:xfrm flipH="1">
            <a:off x="6228184" y="2060848"/>
            <a:ext cx="2655912" cy="44043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634082"/>
          </a:xfrm>
        </p:spPr>
        <p:txBody>
          <a:bodyPr>
            <a:normAutofit/>
          </a:bodyPr>
          <a:lstStyle/>
          <a:p>
            <a:r>
              <a:rPr lang="en-US" sz="2800" b="1" i="1" u="sng" dirty="0"/>
              <a:t>Area of Parallelograms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836712"/>
            <a:ext cx="7772400" cy="901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Please watch the video below: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000" dirty="0">
                <a:hlinkClick r:id="rId2"/>
              </a:rPr>
              <a:t>https://www.youtube.com/watch?v=PKzE3OWxDfQ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1772816"/>
            <a:ext cx="8204448" cy="244827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So, you will notice from the video that finding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area of a parallelogram is the same as a rectangle. But instead of using the length and the width, you will use the base and the height.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Therefore, 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you can find the area of a parallelogram using the rule:</a:t>
            </a:r>
          </a:p>
          <a:p>
            <a:pPr marL="731520" lvl="1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600" dirty="0"/>
              <a:t>			     </a:t>
            </a:r>
            <a:r>
              <a:rPr lang="en-US" sz="2600" b="1" dirty="0"/>
              <a:t>Area = Base × height</a:t>
            </a:r>
            <a:r>
              <a:rPr kumimoji="0" lang="en-US" sz="26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482" name="Picture 2" descr="Image result for area of parallelogram"/>
          <p:cNvPicPr>
            <a:picLocks noChangeAspect="1" noChangeArrowheads="1"/>
          </p:cNvPicPr>
          <p:nvPr/>
        </p:nvPicPr>
        <p:blipFill>
          <a:blip r:embed="rId3" cstate="print"/>
          <a:srcRect t="56390" r="54380" b="8651"/>
          <a:stretch>
            <a:fillRect/>
          </a:stretch>
        </p:blipFill>
        <p:spPr bwMode="auto">
          <a:xfrm>
            <a:off x="1979712" y="4941168"/>
            <a:ext cx="3456384" cy="1826646"/>
          </a:xfrm>
          <a:prstGeom prst="rect">
            <a:avLst/>
          </a:prstGeom>
          <a:noFill/>
        </p:spPr>
      </p:pic>
      <p:sp>
        <p:nvSpPr>
          <p:cNvPr id="6" name="Explosion 1 5"/>
          <p:cNvSpPr/>
          <p:nvPr/>
        </p:nvSpPr>
        <p:spPr>
          <a:xfrm rot="799831">
            <a:off x="6494727" y="4097367"/>
            <a:ext cx="2331788" cy="2412361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Note: ‘h’ is the </a:t>
            </a:r>
            <a:r>
              <a:rPr lang="en-US" sz="2100" u="sng" dirty="0"/>
              <a:t>vertical</a:t>
            </a:r>
            <a:r>
              <a:rPr lang="en-US" sz="2100" dirty="0"/>
              <a:t> height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13771</TotalTime>
  <Words>665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Cambria</vt:lpstr>
      <vt:lpstr>Cambria Math</vt:lpstr>
      <vt:lpstr>Franklin Gothic Book</vt:lpstr>
      <vt:lpstr>Perpetua</vt:lpstr>
      <vt:lpstr>Wingdings</vt:lpstr>
      <vt:lpstr>Wingdings 2</vt:lpstr>
      <vt:lpstr>Equity</vt:lpstr>
      <vt:lpstr>Area, perimeter and volume</vt:lpstr>
      <vt:lpstr>Objectives:</vt:lpstr>
      <vt:lpstr>Circle parts</vt:lpstr>
      <vt:lpstr>Important things to know about a circle</vt:lpstr>
      <vt:lpstr>PowerPoint Presentation</vt:lpstr>
      <vt:lpstr>PowerPoint Presentation</vt:lpstr>
      <vt:lpstr>PowerPoint Presentation</vt:lpstr>
      <vt:lpstr>Area of Parallelograms</vt:lpstr>
      <vt:lpstr>Area of Parallelograms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Area, perimeter and volume</dc:title>
  <dc:creator>NOS</dc:creator>
  <cp:lastModifiedBy>T.Newas</cp:lastModifiedBy>
  <cp:revision>118</cp:revision>
  <dcterms:created xsi:type="dcterms:W3CDTF">2020-03-23T12:40:50Z</dcterms:created>
  <dcterms:modified xsi:type="dcterms:W3CDTF">2023-05-19T17:13:14Z</dcterms:modified>
</cp:coreProperties>
</file>