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77" r:id="rId2"/>
    <p:sldId id="258" r:id="rId3"/>
    <p:sldId id="278" r:id="rId4"/>
    <p:sldId id="264" r:id="rId5"/>
    <p:sldId id="279" r:id="rId6"/>
    <p:sldId id="280" r:id="rId7"/>
    <p:sldId id="281" r:id="rId8"/>
    <p:sldId id="282" r:id="rId9"/>
    <p:sldId id="283" r:id="rId10"/>
    <p:sldId id="284" r:id="rId11"/>
    <p:sldId id="285" r:id="rId12"/>
    <p:sldId id="286" r:id="rId13"/>
    <p:sldId id="287" r:id="rId14"/>
    <p:sldId id="288" r:id="rId15"/>
    <p:sldId id="289"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Twinkl"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B470"/>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1382"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early-years-communication-and-language-and-literacy-phonics/early-years-letters-and-sounds/early-years-letters-and-sounds-activities-and-worksheet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communication-and-language-and-literacy-phonics/early-years-letters-and-sounds/early-years-letters-and-sounds-activities-and-worksheet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C6907A51-E709-4539-88E7-4E3243AE6B8A}"/>
              </a:ext>
            </a:extLst>
          </p:cNvPr>
          <p:cNvSpPr/>
          <p:nvPr userDrawn="1"/>
        </p:nvSpPr>
        <p:spPr>
          <a:xfrm>
            <a:off x="237392" y="5996354"/>
            <a:ext cx="1257300" cy="79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id="{E4E6AFC1-B513-48F1-B4F9-95F94734C404}"/>
              </a:ext>
            </a:extLst>
          </p:cNvPr>
          <p:cNvSpPr/>
          <p:nvPr userDrawn="1"/>
        </p:nvSpPr>
        <p:spPr>
          <a:xfrm>
            <a:off x="8291146" y="6016870"/>
            <a:ext cx="817684" cy="79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74CB5A0A-9733-41B4-8881-EF1A88B3A040}"/>
              </a:ext>
            </a:extLst>
          </p:cNvPr>
          <p:cNvSpPr/>
          <p:nvPr userDrawn="1"/>
        </p:nvSpPr>
        <p:spPr>
          <a:xfrm>
            <a:off x="237392" y="5996354"/>
            <a:ext cx="1257300" cy="79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id="{8D18C5B8-8A85-4E7D-B80F-73D4A02F3084}"/>
              </a:ext>
            </a:extLst>
          </p:cNvPr>
          <p:cNvSpPr/>
          <p:nvPr userDrawn="1"/>
        </p:nvSpPr>
        <p:spPr>
          <a:xfrm>
            <a:off x="8291146" y="6016870"/>
            <a:ext cx="817684" cy="79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7.tiff"/><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tiff"/><Relationship Id="rId5" Type="http://schemas.openxmlformats.org/officeDocument/2006/relationships/image" Target="../media/image51.png"/><Relationship Id="rId4" Type="http://schemas.openxmlformats.org/officeDocument/2006/relationships/image" Target="../media/image50.tiff"/></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tiff"/><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tiff"/><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1.tiff"/><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ladybird</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90984" y="1750522"/>
            <a:ext cx="2366071" cy="1841280"/>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9816" y="3144130"/>
            <a:ext cx="911022" cy="844876"/>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9964"/>
          <a:stretch/>
        </p:blipFill>
        <p:spPr>
          <a:xfrm>
            <a:off x="787114" y="4338491"/>
            <a:ext cx="1048851" cy="1524033"/>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941017" y="3258557"/>
            <a:ext cx="1502044" cy="1079934"/>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17243" y="4742472"/>
            <a:ext cx="1325818" cy="1065149"/>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603683" y="6019891"/>
            <a:ext cx="7963268" cy="307777"/>
          </a:xfrm>
          <a:prstGeom prst="rect">
            <a:avLst/>
          </a:prstGeom>
        </p:spPr>
        <p:txBody>
          <a:bodyPr wrap="square" lIns="0" tIns="0" rIns="0" bIns="0">
            <a:spAutoFit/>
          </a:bodyPr>
          <a:lstStyle/>
          <a:p>
            <a:pPr algn="ctr"/>
            <a:r>
              <a:rPr lang="en-GB" sz="2000" b="1" dirty="0"/>
              <a:t>lady + bird = ladybird</a:t>
            </a:r>
            <a:endParaRPr lang="en-GB" sz="1100" b="1" dirty="0"/>
          </a:p>
        </p:txBody>
      </p:sp>
    </p:spTree>
    <p:extLst>
      <p:ext uri="{BB962C8B-B14F-4D97-AF65-F5344CB8AC3E}">
        <p14:creationId xmlns:p14="http://schemas.microsoft.com/office/powerpoint/2010/main" val="11887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0"/>
                                        </p:tgtEl>
                                        <p:attrNameLst>
                                          <p:attrName>r</p:attrName>
                                        </p:attrNameLst>
                                      </p:cBhvr>
                                    </p:animRot>
                                    <p:animRot by="-240000">
                                      <p:cBhvr>
                                        <p:cTn id="27" dur="200" fill="hold">
                                          <p:stCondLst>
                                            <p:cond delay="200"/>
                                          </p:stCondLst>
                                        </p:cTn>
                                        <p:tgtEl>
                                          <p:spTgt spid="10"/>
                                        </p:tgtEl>
                                        <p:attrNameLst>
                                          <p:attrName>r</p:attrName>
                                        </p:attrNameLst>
                                      </p:cBhvr>
                                    </p:animRot>
                                    <p:animRot by="240000">
                                      <p:cBhvr>
                                        <p:cTn id="28" dur="200" fill="hold">
                                          <p:stCondLst>
                                            <p:cond delay="400"/>
                                          </p:stCondLst>
                                        </p:cTn>
                                        <p:tgtEl>
                                          <p:spTgt spid="10"/>
                                        </p:tgtEl>
                                        <p:attrNameLst>
                                          <p:attrName>r</p:attrName>
                                        </p:attrNameLst>
                                      </p:cBhvr>
                                    </p:animRot>
                                    <p:animRot by="-240000">
                                      <p:cBhvr>
                                        <p:cTn id="29" dur="200" fill="hold">
                                          <p:stCondLst>
                                            <p:cond delay="600"/>
                                          </p:stCondLst>
                                        </p:cTn>
                                        <p:tgtEl>
                                          <p:spTgt spid="10"/>
                                        </p:tgtEl>
                                        <p:attrNameLst>
                                          <p:attrName>r</p:attrName>
                                        </p:attrNameLst>
                                      </p:cBhvr>
                                    </p:animRot>
                                    <p:animRot by="120000">
                                      <p:cBhvr>
                                        <p:cTn id="30"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6 1.11022E-16 L 0.2165 -0.0331 " pathEditMode="relative" rAng="0" ptsTypes="AA">
                                      <p:cBhvr>
                                        <p:cTn id="44" dur="2000" fill="hold"/>
                                        <p:tgtEl>
                                          <p:spTgt spid="11"/>
                                        </p:tgtEl>
                                        <p:attrNameLst>
                                          <p:attrName>ppt_x</p:attrName>
                                          <p:attrName>ppt_y</p:attrName>
                                        </p:attrNameLst>
                                      </p:cBhvr>
                                      <p:rCtr x="10816" y="-1667"/>
                                    </p:animMotion>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16667E-6 4.81481E-6 L -0.20139 0.16828 " pathEditMode="relative" rAng="0" ptsTypes="AA">
                                      <p:cBhvr>
                                        <p:cTn id="49" dur="2000" fill="hold"/>
                                        <p:tgtEl>
                                          <p:spTgt spid="12"/>
                                        </p:tgtEl>
                                        <p:attrNameLst>
                                          <p:attrName>ppt_x</p:attrName>
                                          <p:attrName>ppt_y</p:attrName>
                                        </p:attrNameLst>
                                      </p:cBhvr>
                                      <p:rCtr x="-10069" y="8403"/>
                                    </p:animMotion>
                                  </p:childTnLst>
                                </p:cTn>
                              </p:par>
                            </p:childTnLst>
                          </p:cTn>
                        </p:par>
                        <p:par>
                          <p:cTn id="50" fill="hold">
                            <p:stCondLst>
                              <p:cond delay="2000"/>
                            </p:stCondLst>
                            <p:childTnLst>
                              <p:par>
                                <p:cTn id="51" presetID="10" presetClass="entr" presetSubtype="0" fill="hold" grpId="0" nodeType="afterEffect">
                                  <p:stCondLst>
                                    <p:cond delay="5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nextCondLst>
                <p:cond evt="onClick" delay="0">
                  <p:tgtEl>
                    <p:spTgt spid="12"/>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snowman</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54763" y="1431216"/>
            <a:ext cx="1945405" cy="2425149"/>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3652" y="2997998"/>
            <a:ext cx="1355786" cy="770415"/>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461"/>
          <a:stretch/>
        </p:blipFill>
        <p:spPr>
          <a:xfrm>
            <a:off x="922512" y="4162132"/>
            <a:ext cx="904729" cy="1572842"/>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102588" y="4484857"/>
            <a:ext cx="1302197" cy="1454142"/>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603683" y="6019891"/>
            <a:ext cx="7963268" cy="307777"/>
          </a:xfrm>
          <a:prstGeom prst="rect">
            <a:avLst/>
          </a:prstGeom>
        </p:spPr>
        <p:txBody>
          <a:bodyPr wrap="square" lIns="0" tIns="0" rIns="0" bIns="0">
            <a:spAutoFit/>
          </a:bodyPr>
          <a:lstStyle/>
          <a:p>
            <a:pPr algn="ctr"/>
            <a:r>
              <a:rPr lang="en-GB" sz="2000" b="1" dirty="0"/>
              <a:t>snow + man = snowman</a:t>
            </a:r>
            <a:endParaRPr lang="en-GB" sz="1100" b="1" dirty="0"/>
          </a:p>
        </p:txBody>
      </p:sp>
      <p:grpSp>
        <p:nvGrpSpPr>
          <p:cNvPr id="2" name="Group 1">
            <a:extLst>
              <a:ext uri="{FF2B5EF4-FFF2-40B4-BE49-F238E27FC236}">
                <a16:creationId xmlns:a16="http://schemas.microsoft.com/office/drawing/2014/main" id="{772F99AC-92D4-448B-ABBE-4C57571090FB}"/>
              </a:ext>
            </a:extLst>
          </p:cNvPr>
          <p:cNvGrpSpPr/>
          <p:nvPr/>
        </p:nvGrpSpPr>
        <p:grpSpPr>
          <a:xfrm>
            <a:off x="7020311" y="2909456"/>
            <a:ext cx="1466749" cy="1245023"/>
            <a:chOff x="7174768" y="3001811"/>
            <a:chExt cx="1320612" cy="1114837"/>
          </a:xfrm>
        </p:grpSpPr>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74768" y="3748439"/>
              <a:ext cx="384288" cy="352028"/>
            </a:xfrm>
            <a:prstGeom prst="rect">
              <a:avLst/>
            </a:prstGeom>
          </p:spPr>
        </p:pic>
        <p:pic>
          <p:nvPicPr>
            <p:cNvPr id="14" name="Picture 13">
              <a:extLst>
                <a:ext uri="{FF2B5EF4-FFF2-40B4-BE49-F238E27FC236}">
                  <a16:creationId xmlns:a16="http://schemas.microsoft.com/office/drawing/2014/main" id="{18793F7B-E366-4F19-A441-CE48897BA6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86876" y="3756855"/>
              <a:ext cx="384288" cy="352028"/>
            </a:xfrm>
            <a:prstGeom prst="rect">
              <a:avLst/>
            </a:prstGeom>
          </p:spPr>
        </p:pic>
        <p:pic>
          <p:nvPicPr>
            <p:cNvPr id="16" name="Picture 15">
              <a:extLst>
                <a:ext uri="{FF2B5EF4-FFF2-40B4-BE49-F238E27FC236}">
                  <a16:creationId xmlns:a16="http://schemas.microsoft.com/office/drawing/2014/main" id="{E0C06F89-6659-4021-AED6-2AFFF22BE7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98984" y="3764620"/>
              <a:ext cx="384288" cy="352028"/>
            </a:xfrm>
            <a:prstGeom prst="rect">
              <a:avLst/>
            </a:prstGeom>
          </p:spPr>
        </p:pic>
        <p:pic>
          <p:nvPicPr>
            <p:cNvPr id="17" name="Picture 16">
              <a:extLst>
                <a:ext uri="{FF2B5EF4-FFF2-40B4-BE49-F238E27FC236}">
                  <a16:creationId xmlns:a16="http://schemas.microsoft.com/office/drawing/2014/main" id="{5B3DEF62-9036-44F2-9485-AB3AEF5FB81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11092" y="3756855"/>
              <a:ext cx="384288" cy="352028"/>
            </a:xfrm>
            <a:prstGeom prst="rect">
              <a:avLst/>
            </a:prstGeom>
          </p:spPr>
        </p:pic>
        <p:pic>
          <p:nvPicPr>
            <p:cNvPr id="18" name="Picture 17">
              <a:extLst>
                <a:ext uri="{FF2B5EF4-FFF2-40B4-BE49-F238E27FC236}">
                  <a16:creationId xmlns:a16="http://schemas.microsoft.com/office/drawing/2014/main" id="{CA26CFA6-FCA0-4C7B-9B85-379AA622FD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66912" y="3467404"/>
              <a:ext cx="384288" cy="352028"/>
            </a:xfrm>
            <a:prstGeom prst="rect">
              <a:avLst/>
            </a:prstGeom>
          </p:spPr>
        </p:pic>
        <p:pic>
          <p:nvPicPr>
            <p:cNvPr id="19" name="Picture 18">
              <a:extLst>
                <a:ext uri="{FF2B5EF4-FFF2-40B4-BE49-F238E27FC236}">
                  <a16:creationId xmlns:a16="http://schemas.microsoft.com/office/drawing/2014/main" id="{340BEA10-DAAF-4140-813C-DB55F3E259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79020" y="3487563"/>
              <a:ext cx="384288" cy="352028"/>
            </a:xfrm>
            <a:prstGeom prst="rect">
              <a:avLst/>
            </a:prstGeom>
          </p:spPr>
        </p:pic>
        <p:pic>
          <p:nvPicPr>
            <p:cNvPr id="20" name="Picture 19">
              <a:extLst>
                <a:ext uri="{FF2B5EF4-FFF2-40B4-BE49-F238E27FC236}">
                  <a16:creationId xmlns:a16="http://schemas.microsoft.com/office/drawing/2014/main" id="{26531C90-7FC1-4E7B-8C17-CDA7058829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91128" y="3486547"/>
              <a:ext cx="384288" cy="352028"/>
            </a:xfrm>
            <a:prstGeom prst="rect">
              <a:avLst/>
            </a:prstGeom>
          </p:spPr>
        </p:pic>
        <p:pic>
          <p:nvPicPr>
            <p:cNvPr id="22" name="Picture 21">
              <a:extLst>
                <a:ext uri="{FF2B5EF4-FFF2-40B4-BE49-F238E27FC236}">
                  <a16:creationId xmlns:a16="http://schemas.microsoft.com/office/drawing/2014/main" id="{413939DD-287A-4B8A-934E-72DF9615102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46858" y="3218271"/>
              <a:ext cx="384288" cy="352028"/>
            </a:xfrm>
            <a:prstGeom prst="rect">
              <a:avLst/>
            </a:prstGeom>
          </p:spPr>
        </p:pic>
        <p:pic>
          <p:nvPicPr>
            <p:cNvPr id="23" name="Picture 22">
              <a:extLst>
                <a:ext uri="{FF2B5EF4-FFF2-40B4-BE49-F238E27FC236}">
                  <a16:creationId xmlns:a16="http://schemas.microsoft.com/office/drawing/2014/main" id="{2BC70F2F-EB13-4D6E-B190-3082158CCC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835074" y="3236523"/>
              <a:ext cx="384288" cy="352028"/>
            </a:xfrm>
            <a:prstGeom prst="rect">
              <a:avLst/>
            </a:prstGeom>
          </p:spPr>
        </p:pic>
        <p:pic>
          <p:nvPicPr>
            <p:cNvPr id="24" name="Picture 23">
              <a:extLst>
                <a:ext uri="{FF2B5EF4-FFF2-40B4-BE49-F238E27FC236}">
                  <a16:creationId xmlns:a16="http://schemas.microsoft.com/office/drawing/2014/main" id="{437EB683-E7E7-4A34-A380-99D3ABB325F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15080" y="3001811"/>
              <a:ext cx="384288" cy="352028"/>
            </a:xfrm>
            <a:prstGeom prst="rect">
              <a:avLst/>
            </a:prstGeom>
          </p:spPr>
        </p:pic>
      </p:grpSp>
    </p:spTree>
    <p:extLst>
      <p:ext uri="{BB962C8B-B14F-4D97-AF65-F5344CB8AC3E}">
        <p14:creationId xmlns:p14="http://schemas.microsoft.com/office/powerpoint/2010/main" val="22146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3"/>
                                        </p:tgtEl>
                                        <p:attrNameLst>
                                          <p:attrName>r</p:attrName>
                                        </p:attrNameLst>
                                      </p:cBhvr>
                                    </p:animRot>
                                    <p:animRot by="-240000">
                                      <p:cBhvr>
                                        <p:cTn id="35" dur="200" fill="hold">
                                          <p:stCondLst>
                                            <p:cond delay="200"/>
                                          </p:stCondLst>
                                        </p:cTn>
                                        <p:tgtEl>
                                          <p:spTgt spid="13"/>
                                        </p:tgtEl>
                                        <p:attrNameLst>
                                          <p:attrName>r</p:attrName>
                                        </p:attrNameLst>
                                      </p:cBhvr>
                                    </p:animRot>
                                    <p:animRot by="240000">
                                      <p:cBhvr>
                                        <p:cTn id="36" dur="200" fill="hold">
                                          <p:stCondLst>
                                            <p:cond delay="400"/>
                                          </p:stCondLst>
                                        </p:cTn>
                                        <p:tgtEl>
                                          <p:spTgt spid="13"/>
                                        </p:tgtEl>
                                        <p:attrNameLst>
                                          <p:attrName>r</p:attrName>
                                        </p:attrNameLst>
                                      </p:cBhvr>
                                    </p:animRot>
                                    <p:animRot by="-240000">
                                      <p:cBhvr>
                                        <p:cTn id="37" dur="200" fill="hold">
                                          <p:stCondLst>
                                            <p:cond delay="600"/>
                                          </p:stCondLst>
                                        </p:cTn>
                                        <p:tgtEl>
                                          <p:spTgt spid="13"/>
                                        </p:tgtEl>
                                        <p:attrNameLst>
                                          <p:attrName>r</p:attrName>
                                        </p:attrNameLst>
                                      </p:cBhvr>
                                    </p:animRot>
                                    <p:animRot by="120000">
                                      <p:cBhvr>
                                        <p:cTn id="38"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33333E-6 3.7037E-6 L -0.48681 0.19745 " pathEditMode="relative" rAng="0" ptsTypes="AA">
                                      <p:cBhvr>
                                        <p:cTn id="43" dur="2000" fill="hold"/>
                                        <p:tgtEl>
                                          <p:spTgt spid="2"/>
                                        </p:tgtEl>
                                        <p:attrNameLst>
                                          <p:attrName>ppt_x</p:attrName>
                                          <p:attrName>ppt_y</p:attrName>
                                        </p:attrNameLst>
                                      </p:cBhvr>
                                      <p:rCtr x="-24340" y="9861"/>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nextCondLst>
                <p:cond evt="onClick" delay="0">
                  <p:tgtEl>
                    <p:spTgt spid="2"/>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2.77778E-6 2.22222E-6 L 0.49722 -0.00695 " pathEditMode="relative" rAng="0" ptsTypes="AA">
                                      <p:cBhvr>
                                        <p:cTn id="52" dur="2000" fill="hold"/>
                                        <p:tgtEl>
                                          <p:spTgt spid="11"/>
                                        </p:tgtEl>
                                        <p:attrNameLst>
                                          <p:attrName>ppt_x</p:attrName>
                                          <p:attrName>ppt_y</p:attrName>
                                        </p:attrNameLst>
                                      </p:cBhvr>
                                      <p:rCtr x="24861" y="-347"/>
                                    </p:animMotion>
                                  </p:childTnLst>
                                </p:cTn>
                              </p:par>
                            </p:childTnLst>
                          </p:cTn>
                        </p:par>
                      </p:childTnLst>
                    </p:cTn>
                  </p:par>
                </p:childTnLst>
              </p:cTn>
              <p:nextCondLst>
                <p:cond evt="onClick" delay="0">
                  <p:tgtEl>
                    <p:spTgt spid="11"/>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365" y="868001"/>
            <a:ext cx="7963269" cy="276999"/>
          </a:xfrm>
          <a:prstGeom prst="rect">
            <a:avLst/>
          </a:prstGeom>
        </p:spPr>
        <p:txBody>
          <a:bodyPr wrap="square" lIns="0" tIns="0" rIns="0" bIns="0">
            <a:spAutoFit/>
          </a:bodyPr>
          <a:lstStyle/>
          <a:p>
            <a:pPr algn="ctr"/>
            <a:r>
              <a:rPr lang="en-GB" dirty="0"/>
              <a:t>Which compound word is made up of these words?</a:t>
            </a:r>
          </a:p>
        </p:txBody>
      </p:sp>
      <p:sp>
        <p:nvSpPr>
          <p:cNvPr id="6" name="Rectangle 5">
            <a:extLst>
              <a:ext uri="{FF2B5EF4-FFF2-40B4-BE49-F238E27FC236}">
                <a16:creationId xmlns:a16="http://schemas.microsoft.com/office/drawing/2014/main" id="{BD85F00A-B7DA-4045-92CD-B7217E7C1682}"/>
              </a:ext>
            </a:extLst>
          </p:cNvPr>
          <p:cNvSpPr/>
          <p:nvPr/>
        </p:nvSpPr>
        <p:spPr>
          <a:xfrm>
            <a:off x="1016838"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3566210"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3030546" y="218290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63762" y="1684626"/>
            <a:ext cx="1401944" cy="1432944"/>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3762" y="4519799"/>
            <a:ext cx="1302197" cy="1454142"/>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445408" y="3611066"/>
            <a:ext cx="7963268" cy="430887"/>
          </a:xfrm>
          <a:prstGeom prst="rect">
            <a:avLst/>
          </a:prstGeom>
        </p:spPr>
        <p:txBody>
          <a:bodyPr wrap="square" lIns="0" tIns="0" rIns="0" bIns="0">
            <a:spAutoFit/>
          </a:bodyPr>
          <a:lstStyle/>
          <a:p>
            <a:pPr algn="ctr"/>
            <a:r>
              <a:rPr lang="en-GB" sz="2800" b="1" dirty="0"/>
              <a:t>tooth + brush = toothbrush</a:t>
            </a:r>
            <a:endParaRPr lang="en-GB" sz="1400" b="1" dirty="0"/>
          </a:p>
        </p:txBody>
      </p:sp>
      <p:sp>
        <p:nvSpPr>
          <p:cNvPr id="25" name="Rectangle 24">
            <a:extLst>
              <a:ext uri="{FF2B5EF4-FFF2-40B4-BE49-F238E27FC236}">
                <a16:creationId xmlns:a16="http://schemas.microsoft.com/office/drawing/2014/main" id="{A01A2CC4-BA87-4072-BEC8-F6507C8CC108}"/>
              </a:ext>
            </a:extLst>
          </p:cNvPr>
          <p:cNvSpPr/>
          <p:nvPr/>
        </p:nvSpPr>
        <p:spPr>
          <a:xfrm>
            <a:off x="5579918" y="2166145"/>
            <a:ext cx="253446" cy="553998"/>
          </a:xfrm>
          <a:prstGeom prst="rect">
            <a:avLst/>
          </a:prstGeom>
        </p:spPr>
        <p:txBody>
          <a:bodyPr wrap="square" lIns="0" tIns="0" rIns="0" bIns="0">
            <a:spAutoFit/>
          </a:bodyPr>
          <a:lstStyle/>
          <a:p>
            <a:r>
              <a:rPr lang="en-GB" sz="3600" b="1" dirty="0"/>
              <a:t>=</a:t>
            </a:r>
            <a:endParaRPr lang="en-GB" b="1" dirty="0"/>
          </a:p>
        </p:txBody>
      </p:sp>
      <p:sp>
        <p:nvSpPr>
          <p:cNvPr id="26" name="Rectangle 25">
            <a:extLst>
              <a:ext uri="{FF2B5EF4-FFF2-40B4-BE49-F238E27FC236}">
                <a16:creationId xmlns:a16="http://schemas.microsoft.com/office/drawing/2014/main" id="{FC938752-F472-4904-9077-FDECA79216DE}"/>
              </a:ext>
            </a:extLst>
          </p:cNvPr>
          <p:cNvSpPr/>
          <p:nvPr/>
        </p:nvSpPr>
        <p:spPr>
          <a:xfrm>
            <a:off x="6115582"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0442196">
            <a:off x="3494699" y="1866921"/>
            <a:ext cx="1864686" cy="1034227"/>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9788283">
            <a:off x="3277046" y="4644341"/>
            <a:ext cx="1965851" cy="1117246"/>
          </a:xfrm>
          <a:prstGeom prst="rect">
            <a:avLst/>
          </a:prstGeom>
        </p:spPr>
      </p:pic>
      <p:pic>
        <p:nvPicPr>
          <p:cNvPr id="27" name="Picture 26">
            <a:extLst>
              <a:ext uri="{FF2B5EF4-FFF2-40B4-BE49-F238E27FC236}">
                <a16:creationId xmlns:a16="http://schemas.microsoft.com/office/drawing/2014/main" id="{7079D355-1737-4DED-BBD7-CD79E83EA2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15582" y="4134112"/>
            <a:ext cx="1519161" cy="2117801"/>
          </a:xfrm>
          <a:prstGeom prst="rect">
            <a:avLst/>
          </a:prstGeom>
        </p:spPr>
      </p:pic>
    </p:spTree>
    <p:extLst>
      <p:ext uri="{BB962C8B-B14F-4D97-AF65-F5344CB8AC3E}">
        <p14:creationId xmlns:p14="http://schemas.microsoft.com/office/powerpoint/2010/main" val="7115510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7"/>
                                        </p:tgtEl>
                                        <p:attrNameLst>
                                          <p:attrName>r</p:attrName>
                                        </p:attrNameLst>
                                      </p:cBhvr>
                                    </p:animRot>
                                    <p:animRot by="-240000">
                                      <p:cBhvr>
                                        <p:cTn id="16" dur="200" fill="hold">
                                          <p:stCondLst>
                                            <p:cond delay="200"/>
                                          </p:stCondLst>
                                        </p:cTn>
                                        <p:tgtEl>
                                          <p:spTgt spid="27"/>
                                        </p:tgtEl>
                                        <p:attrNameLst>
                                          <p:attrName>r</p:attrName>
                                        </p:attrNameLst>
                                      </p:cBhvr>
                                    </p:animRot>
                                    <p:animRot by="240000">
                                      <p:cBhvr>
                                        <p:cTn id="17" dur="200" fill="hold">
                                          <p:stCondLst>
                                            <p:cond delay="400"/>
                                          </p:stCondLst>
                                        </p:cTn>
                                        <p:tgtEl>
                                          <p:spTgt spid="27"/>
                                        </p:tgtEl>
                                        <p:attrNameLst>
                                          <p:attrName>r</p:attrName>
                                        </p:attrNameLst>
                                      </p:cBhvr>
                                    </p:animRot>
                                    <p:animRot by="-240000">
                                      <p:cBhvr>
                                        <p:cTn id="18" dur="200" fill="hold">
                                          <p:stCondLst>
                                            <p:cond delay="600"/>
                                          </p:stCondLst>
                                        </p:cTn>
                                        <p:tgtEl>
                                          <p:spTgt spid="27"/>
                                        </p:tgtEl>
                                        <p:attrNameLst>
                                          <p:attrName>r</p:attrName>
                                        </p:attrNameLst>
                                      </p:cBhvr>
                                    </p:animRot>
                                    <p:animRot by="120000">
                                      <p:cBhvr>
                                        <p:cTn id="19"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38889E-6 -4.81481E-6 L 0.29722 -0.40925 " pathEditMode="relative" rAng="0" ptsTypes="AA">
                                      <p:cBhvr>
                                        <p:cTn id="24" dur="2000" fill="hold"/>
                                        <p:tgtEl>
                                          <p:spTgt spid="11"/>
                                        </p:tgtEl>
                                        <p:attrNameLst>
                                          <p:attrName>ppt_x</p:attrName>
                                          <p:attrName>ppt_y</p:attrName>
                                        </p:attrNameLst>
                                      </p:cBhvr>
                                      <p:rCtr x="14861" y="-20463"/>
                                    </p:animMotion>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nextCondLst>
                <p:cond evt="onClick" delay="0">
                  <p:tgtEl>
                    <p:spTgt spid="11"/>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85F00A-B7DA-4045-92CD-B7217E7C1682}"/>
              </a:ext>
            </a:extLst>
          </p:cNvPr>
          <p:cNvSpPr/>
          <p:nvPr/>
        </p:nvSpPr>
        <p:spPr>
          <a:xfrm>
            <a:off x="1016838"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3566210"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3030546" y="218290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63762" y="1721627"/>
            <a:ext cx="1401944" cy="1358942"/>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83992" y="4516994"/>
            <a:ext cx="1885043" cy="1371939"/>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445408" y="3611066"/>
            <a:ext cx="7963268" cy="430887"/>
          </a:xfrm>
          <a:prstGeom prst="rect">
            <a:avLst/>
          </a:prstGeom>
        </p:spPr>
        <p:txBody>
          <a:bodyPr wrap="square" lIns="0" tIns="0" rIns="0" bIns="0">
            <a:spAutoFit/>
          </a:bodyPr>
          <a:lstStyle/>
          <a:p>
            <a:pPr algn="ctr"/>
            <a:r>
              <a:rPr lang="en-GB" sz="2800" b="1" dirty="0"/>
              <a:t>sun + flower = sunflower</a:t>
            </a:r>
            <a:endParaRPr lang="en-GB" sz="1400" b="1" dirty="0"/>
          </a:p>
        </p:txBody>
      </p:sp>
      <p:sp>
        <p:nvSpPr>
          <p:cNvPr id="25" name="Rectangle 24">
            <a:extLst>
              <a:ext uri="{FF2B5EF4-FFF2-40B4-BE49-F238E27FC236}">
                <a16:creationId xmlns:a16="http://schemas.microsoft.com/office/drawing/2014/main" id="{A01A2CC4-BA87-4072-BEC8-F6507C8CC108}"/>
              </a:ext>
            </a:extLst>
          </p:cNvPr>
          <p:cNvSpPr/>
          <p:nvPr/>
        </p:nvSpPr>
        <p:spPr>
          <a:xfrm>
            <a:off x="5579918" y="2166145"/>
            <a:ext cx="253446" cy="553998"/>
          </a:xfrm>
          <a:prstGeom prst="rect">
            <a:avLst/>
          </a:prstGeom>
        </p:spPr>
        <p:txBody>
          <a:bodyPr wrap="square" lIns="0" tIns="0" rIns="0" bIns="0">
            <a:spAutoFit/>
          </a:bodyPr>
          <a:lstStyle/>
          <a:p>
            <a:r>
              <a:rPr lang="en-GB" sz="3600" b="1" dirty="0"/>
              <a:t>=</a:t>
            </a:r>
            <a:endParaRPr lang="en-GB" b="1" dirty="0"/>
          </a:p>
        </p:txBody>
      </p:sp>
      <p:sp>
        <p:nvSpPr>
          <p:cNvPr id="26" name="Rectangle 25">
            <a:extLst>
              <a:ext uri="{FF2B5EF4-FFF2-40B4-BE49-F238E27FC236}">
                <a16:creationId xmlns:a16="http://schemas.microsoft.com/office/drawing/2014/main" id="{FC938752-F472-4904-9077-FDECA79216DE}"/>
              </a:ext>
            </a:extLst>
          </p:cNvPr>
          <p:cNvSpPr/>
          <p:nvPr/>
        </p:nvSpPr>
        <p:spPr>
          <a:xfrm>
            <a:off x="6115582"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937"/>
          <a:stretch/>
        </p:blipFill>
        <p:spPr>
          <a:xfrm>
            <a:off x="3929974" y="1639719"/>
            <a:ext cx="935480" cy="1530586"/>
          </a:xfrm>
          <a:prstGeom prst="rect">
            <a:avLst/>
          </a:prstGeom>
        </p:spPr>
      </p:pic>
      <p:pic>
        <p:nvPicPr>
          <p:cNvPr id="27" name="Picture 26">
            <a:extLst>
              <a:ext uri="{FF2B5EF4-FFF2-40B4-BE49-F238E27FC236}">
                <a16:creationId xmlns:a16="http://schemas.microsoft.com/office/drawing/2014/main" id="{7079D355-1737-4DED-BBD7-CD79E83EA22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18577" y="4331535"/>
            <a:ext cx="1765624" cy="1829461"/>
          </a:xfrm>
          <a:prstGeom prst="rect">
            <a:avLst/>
          </a:prstGeom>
        </p:spPr>
      </p:pic>
      <p:pic>
        <p:nvPicPr>
          <p:cNvPr id="14" name="Picture 13">
            <a:extLst>
              <a:ext uri="{FF2B5EF4-FFF2-40B4-BE49-F238E27FC236}">
                <a16:creationId xmlns:a16="http://schemas.microsoft.com/office/drawing/2014/main" id="{364BA589-8318-406B-B2D8-D92D28647A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877" b="23669"/>
          <a:stretch/>
        </p:blipFill>
        <p:spPr>
          <a:xfrm>
            <a:off x="1459799" y="4331535"/>
            <a:ext cx="809869" cy="1641851"/>
          </a:xfrm>
          <a:prstGeom prst="rect">
            <a:avLst/>
          </a:prstGeom>
        </p:spPr>
      </p:pic>
      <p:sp>
        <p:nvSpPr>
          <p:cNvPr id="16" name="Rectangle 15">
            <a:extLst>
              <a:ext uri="{FF2B5EF4-FFF2-40B4-BE49-F238E27FC236}">
                <a16:creationId xmlns:a16="http://schemas.microsoft.com/office/drawing/2014/main" id="{A49B1C34-BCCF-4DDB-8B4E-D4687EAAFD79}"/>
              </a:ext>
            </a:extLst>
          </p:cNvPr>
          <p:cNvSpPr/>
          <p:nvPr/>
        </p:nvSpPr>
        <p:spPr>
          <a:xfrm>
            <a:off x="590365" y="868001"/>
            <a:ext cx="7963269" cy="276999"/>
          </a:xfrm>
          <a:prstGeom prst="rect">
            <a:avLst/>
          </a:prstGeom>
        </p:spPr>
        <p:txBody>
          <a:bodyPr wrap="square" lIns="0" tIns="0" rIns="0" bIns="0">
            <a:spAutoFit/>
          </a:bodyPr>
          <a:lstStyle/>
          <a:p>
            <a:pPr algn="ctr"/>
            <a:r>
              <a:rPr lang="en-GB" dirty="0"/>
              <a:t>Which compound word is made up of these words?</a:t>
            </a:r>
          </a:p>
        </p:txBody>
      </p:sp>
    </p:spTree>
    <p:extLst>
      <p:ext uri="{BB962C8B-B14F-4D97-AF65-F5344CB8AC3E}">
        <p14:creationId xmlns:p14="http://schemas.microsoft.com/office/powerpoint/2010/main" val="2830888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7"/>
                                        </p:tgtEl>
                                        <p:attrNameLst>
                                          <p:attrName>r</p:attrName>
                                        </p:attrNameLst>
                                      </p:cBhvr>
                                    </p:animRot>
                                    <p:animRot by="-240000">
                                      <p:cBhvr>
                                        <p:cTn id="16" dur="200" fill="hold">
                                          <p:stCondLst>
                                            <p:cond delay="200"/>
                                          </p:stCondLst>
                                        </p:cTn>
                                        <p:tgtEl>
                                          <p:spTgt spid="27"/>
                                        </p:tgtEl>
                                        <p:attrNameLst>
                                          <p:attrName>r</p:attrName>
                                        </p:attrNameLst>
                                      </p:cBhvr>
                                    </p:animRot>
                                    <p:animRot by="240000">
                                      <p:cBhvr>
                                        <p:cTn id="17" dur="200" fill="hold">
                                          <p:stCondLst>
                                            <p:cond delay="400"/>
                                          </p:stCondLst>
                                        </p:cTn>
                                        <p:tgtEl>
                                          <p:spTgt spid="27"/>
                                        </p:tgtEl>
                                        <p:attrNameLst>
                                          <p:attrName>r</p:attrName>
                                        </p:attrNameLst>
                                      </p:cBhvr>
                                    </p:animRot>
                                    <p:animRot by="-240000">
                                      <p:cBhvr>
                                        <p:cTn id="18" dur="200" fill="hold">
                                          <p:stCondLst>
                                            <p:cond delay="600"/>
                                          </p:stCondLst>
                                        </p:cTn>
                                        <p:tgtEl>
                                          <p:spTgt spid="27"/>
                                        </p:tgtEl>
                                        <p:attrNameLst>
                                          <p:attrName>r</p:attrName>
                                        </p:attrNameLst>
                                      </p:cBhvr>
                                    </p:animRot>
                                    <p:animRot by="120000">
                                      <p:cBhvr>
                                        <p:cTn id="19"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05556E-6 1.11111E-6 L 0.56493 -0.4007 " pathEditMode="relative" rAng="0" ptsTypes="AA">
                                      <p:cBhvr>
                                        <p:cTn id="24" dur="2000" fill="hold"/>
                                        <p:tgtEl>
                                          <p:spTgt spid="14"/>
                                        </p:tgtEl>
                                        <p:attrNameLst>
                                          <p:attrName>ppt_x</p:attrName>
                                          <p:attrName>ppt_y</p:attrName>
                                        </p:attrNameLst>
                                      </p:cBhvr>
                                      <p:rCtr x="28247" y="-20046"/>
                                    </p:animMotion>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nextCondLst>
                <p:cond evt="onClick" delay="0">
                  <p:tgtEl>
                    <p:spTgt spid="14"/>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85F00A-B7DA-4045-92CD-B7217E7C1682}"/>
              </a:ext>
            </a:extLst>
          </p:cNvPr>
          <p:cNvSpPr/>
          <p:nvPr/>
        </p:nvSpPr>
        <p:spPr>
          <a:xfrm>
            <a:off x="1016838"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3566210"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3030546" y="218290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1163761" y="1876088"/>
            <a:ext cx="1482433" cy="1110303"/>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0103" y="4374108"/>
            <a:ext cx="1228281" cy="1634939"/>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445408" y="3611066"/>
            <a:ext cx="7963268" cy="430887"/>
          </a:xfrm>
          <a:prstGeom prst="rect">
            <a:avLst/>
          </a:prstGeom>
        </p:spPr>
        <p:txBody>
          <a:bodyPr wrap="square" lIns="0" tIns="0" rIns="0" bIns="0">
            <a:spAutoFit/>
          </a:bodyPr>
          <a:lstStyle/>
          <a:p>
            <a:pPr algn="ctr"/>
            <a:r>
              <a:rPr lang="en-GB" sz="2800" b="1" dirty="0"/>
              <a:t>cow + boy = cowboy</a:t>
            </a:r>
            <a:endParaRPr lang="en-GB" sz="1400" b="1" dirty="0"/>
          </a:p>
        </p:txBody>
      </p:sp>
      <p:sp>
        <p:nvSpPr>
          <p:cNvPr id="25" name="Rectangle 24">
            <a:extLst>
              <a:ext uri="{FF2B5EF4-FFF2-40B4-BE49-F238E27FC236}">
                <a16:creationId xmlns:a16="http://schemas.microsoft.com/office/drawing/2014/main" id="{A01A2CC4-BA87-4072-BEC8-F6507C8CC108}"/>
              </a:ext>
            </a:extLst>
          </p:cNvPr>
          <p:cNvSpPr/>
          <p:nvPr/>
        </p:nvSpPr>
        <p:spPr>
          <a:xfrm>
            <a:off x="5579918" y="2166145"/>
            <a:ext cx="253446" cy="553998"/>
          </a:xfrm>
          <a:prstGeom prst="rect">
            <a:avLst/>
          </a:prstGeom>
        </p:spPr>
        <p:txBody>
          <a:bodyPr wrap="square" lIns="0" tIns="0" rIns="0" bIns="0">
            <a:spAutoFit/>
          </a:bodyPr>
          <a:lstStyle/>
          <a:p>
            <a:r>
              <a:rPr lang="en-GB" sz="3600" b="1" dirty="0"/>
              <a:t>=</a:t>
            </a:r>
            <a:endParaRPr lang="en-GB" b="1" dirty="0"/>
          </a:p>
        </p:txBody>
      </p:sp>
      <p:sp>
        <p:nvSpPr>
          <p:cNvPr id="26" name="Rectangle 25">
            <a:extLst>
              <a:ext uri="{FF2B5EF4-FFF2-40B4-BE49-F238E27FC236}">
                <a16:creationId xmlns:a16="http://schemas.microsoft.com/office/drawing/2014/main" id="{FC938752-F472-4904-9077-FDECA79216DE}"/>
              </a:ext>
            </a:extLst>
          </p:cNvPr>
          <p:cNvSpPr/>
          <p:nvPr/>
        </p:nvSpPr>
        <p:spPr>
          <a:xfrm>
            <a:off x="6115582" y="152845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88" b="-4415"/>
          <a:stretch/>
        </p:blipFill>
        <p:spPr>
          <a:xfrm>
            <a:off x="4210097" y="1496122"/>
            <a:ext cx="723805" cy="1825362"/>
          </a:xfrm>
          <a:prstGeom prst="rect">
            <a:avLst/>
          </a:prstGeom>
        </p:spPr>
      </p:pic>
      <p:pic>
        <p:nvPicPr>
          <p:cNvPr id="27" name="Picture 26">
            <a:extLst>
              <a:ext uri="{FF2B5EF4-FFF2-40B4-BE49-F238E27FC236}">
                <a16:creationId xmlns:a16="http://schemas.microsoft.com/office/drawing/2014/main" id="{7079D355-1737-4DED-BBD7-CD79E83EA22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92856" y="4393075"/>
            <a:ext cx="983256" cy="1684670"/>
          </a:xfrm>
          <a:prstGeom prst="rect">
            <a:avLst/>
          </a:prstGeom>
        </p:spPr>
      </p:pic>
      <p:pic>
        <p:nvPicPr>
          <p:cNvPr id="14" name="Picture 13">
            <a:extLst>
              <a:ext uri="{FF2B5EF4-FFF2-40B4-BE49-F238E27FC236}">
                <a16:creationId xmlns:a16="http://schemas.microsoft.com/office/drawing/2014/main" id="{364BA589-8318-406B-B2D8-D92D28647A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70" r="-2681"/>
          <a:stretch/>
        </p:blipFill>
        <p:spPr>
          <a:xfrm>
            <a:off x="1072577" y="4613638"/>
            <a:ext cx="1546698" cy="1219880"/>
          </a:xfrm>
          <a:prstGeom prst="rect">
            <a:avLst/>
          </a:prstGeom>
        </p:spPr>
      </p:pic>
      <p:sp>
        <p:nvSpPr>
          <p:cNvPr id="16" name="Rectangle 15">
            <a:extLst>
              <a:ext uri="{FF2B5EF4-FFF2-40B4-BE49-F238E27FC236}">
                <a16:creationId xmlns:a16="http://schemas.microsoft.com/office/drawing/2014/main" id="{CD96FDBB-7F48-4D6C-ADCE-7B1DF08A0AC7}"/>
              </a:ext>
            </a:extLst>
          </p:cNvPr>
          <p:cNvSpPr/>
          <p:nvPr/>
        </p:nvSpPr>
        <p:spPr>
          <a:xfrm>
            <a:off x="590365" y="868001"/>
            <a:ext cx="7963269" cy="276999"/>
          </a:xfrm>
          <a:prstGeom prst="rect">
            <a:avLst/>
          </a:prstGeom>
        </p:spPr>
        <p:txBody>
          <a:bodyPr wrap="square" lIns="0" tIns="0" rIns="0" bIns="0">
            <a:spAutoFit/>
          </a:bodyPr>
          <a:lstStyle/>
          <a:p>
            <a:pPr algn="ctr"/>
            <a:r>
              <a:rPr lang="en-GB" dirty="0"/>
              <a:t>Which compound word is made up of these words?</a:t>
            </a:r>
          </a:p>
        </p:txBody>
      </p:sp>
    </p:spTree>
    <p:extLst>
      <p:ext uri="{BB962C8B-B14F-4D97-AF65-F5344CB8AC3E}">
        <p14:creationId xmlns:p14="http://schemas.microsoft.com/office/powerpoint/2010/main" val="1237170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7778E-7 4.07407E-6 L 0.02413 -0.41389 " pathEditMode="relative" rAng="0" ptsTypes="AA">
                                      <p:cBhvr>
                                        <p:cTn id="24" dur="2000" fill="hold"/>
                                        <p:tgtEl>
                                          <p:spTgt spid="27"/>
                                        </p:tgtEl>
                                        <p:attrNameLst>
                                          <p:attrName>ppt_x</p:attrName>
                                          <p:attrName>ppt_y</p:attrName>
                                        </p:attrNameLst>
                                      </p:cBhvr>
                                      <p:rCtr x="1198" y="-20694"/>
                                    </p:animMotion>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nextCondLst>
                <p:cond evt="onClick" delay="0">
                  <p:tgtEl>
                    <p:spTgt spid="27"/>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365" y="868001"/>
            <a:ext cx="7963269" cy="276999"/>
          </a:xfrm>
          <a:prstGeom prst="rect">
            <a:avLst/>
          </a:prstGeom>
        </p:spPr>
        <p:txBody>
          <a:bodyPr wrap="square" lIns="0" tIns="0" rIns="0" bIns="0">
            <a:spAutoFit/>
          </a:bodyPr>
          <a:lstStyle/>
          <a:p>
            <a:pPr algn="ctr"/>
            <a:r>
              <a:rPr lang="en-GB" dirty="0"/>
              <a:t>Can you remember which two words make up these compound words?</a:t>
            </a:r>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837203" y="4600896"/>
            <a:ext cx="1477964" cy="1389103"/>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49934" y="1348468"/>
            <a:ext cx="1563698" cy="1481737"/>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2429464" y="3159614"/>
            <a:ext cx="7963268" cy="246221"/>
          </a:xfrm>
          <a:prstGeom prst="rect">
            <a:avLst/>
          </a:prstGeom>
        </p:spPr>
        <p:txBody>
          <a:bodyPr wrap="square" lIns="0" tIns="0" rIns="0" bIns="0">
            <a:spAutoFit/>
          </a:bodyPr>
          <a:lstStyle/>
          <a:p>
            <a:pPr algn="ctr"/>
            <a:r>
              <a:rPr lang="en-GB" sz="1600" dirty="0"/>
              <a:t>cow + boy = cowboy</a:t>
            </a:r>
            <a:endParaRPr lang="en-GB" sz="1000" dirty="0"/>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21" r="-9203"/>
          <a:stretch/>
        </p:blipFill>
        <p:spPr>
          <a:xfrm>
            <a:off x="3053716" y="1598139"/>
            <a:ext cx="1646690" cy="1825362"/>
          </a:xfrm>
          <a:prstGeom prst="rect">
            <a:avLst/>
          </a:prstGeom>
        </p:spPr>
      </p:pic>
      <p:pic>
        <p:nvPicPr>
          <p:cNvPr id="27" name="Picture 26">
            <a:extLst>
              <a:ext uri="{FF2B5EF4-FFF2-40B4-BE49-F238E27FC236}">
                <a16:creationId xmlns:a16="http://schemas.microsoft.com/office/drawing/2014/main" id="{7079D355-1737-4DED-BBD7-CD79E83EA22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08901" y="1329250"/>
            <a:ext cx="983256" cy="1684670"/>
          </a:xfrm>
          <a:prstGeom prst="rect">
            <a:avLst/>
          </a:prstGeom>
        </p:spPr>
      </p:pic>
      <p:pic>
        <p:nvPicPr>
          <p:cNvPr id="14" name="Picture 13">
            <a:extLst>
              <a:ext uri="{FF2B5EF4-FFF2-40B4-BE49-F238E27FC236}">
                <a16:creationId xmlns:a16="http://schemas.microsoft.com/office/drawing/2014/main" id="{364BA589-8318-406B-B2D8-D92D28647A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1" r="-2768"/>
          <a:stretch/>
        </p:blipFill>
        <p:spPr>
          <a:xfrm>
            <a:off x="2636853" y="3977410"/>
            <a:ext cx="2269449" cy="1021187"/>
          </a:xfrm>
          <a:prstGeom prst="rect">
            <a:avLst/>
          </a:prstGeom>
        </p:spPr>
      </p:pic>
      <p:pic>
        <p:nvPicPr>
          <p:cNvPr id="16" name="Picture 15">
            <a:extLst>
              <a:ext uri="{FF2B5EF4-FFF2-40B4-BE49-F238E27FC236}">
                <a16:creationId xmlns:a16="http://schemas.microsoft.com/office/drawing/2014/main" id="{34133170-60CE-45A3-AFF7-202AA6F6E24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25702" y="4742890"/>
            <a:ext cx="1477964" cy="1150154"/>
          </a:xfrm>
          <a:prstGeom prst="rect">
            <a:avLst/>
          </a:prstGeom>
        </p:spPr>
      </p:pic>
      <p:pic>
        <p:nvPicPr>
          <p:cNvPr id="17" name="Picture 16">
            <a:extLst>
              <a:ext uri="{FF2B5EF4-FFF2-40B4-BE49-F238E27FC236}">
                <a16:creationId xmlns:a16="http://schemas.microsoft.com/office/drawing/2014/main" id="{9EF3A200-8C8C-44DB-B042-CE2B5251CC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43724" y="3360730"/>
            <a:ext cx="1477964" cy="839967"/>
          </a:xfrm>
          <a:prstGeom prst="rect">
            <a:avLst/>
          </a:prstGeom>
        </p:spPr>
      </p:pic>
      <p:sp>
        <p:nvSpPr>
          <p:cNvPr id="18" name="Rectangle 17">
            <a:extLst>
              <a:ext uri="{FF2B5EF4-FFF2-40B4-BE49-F238E27FC236}">
                <a16:creationId xmlns:a16="http://schemas.microsoft.com/office/drawing/2014/main" id="{39A90596-81DB-4E9C-AE7C-3D04EAB8E780}"/>
              </a:ext>
            </a:extLst>
          </p:cNvPr>
          <p:cNvSpPr/>
          <p:nvPr/>
        </p:nvSpPr>
        <p:spPr>
          <a:xfrm>
            <a:off x="0" y="3539709"/>
            <a:ext cx="7963268" cy="246221"/>
          </a:xfrm>
          <a:prstGeom prst="rect">
            <a:avLst/>
          </a:prstGeom>
        </p:spPr>
        <p:txBody>
          <a:bodyPr wrap="square" lIns="0" tIns="0" rIns="0" bIns="0">
            <a:spAutoFit/>
          </a:bodyPr>
          <a:lstStyle/>
          <a:p>
            <a:pPr algn="ctr"/>
            <a:r>
              <a:rPr lang="en-GB" sz="1600" dirty="0"/>
              <a:t>snow + man = snowman</a:t>
            </a:r>
            <a:endParaRPr lang="en-GB" sz="1000" dirty="0"/>
          </a:p>
        </p:txBody>
      </p:sp>
      <p:sp>
        <p:nvSpPr>
          <p:cNvPr id="19" name="Rectangle 18">
            <a:extLst>
              <a:ext uri="{FF2B5EF4-FFF2-40B4-BE49-F238E27FC236}">
                <a16:creationId xmlns:a16="http://schemas.microsoft.com/office/drawing/2014/main" id="{31C0A388-E181-446A-998A-37F297FE86B4}"/>
              </a:ext>
            </a:extLst>
          </p:cNvPr>
          <p:cNvSpPr/>
          <p:nvPr/>
        </p:nvSpPr>
        <p:spPr>
          <a:xfrm>
            <a:off x="4924996" y="2888388"/>
            <a:ext cx="3038272" cy="246221"/>
          </a:xfrm>
          <a:prstGeom prst="rect">
            <a:avLst/>
          </a:prstGeom>
        </p:spPr>
        <p:txBody>
          <a:bodyPr wrap="square" lIns="0" tIns="0" rIns="0" bIns="0">
            <a:spAutoFit/>
          </a:bodyPr>
          <a:lstStyle/>
          <a:p>
            <a:pPr algn="ctr"/>
            <a:r>
              <a:rPr lang="en-GB" sz="1600" dirty="0"/>
              <a:t>pan + cake = pancake</a:t>
            </a:r>
            <a:endParaRPr lang="en-GB" sz="1000" dirty="0"/>
          </a:p>
        </p:txBody>
      </p:sp>
      <p:sp>
        <p:nvSpPr>
          <p:cNvPr id="20" name="Rectangle 19">
            <a:extLst>
              <a:ext uri="{FF2B5EF4-FFF2-40B4-BE49-F238E27FC236}">
                <a16:creationId xmlns:a16="http://schemas.microsoft.com/office/drawing/2014/main" id="{36D23908-F247-4EBA-B3A0-E718EB2D5480}"/>
              </a:ext>
            </a:extLst>
          </p:cNvPr>
          <p:cNvSpPr/>
          <p:nvPr/>
        </p:nvSpPr>
        <p:spPr>
          <a:xfrm>
            <a:off x="-2405449" y="6072395"/>
            <a:ext cx="7963268" cy="246221"/>
          </a:xfrm>
          <a:prstGeom prst="rect">
            <a:avLst/>
          </a:prstGeom>
        </p:spPr>
        <p:txBody>
          <a:bodyPr wrap="square" lIns="0" tIns="0" rIns="0" bIns="0">
            <a:spAutoFit/>
          </a:bodyPr>
          <a:lstStyle/>
          <a:p>
            <a:pPr algn="ctr"/>
            <a:r>
              <a:rPr lang="en-GB" sz="1600" dirty="0"/>
              <a:t>star + fish = starfish</a:t>
            </a:r>
            <a:endParaRPr lang="en-GB" sz="1000" dirty="0"/>
          </a:p>
        </p:txBody>
      </p:sp>
      <p:sp>
        <p:nvSpPr>
          <p:cNvPr id="21" name="Rectangle 20">
            <a:extLst>
              <a:ext uri="{FF2B5EF4-FFF2-40B4-BE49-F238E27FC236}">
                <a16:creationId xmlns:a16="http://schemas.microsoft.com/office/drawing/2014/main" id="{EE3465AF-8E70-4B02-A239-6558D67C6185}"/>
              </a:ext>
            </a:extLst>
          </p:cNvPr>
          <p:cNvSpPr/>
          <p:nvPr/>
        </p:nvSpPr>
        <p:spPr>
          <a:xfrm>
            <a:off x="2143848" y="6014212"/>
            <a:ext cx="7963268" cy="246221"/>
          </a:xfrm>
          <a:prstGeom prst="rect">
            <a:avLst/>
          </a:prstGeom>
        </p:spPr>
        <p:txBody>
          <a:bodyPr wrap="square" lIns="0" tIns="0" rIns="0" bIns="0">
            <a:spAutoFit/>
          </a:bodyPr>
          <a:lstStyle/>
          <a:p>
            <a:pPr algn="ctr"/>
            <a:r>
              <a:rPr lang="en-GB" sz="1600" dirty="0"/>
              <a:t>lady + bird = ladybird</a:t>
            </a:r>
            <a:endParaRPr lang="en-GB" sz="1000" dirty="0"/>
          </a:p>
        </p:txBody>
      </p:sp>
      <p:sp>
        <p:nvSpPr>
          <p:cNvPr id="22" name="Rectangle 21">
            <a:extLst>
              <a:ext uri="{FF2B5EF4-FFF2-40B4-BE49-F238E27FC236}">
                <a16:creationId xmlns:a16="http://schemas.microsoft.com/office/drawing/2014/main" id="{6D260878-ED93-4B2F-B8CF-A88ECBD44A66}"/>
              </a:ext>
            </a:extLst>
          </p:cNvPr>
          <p:cNvSpPr/>
          <p:nvPr/>
        </p:nvSpPr>
        <p:spPr>
          <a:xfrm>
            <a:off x="-210057" y="5026112"/>
            <a:ext cx="7963268" cy="246221"/>
          </a:xfrm>
          <a:prstGeom prst="rect">
            <a:avLst/>
          </a:prstGeom>
        </p:spPr>
        <p:txBody>
          <a:bodyPr wrap="square" lIns="0" tIns="0" rIns="0" bIns="0">
            <a:spAutoFit/>
          </a:bodyPr>
          <a:lstStyle/>
          <a:p>
            <a:pPr algn="ctr"/>
            <a:r>
              <a:rPr lang="en-GB" sz="1600" dirty="0"/>
              <a:t>rain + bow = rainbow</a:t>
            </a:r>
            <a:endParaRPr lang="en-GB" sz="1000" dirty="0"/>
          </a:p>
        </p:txBody>
      </p:sp>
      <p:sp>
        <p:nvSpPr>
          <p:cNvPr id="23" name="Rectangle 22">
            <a:extLst>
              <a:ext uri="{FF2B5EF4-FFF2-40B4-BE49-F238E27FC236}">
                <a16:creationId xmlns:a16="http://schemas.microsoft.com/office/drawing/2014/main" id="{1ACEC8E9-7C46-40CB-8171-970DC99FD054}"/>
              </a:ext>
            </a:extLst>
          </p:cNvPr>
          <p:cNvSpPr/>
          <p:nvPr/>
        </p:nvSpPr>
        <p:spPr>
          <a:xfrm>
            <a:off x="3231998" y="4270919"/>
            <a:ext cx="7963268" cy="246221"/>
          </a:xfrm>
          <a:prstGeom prst="rect">
            <a:avLst/>
          </a:prstGeom>
        </p:spPr>
        <p:txBody>
          <a:bodyPr wrap="square" lIns="0" tIns="0" rIns="0" bIns="0">
            <a:spAutoFit/>
          </a:bodyPr>
          <a:lstStyle/>
          <a:p>
            <a:pPr algn="ctr"/>
            <a:r>
              <a:rPr lang="en-GB" sz="1600" dirty="0"/>
              <a:t>tooth + brush = toothbrush</a:t>
            </a:r>
            <a:endParaRPr lang="en-GB" sz="1000" dirty="0"/>
          </a:p>
        </p:txBody>
      </p:sp>
    </p:spTree>
    <p:extLst>
      <p:ext uri="{BB962C8B-B14F-4D97-AF65-F5344CB8AC3E}">
        <p14:creationId xmlns:p14="http://schemas.microsoft.com/office/powerpoint/2010/main" val="3734761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par>
                          <p:cTn id="38" fill="hold">
                            <p:stCondLst>
                              <p:cond delay="500"/>
                            </p:stCondLst>
                            <p:childTnLst>
                              <p:par>
                                <p:cTn id="39" presetID="10" presetClass="entr" presetSubtype="0" fill="hold" grpId="0" nodeType="afterEffect">
                                  <p:stCondLst>
                                    <p:cond delay="25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childTnLst>
                          </p:cTn>
                        </p:par>
                        <p:par>
                          <p:cTn id="48" fill="hold">
                            <p:stCondLst>
                              <p:cond delay="500"/>
                            </p:stCondLst>
                            <p:childTnLst>
                              <p:par>
                                <p:cTn id="49" presetID="10" presetClass="entr" presetSubtype="0" fill="hold" grpId="0" nodeType="afterEffect">
                                  <p:stCondLst>
                                    <p:cond delay="25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par>
                          <p:cTn id="58" fill="hold">
                            <p:stCondLst>
                              <p:cond delay="500"/>
                            </p:stCondLst>
                            <p:childTnLst>
                              <p:par>
                                <p:cTn id="59" presetID="10" presetClass="entr" presetSubtype="0" fill="hold" grpId="0" nodeType="afterEffect">
                                  <p:stCondLst>
                                    <p:cond delay="25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500"/>
                            </p:stCondLst>
                            <p:childTnLst>
                              <p:par>
                                <p:cTn id="69" presetID="10" presetClass="entr" presetSubtype="0" fill="hold" grpId="0" nodeType="afterEffect">
                                  <p:stCondLst>
                                    <p:cond delay="25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childTnLst>
              </p:cTn>
              <p:nextCondLst>
                <p:cond evt="onClick" delay="0">
                  <p:tgtEl>
                    <p:spTgt spid="16"/>
                  </p:tgtEl>
                </p:cond>
              </p:nextCondLst>
            </p:seq>
          </p:childTnLst>
        </p:cTn>
      </p:par>
    </p:tnLst>
    <p:bldLst>
      <p:bldP spid="15" grpId="0"/>
      <p:bldP spid="18" grpId="0"/>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0885" y="848121"/>
            <a:ext cx="7632700" cy="276999"/>
          </a:xfrm>
          <a:prstGeom prst="rect">
            <a:avLst/>
          </a:prstGeom>
        </p:spPr>
        <p:txBody>
          <a:bodyPr wrap="square" lIns="0" tIns="0" rIns="0" bIns="0">
            <a:spAutoFit/>
          </a:bodyPr>
          <a:lstStyle/>
          <a:p>
            <a:r>
              <a:rPr lang="en-GB" dirty="0"/>
              <a:t>What is a compound word?</a:t>
            </a:r>
          </a:p>
        </p:txBody>
      </p:sp>
      <p:sp>
        <p:nvSpPr>
          <p:cNvPr id="6" name="Rectangle 5">
            <a:extLst>
              <a:ext uri="{FF2B5EF4-FFF2-40B4-BE49-F238E27FC236}">
                <a16:creationId xmlns:a16="http://schemas.microsoft.com/office/drawing/2014/main" id="{00C04914-EA83-45AE-AF54-D08F46BBD81D}"/>
              </a:ext>
            </a:extLst>
          </p:cNvPr>
          <p:cNvSpPr/>
          <p:nvPr/>
        </p:nvSpPr>
        <p:spPr>
          <a:xfrm>
            <a:off x="750885" y="1266851"/>
            <a:ext cx="7632700" cy="553998"/>
          </a:xfrm>
          <a:prstGeom prst="rect">
            <a:avLst/>
          </a:prstGeom>
        </p:spPr>
        <p:txBody>
          <a:bodyPr wrap="square" lIns="0" tIns="0" rIns="0" bIns="0">
            <a:spAutoFit/>
          </a:bodyPr>
          <a:lstStyle/>
          <a:p>
            <a:r>
              <a:rPr lang="en-GB" dirty="0"/>
              <a:t>A compound word is two or more words used together to make a different word with its own meaning. This is sometimes called a </a:t>
            </a:r>
            <a:r>
              <a:rPr lang="en-GB" b="1" dirty="0"/>
              <a:t>compound noun</a:t>
            </a:r>
            <a:r>
              <a:rPr lang="en-GB" dirty="0"/>
              <a:t>.</a:t>
            </a:r>
          </a:p>
        </p:txBody>
      </p:sp>
      <p:sp>
        <p:nvSpPr>
          <p:cNvPr id="7" name="Rectangle 6">
            <a:extLst>
              <a:ext uri="{FF2B5EF4-FFF2-40B4-BE49-F238E27FC236}">
                <a16:creationId xmlns:a16="http://schemas.microsoft.com/office/drawing/2014/main" id="{726AD9FA-B683-45F8-A48B-13D197665ABB}"/>
              </a:ext>
            </a:extLst>
          </p:cNvPr>
          <p:cNvSpPr/>
          <p:nvPr/>
        </p:nvSpPr>
        <p:spPr>
          <a:xfrm>
            <a:off x="755650" y="2679003"/>
            <a:ext cx="7632700" cy="276999"/>
          </a:xfrm>
          <a:prstGeom prst="rect">
            <a:avLst/>
          </a:prstGeom>
        </p:spPr>
        <p:txBody>
          <a:bodyPr wrap="square" lIns="0" tIns="0" rIns="0" bIns="0">
            <a:spAutoFit/>
          </a:bodyPr>
          <a:lstStyle/>
          <a:p>
            <a:r>
              <a:rPr lang="en-GB" dirty="0"/>
              <a:t>Let’s see an example:</a:t>
            </a:r>
          </a:p>
        </p:txBody>
      </p:sp>
      <p:pic>
        <p:nvPicPr>
          <p:cNvPr id="4" name="Picture 3">
            <a:extLst>
              <a:ext uri="{FF2B5EF4-FFF2-40B4-BE49-F238E27FC236}">
                <a16:creationId xmlns:a16="http://schemas.microsoft.com/office/drawing/2014/main" id="{522B57FF-715E-42E9-914F-768378558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780" y="3952346"/>
            <a:ext cx="1273090" cy="2201088"/>
          </a:xfrm>
          <a:prstGeom prst="rect">
            <a:avLst/>
          </a:prstGeom>
        </p:spPr>
      </p:pic>
      <p:pic>
        <p:nvPicPr>
          <p:cNvPr id="9" name="Picture 8">
            <a:extLst>
              <a:ext uri="{FF2B5EF4-FFF2-40B4-BE49-F238E27FC236}">
                <a16:creationId xmlns:a16="http://schemas.microsoft.com/office/drawing/2014/main" id="{002167A8-DD8A-4198-9C07-B9115C3C52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3432143" y="4459884"/>
            <a:ext cx="2270183" cy="1116917"/>
          </a:xfrm>
          <a:prstGeom prst="rect">
            <a:avLst/>
          </a:prstGeom>
        </p:spPr>
      </p:pic>
      <p:pic>
        <p:nvPicPr>
          <p:cNvPr id="10" name="Picture 9">
            <a:extLst>
              <a:ext uri="{FF2B5EF4-FFF2-40B4-BE49-F238E27FC236}">
                <a16:creationId xmlns:a16="http://schemas.microsoft.com/office/drawing/2014/main" id="{E6652212-4ABE-467E-9000-67CB5A93D1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73075" y="3952346"/>
            <a:ext cx="2010510" cy="2201088"/>
          </a:xfrm>
          <a:prstGeom prst="rect">
            <a:avLst/>
          </a:prstGeom>
        </p:spPr>
      </p:pic>
      <p:sp>
        <p:nvSpPr>
          <p:cNvPr id="11" name="Rectangle 10">
            <a:extLst>
              <a:ext uri="{FF2B5EF4-FFF2-40B4-BE49-F238E27FC236}">
                <a16:creationId xmlns:a16="http://schemas.microsoft.com/office/drawing/2014/main" id="{DC8D344C-872E-44EB-B539-4BCF84926637}"/>
              </a:ext>
            </a:extLst>
          </p:cNvPr>
          <p:cNvSpPr/>
          <p:nvPr/>
        </p:nvSpPr>
        <p:spPr>
          <a:xfrm>
            <a:off x="1618263" y="3269508"/>
            <a:ext cx="7632700" cy="369332"/>
          </a:xfrm>
          <a:prstGeom prst="rect">
            <a:avLst/>
          </a:prstGeom>
        </p:spPr>
        <p:txBody>
          <a:bodyPr wrap="square" lIns="0" tIns="0" rIns="0" bIns="0">
            <a:spAutoFit/>
          </a:bodyPr>
          <a:lstStyle/>
          <a:p>
            <a:r>
              <a:rPr lang="en-GB" sz="2400" b="1" dirty="0"/>
              <a:t>pop</a:t>
            </a:r>
            <a:endParaRPr lang="en-GB" b="1" dirty="0"/>
          </a:p>
        </p:txBody>
      </p:sp>
      <p:sp>
        <p:nvSpPr>
          <p:cNvPr id="12" name="Rectangle 11">
            <a:extLst>
              <a:ext uri="{FF2B5EF4-FFF2-40B4-BE49-F238E27FC236}">
                <a16:creationId xmlns:a16="http://schemas.microsoft.com/office/drawing/2014/main" id="{4687137D-FA09-4630-8354-2494D8C3A735}"/>
              </a:ext>
            </a:extLst>
          </p:cNvPr>
          <p:cNvSpPr/>
          <p:nvPr/>
        </p:nvSpPr>
        <p:spPr>
          <a:xfrm>
            <a:off x="3164457" y="3275144"/>
            <a:ext cx="253446" cy="369332"/>
          </a:xfrm>
          <a:prstGeom prst="rect">
            <a:avLst/>
          </a:prstGeom>
        </p:spPr>
        <p:txBody>
          <a:bodyPr wrap="square" lIns="0" tIns="0" rIns="0" bIns="0">
            <a:spAutoFit/>
          </a:bodyPr>
          <a:lstStyle/>
          <a:p>
            <a:r>
              <a:rPr lang="en-GB" sz="2400" b="1" dirty="0"/>
              <a:t>+</a:t>
            </a:r>
            <a:endParaRPr lang="en-GB" b="1" dirty="0"/>
          </a:p>
        </p:txBody>
      </p:sp>
      <p:sp>
        <p:nvSpPr>
          <p:cNvPr id="13" name="Rectangle 12">
            <a:extLst>
              <a:ext uri="{FF2B5EF4-FFF2-40B4-BE49-F238E27FC236}">
                <a16:creationId xmlns:a16="http://schemas.microsoft.com/office/drawing/2014/main" id="{C2AC3BF9-4906-477A-83ED-71450B1A8783}"/>
              </a:ext>
            </a:extLst>
          </p:cNvPr>
          <p:cNvSpPr/>
          <p:nvPr/>
        </p:nvSpPr>
        <p:spPr>
          <a:xfrm>
            <a:off x="4213500" y="3269508"/>
            <a:ext cx="1042079" cy="369332"/>
          </a:xfrm>
          <a:prstGeom prst="rect">
            <a:avLst/>
          </a:prstGeom>
        </p:spPr>
        <p:txBody>
          <a:bodyPr wrap="square" lIns="0" tIns="0" rIns="0" bIns="0">
            <a:spAutoFit/>
          </a:bodyPr>
          <a:lstStyle/>
          <a:p>
            <a:r>
              <a:rPr lang="en-GB" sz="2400" b="1" dirty="0"/>
              <a:t>corn</a:t>
            </a:r>
            <a:endParaRPr lang="en-GB" b="1" dirty="0"/>
          </a:p>
        </p:txBody>
      </p:sp>
      <p:sp>
        <p:nvSpPr>
          <p:cNvPr id="14" name="Rectangle 13">
            <a:extLst>
              <a:ext uri="{FF2B5EF4-FFF2-40B4-BE49-F238E27FC236}">
                <a16:creationId xmlns:a16="http://schemas.microsoft.com/office/drawing/2014/main" id="{5214A6AF-C011-423A-ADD1-F44213CCE3FC}"/>
              </a:ext>
            </a:extLst>
          </p:cNvPr>
          <p:cNvSpPr/>
          <p:nvPr/>
        </p:nvSpPr>
        <p:spPr>
          <a:xfrm>
            <a:off x="5759694" y="3280780"/>
            <a:ext cx="253446" cy="369332"/>
          </a:xfrm>
          <a:prstGeom prst="rect">
            <a:avLst/>
          </a:prstGeom>
        </p:spPr>
        <p:txBody>
          <a:bodyPr wrap="square" lIns="0" tIns="0" rIns="0" bIns="0">
            <a:spAutoFit/>
          </a:bodyPr>
          <a:lstStyle/>
          <a:p>
            <a:r>
              <a:rPr lang="en-GB" sz="2400" b="1" dirty="0"/>
              <a:t>=</a:t>
            </a:r>
            <a:endParaRPr lang="en-GB" b="1" dirty="0"/>
          </a:p>
        </p:txBody>
      </p:sp>
      <p:sp>
        <p:nvSpPr>
          <p:cNvPr id="15" name="Rectangle 14">
            <a:extLst>
              <a:ext uri="{FF2B5EF4-FFF2-40B4-BE49-F238E27FC236}">
                <a16:creationId xmlns:a16="http://schemas.microsoft.com/office/drawing/2014/main" id="{0106F423-5872-4613-A669-A8670F4D3A8D}"/>
              </a:ext>
            </a:extLst>
          </p:cNvPr>
          <p:cNvSpPr/>
          <p:nvPr/>
        </p:nvSpPr>
        <p:spPr>
          <a:xfrm>
            <a:off x="6647948" y="3280780"/>
            <a:ext cx="1263908" cy="369332"/>
          </a:xfrm>
          <a:prstGeom prst="rect">
            <a:avLst/>
          </a:prstGeom>
        </p:spPr>
        <p:txBody>
          <a:bodyPr wrap="square" lIns="0" tIns="0" rIns="0" bIns="0">
            <a:spAutoFit/>
          </a:bodyPr>
          <a:lstStyle/>
          <a:p>
            <a:r>
              <a:rPr lang="en-GB" sz="2400" b="1" dirty="0"/>
              <a:t>popcorn</a:t>
            </a:r>
            <a:endParaRPr lang="en-GB" b="1" dirty="0"/>
          </a:p>
        </p:txBody>
      </p:sp>
    </p:spTree>
    <p:extLst>
      <p:ext uri="{BB962C8B-B14F-4D97-AF65-F5344CB8AC3E}">
        <p14:creationId xmlns:p14="http://schemas.microsoft.com/office/powerpoint/2010/main" val="13962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7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7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750"/>
                            </p:stCondLst>
                            <p:childTnLst>
                              <p:par>
                                <p:cTn id="26" presetID="10" presetClass="entr" presetSubtype="0" fill="hold" grpId="0" nodeType="afterEffect">
                                  <p:stCondLst>
                                    <p:cond delay="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7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3000"/>
                            </p:stCondLst>
                            <p:childTnLst>
                              <p:par>
                                <p:cTn id="36" presetID="10" presetClass="entr" presetSubtype="0" fill="hold" nodeType="afterEffect">
                                  <p:stCondLst>
                                    <p:cond delay="7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rainbow</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826" y="1522942"/>
            <a:ext cx="4338348" cy="2019248"/>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1290" y="2993696"/>
            <a:ext cx="1372691" cy="1320854"/>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1290" y="4734320"/>
            <a:ext cx="1316166" cy="1027290"/>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60019" y="2932861"/>
            <a:ext cx="1460356" cy="905016"/>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43693" y="4356401"/>
            <a:ext cx="1204464" cy="1405209"/>
          </a:xfrm>
          <a:prstGeom prst="rect">
            <a:avLst/>
          </a:prstGeom>
        </p:spPr>
      </p:pic>
      <p:sp>
        <p:nvSpPr>
          <p:cNvPr id="14" name="Rectangle 13">
            <a:extLst>
              <a:ext uri="{FF2B5EF4-FFF2-40B4-BE49-F238E27FC236}">
                <a16:creationId xmlns:a16="http://schemas.microsoft.com/office/drawing/2014/main" id="{D5D514F1-CE49-4FBC-9AAA-51DD963C0E83}"/>
              </a:ext>
            </a:extLst>
          </p:cNvPr>
          <p:cNvSpPr/>
          <p:nvPr/>
        </p:nvSpPr>
        <p:spPr>
          <a:xfrm>
            <a:off x="3342374" y="6002168"/>
            <a:ext cx="4503551" cy="307777"/>
          </a:xfrm>
          <a:prstGeom prst="rect">
            <a:avLst/>
          </a:prstGeom>
        </p:spPr>
        <p:txBody>
          <a:bodyPr wrap="square" lIns="0" tIns="0" rIns="0" bIns="0">
            <a:spAutoFit/>
          </a:bodyPr>
          <a:lstStyle/>
          <a:p>
            <a:r>
              <a:rPr lang="en-GB" sz="2000" b="1" dirty="0"/>
              <a:t>rain + bow = rainbow</a:t>
            </a:r>
            <a:endParaRPr lang="en-GB" sz="1100" b="1"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22222E-6 -3.7037E-7 L 0.21267 0.17778 " pathEditMode="relative" rAng="0" ptsTypes="AA">
                                      <p:cBhvr>
                                        <p:cTn id="25" dur="2000" fill="hold"/>
                                        <p:tgtEl>
                                          <p:spTgt spid="10"/>
                                        </p:tgtEl>
                                        <p:attrNameLst>
                                          <p:attrName>ppt_x</p:attrName>
                                          <p:attrName>ppt_y</p:attrName>
                                        </p:attrNameLst>
                                      </p:cBhvr>
                                      <p:rCtr x="10625" y="8889"/>
                                    </p:animMotion>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88889E-6 0 L -0.21719 -0.01389 " pathEditMode="relative" rAng="0" ptsTypes="AA">
                                      <p:cBhvr>
                                        <p:cTn id="30" dur="2000" fill="hold"/>
                                        <p:tgtEl>
                                          <p:spTgt spid="13"/>
                                        </p:tgtEl>
                                        <p:attrNameLst>
                                          <p:attrName>ppt_x</p:attrName>
                                          <p:attrName>ppt_y</p:attrName>
                                        </p:attrNameLst>
                                      </p:cBhvr>
                                      <p:rCtr x="-10868" y="-694"/>
                                    </p:animMotion>
                                  </p:childTnLst>
                                </p:cTn>
                              </p:par>
                            </p:childTnLst>
                          </p:cTn>
                        </p:par>
                        <p:par>
                          <p:cTn id="31" fill="hold">
                            <p:stCondLst>
                              <p:cond delay="2000"/>
                            </p:stCondLst>
                            <p:childTnLst>
                              <p:par>
                                <p:cTn id="32" presetID="10" presetClass="entr" presetSubtype="0" fill="hold" grpId="0" nodeType="after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11"/>
                                        </p:tgtEl>
                                        <p:attrNameLst>
                                          <p:attrName>r</p:attrName>
                                        </p:attrNameLst>
                                      </p:cBhvr>
                                    </p:animRot>
                                    <p:animRot by="-240000">
                                      <p:cBhvr>
                                        <p:cTn id="40" dur="200" fill="hold">
                                          <p:stCondLst>
                                            <p:cond delay="200"/>
                                          </p:stCondLst>
                                        </p:cTn>
                                        <p:tgtEl>
                                          <p:spTgt spid="11"/>
                                        </p:tgtEl>
                                        <p:attrNameLst>
                                          <p:attrName>r</p:attrName>
                                        </p:attrNameLst>
                                      </p:cBhvr>
                                    </p:animRot>
                                    <p:animRot by="240000">
                                      <p:cBhvr>
                                        <p:cTn id="41" dur="200" fill="hold">
                                          <p:stCondLst>
                                            <p:cond delay="400"/>
                                          </p:stCondLst>
                                        </p:cTn>
                                        <p:tgtEl>
                                          <p:spTgt spid="11"/>
                                        </p:tgtEl>
                                        <p:attrNameLst>
                                          <p:attrName>r</p:attrName>
                                        </p:attrNameLst>
                                      </p:cBhvr>
                                    </p:animRot>
                                    <p:animRot by="-240000">
                                      <p:cBhvr>
                                        <p:cTn id="42" dur="200" fill="hold">
                                          <p:stCondLst>
                                            <p:cond delay="600"/>
                                          </p:stCondLst>
                                        </p:cTn>
                                        <p:tgtEl>
                                          <p:spTgt spid="11"/>
                                        </p:tgtEl>
                                        <p:attrNameLst>
                                          <p:attrName>r</p:attrName>
                                        </p:attrNameLst>
                                      </p:cBhvr>
                                    </p:animRot>
                                    <p:animRot by="120000">
                                      <p:cBhvr>
                                        <p:cTn id="43"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2"/>
                                        </p:tgtEl>
                                        <p:attrNameLst>
                                          <p:attrName>r</p:attrName>
                                        </p:attrNameLst>
                                      </p:cBhvr>
                                    </p:animRot>
                                    <p:animRot by="-240000">
                                      <p:cBhvr>
                                        <p:cTn id="49" dur="200" fill="hold">
                                          <p:stCondLst>
                                            <p:cond delay="200"/>
                                          </p:stCondLst>
                                        </p:cTn>
                                        <p:tgtEl>
                                          <p:spTgt spid="12"/>
                                        </p:tgtEl>
                                        <p:attrNameLst>
                                          <p:attrName>r</p:attrName>
                                        </p:attrNameLst>
                                      </p:cBhvr>
                                    </p:animRot>
                                    <p:animRot by="240000">
                                      <p:cBhvr>
                                        <p:cTn id="50" dur="200" fill="hold">
                                          <p:stCondLst>
                                            <p:cond delay="400"/>
                                          </p:stCondLst>
                                        </p:cTn>
                                        <p:tgtEl>
                                          <p:spTgt spid="12"/>
                                        </p:tgtEl>
                                        <p:attrNameLst>
                                          <p:attrName>r</p:attrName>
                                        </p:attrNameLst>
                                      </p:cBhvr>
                                    </p:animRot>
                                    <p:animRot by="-240000">
                                      <p:cBhvr>
                                        <p:cTn id="51" dur="200" fill="hold">
                                          <p:stCondLst>
                                            <p:cond delay="600"/>
                                          </p:stCondLst>
                                        </p:cTn>
                                        <p:tgtEl>
                                          <p:spTgt spid="12"/>
                                        </p:tgtEl>
                                        <p:attrNameLst>
                                          <p:attrName>r</p:attrName>
                                        </p:attrNameLst>
                                      </p:cBhvr>
                                    </p:animRot>
                                    <p:animRot by="120000">
                                      <p:cBhvr>
                                        <p:cTn id="52"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butterfly</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97417" y="1549064"/>
            <a:ext cx="2553206" cy="2019248"/>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7066" y="3004640"/>
            <a:ext cx="1321232" cy="1405209"/>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4827" y="4830472"/>
            <a:ext cx="1573267" cy="904502"/>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43266" y="2535678"/>
            <a:ext cx="1321231" cy="1241416"/>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08595" y="4108037"/>
            <a:ext cx="963203" cy="1691852"/>
          </a:xfrm>
          <a:prstGeom prst="rect">
            <a:avLst/>
          </a:prstGeom>
        </p:spPr>
      </p:pic>
      <p:sp>
        <p:nvSpPr>
          <p:cNvPr id="14" name="Rectangle 13">
            <a:extLst>
              <a:ext uri="{FF2B5EF4-FFF2-40B4-BE49-F238E27FC236}">
                <a16:creationId xmlns:a16="http://schemas.microsoft.com/office/drawing/2014/main" id="{D5D514F1-CE49-4FBC-9AAA-51DD963C0E83}"/>
              </a:ext>
            </a:extLst>
          </p:cNvPr>
          <p:cNvSpPr/>
          <p:nvPr/>
        </p:nvSpPr>
        <p:spPr>
          <a:xfrm>
            <a:off x="3200331" y="6019891"/>
            <a:ext cx="4503551" cy="307777"/>
          </a:xfrm>
          <a:prstGeom prst="rect">
            <a:avLst/>
          </a:prstGeom>
        </p:spPr>
        <p:txBody>
          <a:bodyPr wrap="square" lIns="0" tIns="0" rIns="0" bIns="0">
            <a:spAutoFit/>
          </a:bodyPr>
          <a:lstStyle/>
          <a:p>
            <a:r>
              <a:rPr lang="en-GB" sz="2000" b="1" dirty="0"/>
              <a:t>butter + fly = butterfly</a:t>
            </a:r>
            <a:endParaRPr lang="en-GB" sz="1100" b="1" dirty="0"/>
          </a:p>
        </p:txBody>
      </p:sp>
    </p:spTree>
    <p:extLst>
      <p:ext uri="{BB962C8B-B14F-4D97-AF65-F5344CB8AC3E}">
        <p14:creationId xmlns:p14="http://schemas.microsoft.com/office/powerpoint/2010/main" val="9574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3"/>
                                        </p:tgtEl>
                                        <p:attrNameLst>
                                          <p:attrName>r</p:attrName>
                                        </p:attrNameLst>
                                      </p:cBhvr>
                                    </p:animRot>
                                    <p:animRot by="-240000">
                                      <p:cBhvr>
                                        <p:cTn id="27" dur="200" fill="hold">
                                          <p:stCondLst>
                                            <p:cond delay="200"/>
                                          </p:stCondLst>
                                        </p:cTn>
                                        <p:tgtEl>
                                          <p:spTgt spid="13"/>
                                        </p:tgtEl>
                                        <p:attrNameLst>
                                          <p:attrName>r</p:attrName>
                                        </p:attrNameLst>
                                      </p:cBhvr>
                                    </p:animRot>
                                    <p:animRot by="240000">
                                      <p:cBhvr>
                                        <p:cTn id="28" dur="200" fill="hold">
                                          <p:stCondLst>
                                            <p:cond delay="400"/>
                                          </p:stCondLst>
                                        </p:cTn>
                                        <p:tgtEl>
                                          <p:spTgt spid="13"/>
                                        </p:tgtEl>
                                        <p:attrNameLst>
                                          <p:attrName>r</p:attrName>
                                        </p:attrNameLst>
                                      </p:cBhvr>
                                    </p:animRot>
                                    <p:animRot by="-240000">
                                      <p:cBhvr>
                                        <p:cTn id="29" dur="200" fill="hold">
                                          <p:stCondLst>
                                            <p:cond delay="600"/>
                                          </p:stCondLst>
                                        </p:cTn>
                                        <p:tgtEl>
                                          <p:spTgt spid="13"/>
                                        </p:tgtEl>
                                        <p:attrNameLst>
                                          <p:attrName>r</p:attrName>
                                        </p:attrNameLst>
                                      </p:cBhvr>
                                    </p:animRot>
                                    <p:animRot by="120000">
                                      <p:cBhvr>
                                        <p:cTn id="30"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gtEl>
                                        <p:attrNameLst>
                                          <p:attrName>r</p:attrName>
                                        </p:attrNameLst>
                                      </p:cBhvr>
                                    </p:animRot>
                                    <p:animRot by="-240000">
                                      <p:cBhvr>
                                        <p:cTn id="36" dur="200" fill="hold">
                                          <p:stCondLst>
                                            <p:cond delay="200"/>
                                          </p:stCondLst>
                                        </p:cTn>
                                        <p:tgtEl>
                                          <p:spTgt spid="10"/>
                                        </p:tgtEl>
                                        <p:attrNameLst>
                                          <p:attrName>r</p:attrName>
                                        </p:attrNameLst>
                                      </p:cBhvr>
                                    </p:animRot>
                                    <p:animRot by="240000">
                                      <p:cBhvr>
                                        <p:cTn id="37" dur="200" fill="hold">
                                          <p:stCondLst>
                                            <p:cond delay="400"/>
                                          </p:stCondLst>
                                        </p:cTn>
                                        <p:tgtEl>
                                          <p:spTgt spid="10"/>
                                        </p:tgtEl>
                                        <p:attrNameLst>
                                          <p:attrName>r</p:attrName>
                                        </p:attrNameLst>
                                      </p:cBhvr>
                                    </p:animRot>
                                    <p:animRot by="-240000">
                                      <p:cBhvr>
                                        <p:cTn id="38" dur="200" fill="hold">
                                          <p:stCondLst>
                                            <p:cond delay="600"/>
                                          </p:stCondLst>
                                        </p:cTn>
                                        <p:tgtEl>
                                          <p:spTgt spid="10"/>
                                        </p:tgtEl>
                                        <p:attrNameLst>
                                          <p:attrName>r</p:attrName>
                                        </p:attrNameLst>
                                      </p:cBhvr>
                                    </p:animRot>
                                    <p:animRot by="120000">
                                      <p:cBhvr>
                                        <p:cTn id="39"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33333E-6 -3.7037E-7 L 0.21198 -0.05069 " pathEditMode="relative" rAng="0" ptsTypes="AA">
                                      <p:cBhvr>
                                        <p:cTn id="44" dur="2000" fill="hold"/>
                                        <p:tgtEl>
                                          <p:spTgt spid="11"/>
                                        </p:tgtEl>
                                        <p:attrNameLst>
                                          <p:attrName>ppt_x</p:attrName>
                                          <p:attrName>ppt_y</p:attrName>
                                        </p:attrNameLst>
                                      </p:cBhvr>
                                      <p:rCtr x="10590" y="-2546"/>
                                    </p:animMotion>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72222E-6 4.81481E-6 L -0.19791 0.26712 " pathEditMode="relative" rAng="0" ptsTypes="AA">
                                      <p:cBhvr>
                                        <p:cTn id="49" dur="2000" fill="hold"/>
                                        <p:tgtEl>
                                          <p:spTgt spid="12"/>
                                        </p:tgtEl>
                                        <p:attrNameLst>
                                          <p:attrName>ppt_x</p:attrName>
                                          <p:attrName>ppt_y</p:attrName>
                                        </p:attrNameLst>
                                      </p:cBhvr>
                                      <p:rCtr x="-9896" y="13356"/>
                                    </p:animMotion>
                                  </p:childTnLst>
                                </p:cTn>
                              </p:par>
                            </p:childTnLst>
                          </p:cTn>
                        </p:par>
                        <p:par>
                          <p:cTn id="50" fill="hold">
                            <p:stCondLst>
                              <p:cond delay="2000"/>
                            </p:stCondLst>
                            <p:childTnLst>
                              <p:par>
                                <p:cTn id="51" presetID="10" presetClass="entr" presetSubtype="0" fill="hold" grpId="0" nodeType="after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nextCondLst>
                <p:cond evt="onClick" delay="0">
                  <p:tgtEl>
                    <p:spTgt spid="12"/>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starfish</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99810" y="1549064"/>
            <a:ext cx="2148419" cy="2019248"/>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682" y="3384100"/>
            <a:ext cx="1587004" cy="983502"/>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2040" y="4734535"/>
            <a:ext cx="1110287" cy="1124504"/>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52623" y="3056978"/>
            <a:ext cx="1514328" cy="1440231"/>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23392" y="4833022"/>
            <a:ext cx="1290069" cy="927529"/>
          </a:xfrm>
          <a:prstGeom prst="rect">
            <a:avLst/>
          </a:prstGeom>
        </p:spPr>
      </p:pic>
      <p:sp>
        <p:nvSpPr>
          <p:cNvPr id="14" name="Rectangle 13">
            <a:extLst>
              <a:ext uri="{FF2B5EF4-FFF2-40B4-BE49-F238E27FC236}">
                <a16:creationId xmlns:a16="http://schemas.microsoft.com/office/drawing/2014/main" id="{D5D514F1-CE49-4FBC-9AAA-51DD963C0E83}"/>
              </a:ext>
            </a:extLst>
          </p:cNvPr>
          <p:cNvSpPr/>
          <p:nvPr/>
        </p:nvSpPr>
        <p:spPr>
          <a:xfrm>
            <a:off x="603683" y="6019891"/>
            <a:ext cx="7963268" cy="307777"/>
          </a:xfrm>
          <a:prstGeom prst="rect">
            <a:avLst/>
          </a:prstGeom>
        </p:spPr>
        <p:txBody>
          <a:bodyPr wrap="square" lIns="0" tIns="0" rIns="0" bIns="0">
            <a:spAutoFit/>
          </a:bodyPr>
          <a:lstStyle/>
          <a:p>
            <a:pPr algn="ctr"/>
            <a:r>
              <a:rPr lang="en-GB" sz="2000" b="1" dirty="0"/>
              <a:t>star + fish = starfish</a:t>
            </a:r>
            <a:endParaRPr lang="en-GB" sz="1100" b="1" dirty="0"/>
          </a:p>
        </p:txBody>
      </p:sp>
    </p:spTree>
    <p:extLst>
      <p:ext uri="{BB962C8B-B14F-4D97-AF65-F5344CB8AC3E}">
        <p14:creationId xmlns:p14="http://schemas.microsoft.com/office/powerpoint/2010/main" val="8494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3"/>
                                        </p:tgtEl>
                                        <p:attrNameLst>
                                          <p:attrName>r</p:attrName>
                                        </p:attrNameLst>
                                      </p:cBhvr>
                                    </p:animRot>
                                    <p:animRot by="-240000">
                                      <p:cBhvr>
                                        <p:cTn id="35" dur="200" fill="hold">
                                          <p:stCondLst>
                                            <p:cond delay="200"/>
                                          </p:stCondLst>
                                        </p:cTn>
                                        <p:tgtEl>
                                          <p:spTgt spid="13"/>
                                        </p:tgtEl>
                                        <p:attrNameLst>
                                          <p:attrName>r</p:attrName>
                                        </p:attrNameLst>
                                      </p:cBhvr>
                                    </p:animRot>
                                    <p:animRot by="240000">
                                      <p:cBhvr>
                                        <p:cTn id="36" dur="200" fill="hold">
                                          <p:stCondLst>
                                            <p:cond delay="400"/>
                                          </p:stCondLst>
                                        </p:cTn>
                                        <p:tgtEl>
                                          <p:spTgt spid="13"/>
                                        </p:tgtEl>
                                        <p:attrNameLst>
                                          <p:attrName>r</p:attrName>
                                        </p:attrNameLst>
                                      </p:cBhvr>
                                    </p:animRot>
                                    <p:animRot by="-240000">
                                      <p:cBhvr>
                                        <p:cTn id="37" dur="200" fill="hold">
                                          <p:stCondLst>
                                            <p:cond delay="600"/>
                                          </p:stCondLst>
                                        </p:cTn>
                                        <p:tgtEl>
                                          <p:spTgt spid="13"/>
                                        </p:tgtEl>
                                        <p:attrNameLst>
                                          <p:attrName>r</p:attrName>
                                        </p:attrNameLst>
                                      </p:cBhvr>
                                    </p:animRot>
                                    <p:animRot by="120000">
                                      <p:cBhvr>
                                        <p:cTn id="38"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2.22222E-6 3.7037E-6 L 0.49375 0.14351 " pathEditMode="relative" rAng="0" ptsTypes="AA">
                                      <p:cBhvr>
                                        <p:cTn id="43" dur="2000" fill="hold"/>
                                        <p:tgtEl>
                                          <p:spTgt spid="10"/>
                                        </p:tgtEl>
                                        <p:attrNameLst>
                                          <p:attrName>ppt_x</p:attrName>
                                          <p:attrName>ppt_y</p:attrName>
                                        </p:attrNameLst>
                                      </p:cBhvr>
                                      <p:rCtr x="24688" y="7176"/>
                                    </p:animMotion>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33333E-6 -4.44444E-6 L -0.49202 0.16852 " pathEditMode="relative" rAng="0" ptsTypes="AA">
                                      <p:cBhvr>
                                        <p:cTn id="48" dur="2000" fill="hold"/>
                                        <p:tgtEl>
                                          <p:spTgt spid="12"/>
                                        </p:tgtEl>
                                        <p:attrNameLst>
                                          <p:attrName>ppt_x</p:attrName>
                                          <p:attrName>ppt_y</p:attrName>
                                        </p:attrNameLst>
                                      </p:cBhvr>
                                      <p:rCtr x="-24601" y="8426"/>
                                    </p:animMotion>
                                  </p:childTnLst>
                                </p:cTn>
                              </p:par>
                            </p:childTnLst>
                          </p:cTn>
                        </p:par>
                        <p:par>
                          <p:cTn id="49" fill="hold">
                            <p:stCondLst>
                              <p:cond delay="2000"/>
                            </p:stCondLst>
                            <p:childTnLst>
                              <p:par>
                                <p:cTn id="50" presetID="10" presetClass="entr" presetSubtype="0" fill="hold" grpId="0" nodeType="after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nextCondLst>
                <p:cond evt="onClick" delay="0">
                  <p:tgtEl>
                    <p:spTgt spid="12"/>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dragonfly</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91456" y="1660416"/>
            <a:ext cx="2965128" cy="1818794"/>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2365" y="2716163"/>
            <a:ext cx="880942" cy="1526093"/>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6014" y="4504639"/>
            <a:ext cx="1402559" cy="1317829"/>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18179" y="2016566"/>
            <a:ext cx="772567" cy="2147601"/>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55948" y="4433335"/>
            <a:ext cx="1297028" cy="1557186"/>
          </a:xfrm>
          <a:prstGeom prst="rect">
            <a:avLst/>
          </a:prstGeom>
        </p:spPr>
      </p:pic>
      <p:sp>
        <p:nvSpPr>
          <p:cNvPr id="15" name="Rectangle 14">
            <a:extLst>
              <a:ext uri="{FF2B5EF4-FFF2-40B4-BE49-F238E27FC236}">
                <a16:creationId xmlns:a16="http://schemas.microsoft.com/office/drawing/2014/main" id="{1BFE83FE-155A-4BA2-B87E-156F504BAE0C}"/>
              </a:ext>
            </a:extLst>
          </p:cNvPr>
          <p:cNvSpPr/>
          <p:nvPr/>
        </p:nvSpPr>
        <p:spPr>
          <a:xfrm>
            <a:off x="603683" y="6019891"/>
            <a:ext cx="7963268" cy="307777"/>
          </a:xfrm>
          <a:prstGeom prst="rect">
            <a:avLst/>
          </a:prstGeom>
        </p:spPr>
        <p:txBody>
          <a:bodyPr wrap="square" lIns="0" tIns="0" rIns="0" bIns="0">
            <a:spAutoFit/>
          </a:bodyPr>
          <a:lstStyle/>
          <a:p>
            <a:pPr algn="ctr"/>
            <a:r>
              <a:rPr lang="en-GB" sz="2000" b="1" dirty="0"/>
              <a:t>dragon + fly = dragonfly</a:t>
            </a:r>
            <a:endParaRPr lang="en-GB" sz="1100" b="1" dirty="0"/>
          </a:p>
        </p:txBody>
      </p:sp>
    </p:spTree>
    <p:extLst>
      <p:ext uri="{BB962C8B-B14F-4D97-AF65-F5344CB8AC3E}">
        <p14:creationId xmlns:p14="http://schemas.microsoft.com/office/powerpoint/2010/main" val="22967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10" presetClass="entr" presetSubtype="0" fill="hold"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gtEl>
                                        <p:attrNameLst>
                                          <p:attrName>r</p:attrName>
                                        </p:attrNameLst>
                                      </p:cBhvr>
                                    </p:animRot>
                                    <p:animRot by="-240000">
                                      <p:cBhvr>
                                        <p:cTn id="36" dur="200" fill="hold">
                                          <p:stCondLst>
                                            <p:cond delay="200"/>
                                          </p:stCondLst>
                                        </p:cTn>
                                        <p:tgtEl>
                                          <p:spTgt spid="10"/>
                                        </p:tgtEl>
                                        <p:attrNameLst>
                                          <p:attrName>r</p:attrName>
                                        </p:attrNameLst>
                                      </p:cBhvr>
                                    </p:animRot>
                                    <p:animRot by="240000">
                                      <p:cBhvr>
                                        <p:cTn id="37" dur="200" fill="hold">
                                          <p:stCondLst>
                                            <p:cond delay="400"/>
                                          </p:stCondLst>
                                        </p:cTn>
                                        <p:tgtEl>
                                          <p:spTgt spid="10"/>
                                        </p:tgtEl>
                                        <p:attrNameLst>
                                          <p:attrName>r</p:attrName>
                                        </p:attrNameLst>
                                      </p:cBhvr>
                                    </p:animRot>
                                    <p:animRot by="-240000">
                                      <p:cBhvr>
                                        <p:cTn id="38" dur="200" fill="hold">
                                          <p:stCondLst>
                                            <p:cond delay="600"/>
                                          </p:stCondLst>
                                        </p:cTn>
                                        <p:tgtEl>
                                          <p:spTgt spid="10"/>
                                        </p:tgtEl>
                                        <p:attrNameLst>
                                          <p:attrName>r</p:attrName>
                                        </p:attrNameLst>
                                      </p:cBhvr>
                                    </p:animRot>
                                    <p:animRot by="120000">
                                      <p:cBhvr>
                                        <p:cTn id="39"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22222E-6 -3.7037E-6 L -0.48159 -0.0449 " pathEditMode="relative" rAng="0" ptsTypes="AA">
                                      <p:cBhvr>
                                        <p:cTn id="44" dur="2000" fill="hold"/>
                                        <p:tgtEl>
                                          <p:spTgt spid="13"/>
                                        </p:tgtEl>
                                        <p:attrNameLst>
                                          <p:attrName>ppt_x</p:attrName>
                                          <p:attrName>ppt_y</p:attrName>
                                        </p:attrNameLst>
                                      </p:cBhvr>
                                      <p:rCtr x="-24080" y="-2245"/>
                                    </p:animMotion>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77778E-7 7.40741E-7 L 0.48351 -0.0294 " pathEditMode="relative" rAng="0" ptsTypes="AA">
                                      <p:cBhvr>
                                        <p:cTn id="53" dur="2000" fill="hold"/>
                                        <p:tgtEl>
                                          <p:spTgt spid="11"/>
                                        </p:tgtEl>
                                        <p:attrNameLst>
                                          <p:attrName>ppt_x</p:attrName>
                                          <p:attrName>ppt_y</p:attrName>
                                        </p:attrNameLst>
                                      </p:cBhvr>
                                      <p:rCtr x="24167" y="-1481"/>
                                    </p:animMotion>
                                  </p:childTnLst>
                                </p:cTn>
                              </p:par>
                            </p:childTnLst>
                          </p:cTn>
                        </p:par>
                      </p:childTnLst>
                    </p:cTn>
                  </p:par>
                </p:childTnLst>
              </p:cTn>
              <p:nextCondLst>
                <p:cond evt="onClick" delay="0">
                  <p:tgtEl>
                    <p:spTgt spid="11"/>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pancake</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10346" y="1610432"/>
            <a:ext cx="2058066" cy="1950194"/>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8823" y="2262672"/>
            <a:ext cx="1459244" cy="1233832"/>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6064" y="3736686"/>
            <a:ext cx="606365" cy="2164831"/>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199526" y="3215159"/>
            <a:ext cx="1008711" cy="1031014"/>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64598" y="4719534"/>
            <a:ext cx="1379172" cy="1095340"/>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603683" y="6019891"/>
            <a:ext cx="7963268" cy="307777"/>
          </a:xfrm>
          <a:prstGeom prst="rect">
            <a:avLst/>
          </a:prstGeom>
        </p:spPr>
        <p:txBody>
          <a:bodyPr wrap="square" lIns="0" tIns="0" rIns="0" bIns="0">
            <a:spAutoFit/>
          </a:bodyPr>
          <a:lstStyle/>
          <a:p>
            <a:pPr algn="ctr"/>
            <a:r>
              <a:rPr lang="en-GB" sz="2000" b="1" dirty="0"/>
              <a:t>pan + cake = pancake</a:t>
            </a:r>
            <a:endParaRPr lang="en-GB" sz="1100" b="1" dirty="0"/>
          </a:p>
        </p:txBody>
      </p:sp>
    </p:spTree>
    <p:extLst>
      <p:ext uri="{BB962C8B-B14F-4D97-AF65-F5344CB8AC3E}">
        <p14:creationId xmlns:p14="http://schemas.microsoft.com/office/powerpoint/2010/main" val="10513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2"/>
                                        </p:tgtEl>
                                        <p:attrNameLst>
                                          <p:attrName>r</p:attrName>
                                        </p:attrNameLst>
                                      </p:cBhvr>
                                    </p:animRot>
                                    <p:animRot by="-240000">
                                      <p:cBhvr>
                                        <p:cTn id="26" dur="200" fill="hold">
                                          <p:stCondLst>
                                            <p:cond delay="200"/>
                                          </p:stCondLst>
                                        </p:cTn>
                                        <p:tgtEl>
                                          <p:spTgt spid="12"/>
                                        </p:tgtEl>
                                        <p:attrNameLst>
                                          <p:attrName>r</p:attrName>
                                        </p:attrNameLst>
                                      </p:cBhvr>
                                    </p:animRot>
                                    <p:animRot by="240000">
                                      <p:cBhvr>
                                        <p:cTn id="27" dur="200" fill="hold">
                                          <p:stCondLst>
                                            <p:cond delay="400"/>
                                          </p:stCondLst>
                                        </p:cTn>
                                        <p:tgtEl>
                                          <p:spTgt spid="12"/>
                                        </p:tgtEl>
                                        <p:attrNameLst>
                                          <p:attrName>r</p:attrName>
                                        </p:attrNameLst>
                                      </p:cBhvr>
                                    </p:animRot>
                                    <p:animRot by="-240000">
                                      <p:cBhvr>
                                        <p:cTn id="28" dur="200" fill="hold">
                                          <p:stCondLst>
                                            <p:cond delay="600"/>
                                          </p:stCondLst>
                                        </p:cTn>
                                        <p:tgtEl>
                                          <p:spTgt spid="12"/>
                                        </p:tgtEl>
                                        <p:attrNameLst>
                                          <p:attrName>r</p:attrName>
                                        </p:attrNameLst>
                                      </p:cBhvr>
                                    </p:animRot>
                                    <p:animRot by="120000">
                                      <p:cBhvr>
                                        <p:cTn id="29"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5E-6 2.59259E-6 L 0.2066 0.29606 " pathEditMode="relative" rAng="0" ptsTypes="AA">
                                      <p:cBhvr>
                                        <p:cTn id="43" dur="2000" fill="hold"/>
                                        <p:tgtEl>
                                          <p:spTgt spid="10"/>
                                        </p:tgtEl>
                                        <p:attrNameLst>
                                          <p:attrName>ppt_x</p:attrName>
                                          <p:attrName>ppt_y</p:attrName>
                                        </p:attrNameLst>
                                      </p:cBhvr>
                                      <p:rCtr x="10330" y="14792"/>
                                    </p:animMotion>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33333E-6 4.44444E-6 L -0.20625 -0.04491 " pathEditMode="relative" rAng="0" ptsTypes="AA">
                                      <p:cBhvr>
                                        <p:cTn id="48" dur="2000" fill="hold"/>
                                        <p:tgtEl>
                                          <p:spTgt spid="13"/>
                                        </p:tgtEl>
                                        <p:attrNameLst>
                                          <p:attrName>ppt_x</p:attrName>
                                          <p:attrName>ppt_y</p:attrName>
                                        </p:attrNameLst>
                                      </p:cBhvr>
                                      <p:rCtr x="-10312" y="-2245"/>
                                    </p:animMotion>
                                  </p:childTnLst>
                                </p:cTn>
                              </p:par>
                            </p:childTnLst>
                          </p:cTn>
                        </p:par>
                        <p:par>
                          <p:cTn id="49" fill="hold">
                            <p:stCondLst>
                              <p:cond delay="2000"/>
                            </p:stCondLst>
                            <p:childTnLst>
                              <p:par>
                                <p:cTn id="50" presetID="10" presetClass="entr" presetSubtype="0" fill="hold" grpId="0" nodeType="after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nextCondLst>
                <p:cond evt="onClick" delay="0">
                  <p:tgtEl>
                    <p:spTgt spid="13"/>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5278" y="830407"/>
            <a:ext cx="8220075" cy="495108"/>
          </a:xfrm>
        </p:spPr>
        <p:txBody>
          <a:bodyPr/>
          <a:lstStyle/>
          <a:p>
            <a:r>
              <a:rPr lang="en-GB" sz="3600" dirty="0">
                <a:latin typeface="+mn-lt"/>
              </a:rPr>
              <a:t>handbag</a:t>
            </a:r>
          </a:p>
        </p:txBody>
      </p:sp>
      <p:sp>
        <p:nvSpPr>
          <p:cNvPr id="5" name="Rectangle 4"/>
          <p:cNvSpPr/>
          <p:nvPr/>
        </p:nvSpPr>
        <p:spPr>
          <a:xfrm>
            <a:off x="603682" y="478895"/>
            <a:ext cx="7963269" cy="276999"/>
          </a:xfrm>
          <a:prstGeom prst="rect">
            <a:avLst/>
          </a:prstGeom>
        </p:spPr>
        <p:txBody>
          <a:bodyPr wrap="square" lIns="0" tIns="0" rIns="0" bIns="0">
            <a:spAutoFit/>
          </a:bodyPr>
          <a:lstStyle/>
          <a:p>
            <a:pPr algn="ctr"/>
            <a:r>
              <a:rPr lang="en-GB" dirty="0"/>
              <a:t>Which two words make this compound word?</a:t>
            </a:r>
          </a:p>
        </p:txBody>
      </p:sp>
      <p:pic>
        <p:nvPicPr>
          <p:cNvPr id="4" name="Picture 3">
            <a:extLst>
              <a:ext uri="{FF2B5EF4-FFF2-40B4-BE49-F238E27FC236}">
                <a16:creationId xmlns:a16="http://schemas.microsoft.com/office/drawing/2014/main" id="{69C28E58-D13A-436E-ADEC-2BB90750F8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06255" y="1517548"/>
            <a:ext cx="1731490" cy="2131984"/>
          </a:xfrm>
          <a:prstGeom prst="rect">
            <a:avLst/>
          </a:prstGeom>
        </p:spPr>
      </p:pic>
      <p:sp>
        <p:nvSpPr>
          <p:cNvPr id="6" name="Rectangle 5">
            <a:extLst>
              <a:ext uri="{FF2B5EF4-FFF2-40B4-BE49-F238E27FC236}">
                <a16:creationId xmlns:a16="http://schemas.microsoft.com/office/drawing/2014/main" id="{BD85F00A-B7DA-4045-92CD-B7217E7C1682}"/>
              </a:ext>
            </a:extLst>
          </p:cNvPr>
          <p:cNvSpPr/>
          <p:nvPr/>
        </p:nvSpPr>
        <p:spPr>
          <a:xfrm>
            <a:off x="2460312"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FF9F5D-49C4-4760-B3C5-9A12EF7FE74E}"/>
              </a:ext>
            </a:extLst>
          </p:cNvPr>
          <p:cNvSpPr/>
          <p:nvPr/>
        </p:nvSpPr>
        <p:spPr>
          <a:xfrm>
            <a:off x="5009684" y="4003484"/>
            <a:ext cx="1731490" cy="17314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E19F1E-A0AB-4C99-997D-68D11EBC701D}"/>
              </a:ext>
            </a:extLst>
          </p:cNvPr>
          <p:cNvSpPr/>
          <p:nvPr/>
        </p:nvSpPr>
        <p:spPr>
          <a:xfrm>
            <a:off x="4474020" y="4657930"/>
            <a:ext cx="253446" cy="553998"/>
          </a:xfrm>
          <a:prstGeom prst="rect">
            <a:avLst/>
          </a:prstGeom>
        </p:spPr>
        <p:txBody>
          <a:bodyPr wrap="square" lIns="0" tIns="0" rIns="0" bIns="0">
            <a:spAutoFit/>
          </a:bodyPr>
          <a:lstStyle/>
          <a:p>
            <a:r>
              <a:rPr lang="en-GB" sz="3600" b="1" dirty="0"/>
              <a:t>+</a:t>
            </a:r>
            <a:endParaRPr lang="en-GB" b="1" dirty="0"/>
          </a:p>
        </p:txBody>
      </p:sp>
      <p:pic>
        <p:nvPicPr>
          <p:cNvPr id="10" name="Picture 9">
            <a:extLst>
              <a:ext uri="{FF2B5EF4-FFF2-40B4-BE49-F238E27FC236}">
                <a16:creationId xmlns:a16="http://schemas.microsoft.com/office/drawing/2014/main" id="{6FB8927C-B7B6-4A17-BD15-619815D83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682" y="3144129"/>
            <a:ext cx="1726084" cy="957353"/>
          </a:xfrm>
          <a:prstGeom prst="rect">
            <a:avLst/>
          </a:prstGeom>
        </p:spPr>
      </p:pic>
      <p:pic>
        <p:nvPicPr>
          <p:cNvPr id="11" name="Picture 10">
            <a:extLst>
              <a:ext uri="{FF2B5EF4-FFF2-40B4-BE49-F238E27FC236}">
                <a16:creationId xmlns:a16="http://schemas.microsoft.com/office/drawing/2014/main" id="{35A21730-DC21-451C-9CD9-89AD89C99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8711" y="4268269"/>
            <a:ext cx="884472" cy="1532206"/>
          </a:xfrm>
          <a:prstGeom prst="rect">
            <a:avLst/>
          </a:prstGeom>
        </p:spPr>
      </p:pic>
      <p:pic>
        <p:nvPicPr>
          <p:cNvPr id="12" name="Picture 11">
            <a:extLst>
              <a:ext uri="{FF2B5EF4-FFF2-40B4-BE49-F238E27FC236}">
                <a16:creationId xmlns:a16="http://schemas.microsoft.com/office/drawing/2014/main" id="{DF5FE061-B240-4244-8320-266A25399D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37857" y="2802798"/>
            <a:ext cx="1027432" cy="1515656"/>
          </a:xfrm>
          <a:prstGeom prst="rect">
            <a:avLst/>
          </a:prstGeom>
        </p:spPr>
      </p:pic>
      <p:pic>
        <p:nvPicPr>
          <p:cNvPr id="13" name="Picture 12">
            <a:extLst>
              <a:ext uri="{FF2B5EF4-FFF2-40B4-BE49-F238E27FC236}">
                <a16:creationId xmlns:a16="http://schemas.microsoft.com/office/drawing/2014/main" id="{921ED21F-CA68-4D4E-8E9D-925C1D993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936195" y="4561051"/>
            <a:ext cx="1630756" cy="1173923"/>
          </a:xfrm>
          <a:prstGeom prst="rect">
            <a:avLst/>
          </a:prstGeom>
        </p:spPr>
      </p:pic>
      <p:sp>
        <p:nvSpPr>
          <p:cNvPr id="15" name="Rectangle 14">
            <a:extLst>
              <a:ext uri="{FF2B5EF4-FFF2-40B4-BE49-F238E27FC236}">
                <a16:creationId xmlns:a16="http://schemas.microsoft.com/office/drawing/2014/main" id="{9A0400C8-65F0-46B3-8CDD-8DCDE84E9D4B}"/>
              </a:ext>
            </a:extLst>
          </p:cNvPr>
          <p:cNvSpPr/>
          <p:nvPr/>
        </p:nvSpPr>
        <p:spPr>
          <a:xfrm>
            <a:off x="603683" y="6019891"/>
            <a:ext cx="7963268" cy="307777"/>
          </a:xfrm>
          <a:prstGeom prst="rect">
            <a:avLst/>
          </a:prstGeom>
        </p:spPr>
        <p:txBody>
          <a:bodyPr wrap="square" lIns="0" tIns="0" rIns="0" bIns="0">
            <a:spAutoFit/>
          </a:bodyPr>
          <a:lstStyle/>
          <a:p>
            <a:pPr algn="ctr"/>
            <a:r>
              <a:rPr lang="en-GB" sz="2000" b="1" dirty="0"/>
              <a:t>hand + bag = handbag</a:t>
            </a:r>
            <a:endParaRPr lang="en-GB" sz="1100" b="1" dirty="0"/>
          </a:p>
        </p:txBody>
      </p:sp>
    </p:spTree>
    <p:extLst>
      <p:ext uri="{BB962C8B-B14F-4D97-AF65-F5344CB8AC3E}">
        <p14:creationId xmlns:p14="http://schemas.microsoft.com/office/powerpoint/2010/main" val="4919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3"/>
                                        </p:tgtEl>
                                        <p:attrNameLst>
                                          <p:attrName>r</p:attrName>
                                        </p:attrNameLst>
                                      </p:cBhvr>
                                    </p:animRot>
                                    <p:animRot by="-240000">
                                      <p:cBhvr>
                                        <p:cTn id="35" dur="200" fill="hold">
                                          <p:stCondLst>
                                            <p:cond delay="200"/>
                                          </p:stCondLst>
                                        </p:cTn>
                                        <p:tgtEl>
                                          <p:spTgt spid="13"/>
                                        </p:tgtEl>
                                        <p:attrNameLst>
                                          <p:attrName>r</p:attrName>
                                        </p:attrNameLst>
                                      </p:cBhvr>
                                    </p:animRot>
                                    <p:animRot by="240000">
                                      <p:cBhvr>
                                        <p:cTn id="36" dur="200" fill="hold">
                                          <p:stCondLst>
                                            <p:cond delay="400"/>
                                          </p:stCondLst>
                                        </p:cTn>
                                        <p:tgtEl>
                                          <p:spTgt spid="13"/>
                                        </p:tgtEl>
                                        <p:attrNameLst>
                                          <p:attrName>r</p:attrName>
                                        </p:attrNameLst>
                                      </p:cBhvr>
                                    </p:animRot>
                                    <p:animRot by="-240000">
                                      <p:cBhvr>
                                        <p:cTn id="37" dur="200" fill="hold">
                                          <p:stCondLst>
                                            <p:cond delay="600"/>
                                          </p:stCondLst>
                                        </p:cTn>
                                        <p:tgtEl>
                                          <p:spTgt spid="13"/>
                                        </p:tgtEl>
                                        <p:attrNameLst>
                                          <p:attrName>r</p:attrName>
                                        </p:attrNameLst>
                                      </p:cBhvr>
                                    </p:animRot>
                                    <p:animRot by="120000">
                                      <p:cBhvr>
                                        <p:cTn id="38"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4.44444E-6 2.22222E-6 L 0.20695 -0.01806 " pathEditMode="relative" rAng="0" ptsTypes="AA">
                                      <p:cBhvr>
                                        <p:cTn id="43" dur="2000" fill="hold"/>
                                        <p:tgtEl>
                                          <p:spTgt spid="11"/>
                                        </p:tgtEl>
                                        <p:attrNameLst>
                                          <p:attrName>ppt_x</p:attrName>
                                          <p:attrName>ppt_y</p:attrName>
                                        </p:attrNameLst>
                                      </p:cBhvr>
                                      <p:rCtr x="10347" y="-903"/>
                                    </p:animMotion>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5.55556E-7 -2.96296E-6 L -0.20191 0.19537 " pathEditMode="relative" rAng="0" ptsTypes="AA">
                                      <p:cBhvr>
                                        <p:cTn id="48" dur="2000" fill="hold"/>
                                        <p:tgtEl>
                                          <p:spTgt spid="12"/>
                                        </p:tgtEl>
                                        <p:attrNameLst>
                                          <p:attrName>ppt_x</p:attrName>
                                          <p:attrName>ppt_y</p:attrName>
                                        </p:attrNameLst>
                                      </p:cBhvr>
                                      <p:rCtr x="-10104" y="9769"/>
                                    </p:animMotion>
                                  </p:childTnLst>
                                </p:cTn>
                              </p:par>
                            </p:childTnLst>
                          </p:cTn>
                        </p:par>
                        <p:par>
                          <p:cTn id="49" fill="hold">
                            <p:stCondLst>
                              <p:cond delay="2000"/>
                            </p:stCondLst>
                            <p:childTnLst>
                              <p:par>
                                <p:cTn id="50" presetID="10" presetClass="entr" presetSubtype="0" fill="hold" grpId="0" nodeType="after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nextCondLst>
                <p:cond evt="onClick" delay="0">
                  <p:tgtEl>
                    <p:spTgt spid="12"/>
                  </p:tgtEl>
                </p:cond>
              </p:nextCondLst>
            </p:seq>
          </p:childTnLst>
        </p:cTn>
      </p:par>
    </p:tnLst>
    <p:bldLst>
      <p:bldP spid="1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92</TotalTime>
  <Words>392</Words>
  <Application>Microsoft Office PowerPoint</Application>
  <PresentationFormat>On-screen Show (4:3)</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Twinkl</vt:lpstr>
      <vt:lpstr>Roboto</vt:lpstr>
      <vt:lpstr>Calibri</vt:lpstr>
      <vt:lpstr>Arial</vt:lpstr>
      <vt:lpstr>Office Theme</vt:lpstr>
      <vt:lpstr>Disclaimer/s</vt:lpstr>
      <vt:lpstr>PowerPoint Presentation</vt:lpstr>
      <vt:lpstr>PowerPoint Presentation</vt:lpstr>
      <vt:lpstr>rainbow</vt:lpstr>
      <vt:lpstr>butterfly</vt:lpstr>
      <vt:lpstr>starfish</vt:lpstr>
      <vt:lpstr>dragonfly</vt:lpstr>
      <vt:lpstr>pancake</vt:lpstr>
      <vt:lpstr>handbag</vt:lpstr>
      <vt:lpstr>ladybird</vt:lpstr>
      <vt:lpstr>snowman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Faye Leather</cp:lastModifiedBy>
  <cp:revision>11</cp:revision>
  <dcterms:created xsi:type="dcterms:W3CDTF">2021-05-28T08:19:28Z</dcterms:created>
  <dcterms:modified xsi:type="dcterms:W3CDTF">2021-06-02T09:44:45Z</dcterms:modified>
</cp:coreProperties>
</file>