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4" r:id="rId9"/>
    <p:sldId id="275" r:id="rId10"/>
    <p:sldId id="272" r:id="rId11"/>
    <p:sldId id="273" r:id="rId12"/>
    <p:sldId id="276" r:id="rId13"/>
    <p:sldId id="277" r:id="rId14"/>
    <p:sldId id="27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>
      <p:cViewPr varScale="1">
        <p:scale>
          <a:sx n="85" d="100"/>
          <a:sy n="85" d="100"/>
        </p:scale>
        <p:origin x="94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83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3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4508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07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281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48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58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07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73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95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1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9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0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5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0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B672B-AE46-4112-88F2-785F4C8882EF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72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J3MyJmgypU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app=desktop&amp;v=PhLc6B5WXt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YdaWjrtHwW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Imr5tpMKaE" TargetMode="External"/><Relationship Id="rId2" Type="http://schemas.openxmlformats.org/officeDocument/2006/relationships/hyperlink" Target="https://www.youtube.com/watch?v=xCdxURXMdF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549" y="620688"/>
            <a:ext cx="8544923" cy="3009629"/>
          </a:xfrm>
        </p:spPr>
        <p:txBody>
          <a:bodyPr/>
          <a:lstStyle/>
          <a:p>
            <a:pPr algn="ctr"/>
            <a:r>
              <a:rPr lang="en-US" dirty="0"/>
              <a:t>Unit 5: Area and volume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33F09-5E12-4310-9E1F-B39C77AB1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56" y="764704"/>
            <a:ext cx="6347714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https://www.youtube.com/watch?v=J3MyJmgypUc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42D365-CD97-447A-891B-882CB36CF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3429000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9CA0CEB-9CC8-46F3-9FD2-6C7F88FB4717}"/>
              </a:ext>
            </a:extLst>
          </p:cNvPr>
          <p:cNvSpPr/>
          <p:nvPr/>
        </p:nvSpPr>
        <p:spPr>
          <a:xfrm>
            <a:off x="5364088" y="4869160"/>
            <a:ext cx="31683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P.80, Ex 5E</a:t>
            </a:r>
          </a:p>
          <a:p>
            <a:r>
              <a:rPr lang="en-US" b="1" dirty="0"/>
              <a:t>Q1, 2, 3, 4 , 5 , 6 , 9</a:t>
            </a:r>
          </a:p>
        </p:txBody>
      </p:sp>
    </p:spTree>
    <p:extLst>
      <p:ext uri="{BB962C8B-B14F-4D97-AF65-F5344CB8AC3E}">
        <p14:creationId xmlns:p14="http://schemas.microsoft.com/office/powerpoint/2010/main" val="1033268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05C1B-A17E-4072-88BA-E958FCCAD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8143" y="500185"/>
            <a:ext cx="6347713" cy="1320800"/>
          </a:xfrm>
        </p:spPr>
        <p:txBody>
          <a:bodyPr/>
          <a:lstStyle/>
          <a:p>
            <a:r>
              <a:rPr lang="en-US" dirty="0"/>
              <a:t>Surface area.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2A0E8-D368-46F2-8C4F-B76B6EF9C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39" y="1488613"/>
            <a:ext cx="6347714" cy="38807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area of the total surface of a solid is called its </a:t>
            </a:r>
            <a:r>
              <a:rPr lang="en-US" b="1" dirty="0"/>
              <a:t>surface area.</a:t>
            </a:r>
          </a:p>
          <a:p>
            <a:pPr>
              <a:lnSpc>
                <a:spcPct val="150000"/>
              </a:lnSpc>
            </a:pPr>
            <a:r>
              <a:rPr lang="en-US" dirty="0"/>
              <a:t>For example, the surface area of a box is the sum of the area of its six rectangle faces.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97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37028-4DE0-446D-99E3-48792D3D2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548680"/>
            <a:ext cx="7632848" cy="1280890"/>
          </a:xfrm>
        </p:spPr>
        <p:txBody>
          <a:bodyPr/>
          <a:lstStyle/>
          <a:p>
            <a:r>
              <a:rPr lang="en-US" dirty="0"/>
              <a:t>The surface area of the cuboid.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59EFA22-3EB9-4AB7-9710-CB37AC72FC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2818" y="1273175"/>
            <a:ext cx="6327534" cy="5597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872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398EA-55E6-4E7A-88DB-90B4B40BD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400" y="476672"/>
            <a:ext cx="8047128" cy="1280890"/>
          </a:xfrm>
        </p:spPr>
        <p:txBody>
          <a:bodyPr/>
          <a:lstStyle/>
          <a:p>
            <a:r>
              <a:rPr lang="en-US" dirty="0"/>
              <a:t>The surface area of the cubes.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FEE5BAD-29C1-4D8C-96F3-A8F62E3B4F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1268760"/>
            <a:ext cx="7704855" cy="545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975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59896-8FFC-4BFB-91E2-98EF6EA7C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56" y="620688"/>
            <a:ext cx="6591985" cy="37776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https://www.youtube.com/watch?app=desktop&amp;v=PhLc6B5WXtc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88D6F8-4C20-4CE3-8F45-8F5269CE9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3257331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3A2E50D-486C-4B33-A7BD-4536C2BD1A74}"/>
              </a:ext>
            </a:extLst>
          </p:cNvPr>
          <p:cNvSpPr/>
          <p:nvPr/>
        </p:nvSpPr>
        <p:spPr>
          <a:xfrm>
            <a:off x="5364088" y="4869160"/>
            <a:ext cx="31683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P.83, Ex 5E</a:t>
            </a:r>
          </a:p>
          <a:p>
            <a:r>
              <a:rPr lang="en-US" b="1" dirty="0"/>
              <a:t>Q1, 2, 3, 4</a:t>
            </a:r>
          </a:p>
        </p:txBody>
      </p:sp>
    </p:spTree>
    <p:extLst>
      <p:ext uri="{BB962C8B-B14F-4D97-AF65-F5344CB8AC3E}">
        <p14:creationId xmlns:p14="http://schemas.microsoft.com/office/powerpoint/2010/main" val="42716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0512A-40D9-4933-AE6E-C5AA28BCE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332656"/>
            <a:ext cx="6589199" cy="1280890"/>
          </a:xfrm>
        </p:spPr>
        <p:txBody>
          <a:bodyPr/>
          <a:lstStyle/>
          <a:p>
            <a:r>
              <a:rPr lang="en-US" dirty="0"/>
              <a:t>Units of area.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00C4FC-FB19-48FA-8CEA-94DDA856F848}"/>
              </a:ext>
            </a:extLst>
          </p:cNvPr>
          <p:cNvSpPr/>
          <p:nvPr/>
        </p:nvSpPr>
        <p:spPr>
          <a:xfrm>
            <a:off x="971600" y="1772816"/>
            <a:ext cx="2808312" cy="25922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7D95BC-2988-4BA6-9822-D055216975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598" y="1297148"/>
                <a:ext cx="7562802" cy="5300204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b="1" dirty="0"/>
                  <a:t>You have to know that:</a:t>
                </a:r>
                <a:endParaRPr lang="en-US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  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1 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=100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𝑚𝑚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i="1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  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1 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=10 000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i="1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  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1 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=1 000 000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𝑚𝑚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1 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k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=1 000 000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h𝑎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=10 000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7D95BC-2988-4BA6-9822-D055216975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598" y="1297148"/>
                <a:ext cx="7562802" cy="5300204"/>
              </a:xfrm>
              <a:blipFill>
                <a:blip r:embed="rId2"/>
                <a:stretch>
                  <a:fillRect l="-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536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01BBA-F798-462D-A9CE-A78F6AF90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199" y="620688"/>
            <a:ext cx="8208912" cy="597666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review watch the videos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https://www.youtube.com/watch?v=YdaWjrtHwWM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4756A9-C5B6-4254-9F02-C775A481B3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3429000"/>
            <a:ext cx="2871391" cy="155102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045AB3A-ACCA-4F9D-82C3-44ACD245FEE7}"/>
              </a:ext>
            </a:extLst>
          </p:cNvPr>
          <p:cNvSpPr/>
          <p:nvPr/>
        </p:nvSpPr>
        <p:spPr>
          <a:xfrm>
            <a:off x="5364088" y="4869160"/>
            <a:ext cx="31683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P.73, Ex 5A</a:t>
            </a:r>
          </a:p>
          <a:p>
            <a:r>
              <a:rPr lang="en-US" b="1" dirty="0"/>
              <a:t>Q1, 2, 3, 4, 5, 6</a:t>
            </a:r>
          </a:p>
        </p:txBody>
      </p:sp>
    </p:spTree>
    <p:extLst>
      <p:ext uri="{BB962C8B-B14F-4D97-AF65-F5344CB8AC3E}">
        <p14:creationId xmlns:p14="http://schemas.microsoft.com/office/powerpoint/2010/main" val="2455444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78FCB-C466-400E-AB3C-5A8A0AF86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620688"/>
            <a:ext cx="6347713" cy="1320800"/>
          </a:xfrm>
        </p:spPr>
        <p:txBody>
          <a:bodyPr/>
          <a:lstStyle/>
          <a:p>
            <a:r>
              <a:rPr lang="en-US" dirty="0"/>
              <a:t>Areas of triangles.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E3E5A-85D1-493B-8810-1F21F27F1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2776"/>
            <a:ext cx="7704857" cy="5256584"/>
          </a:xfrm>
        </p:spPr>
        <p:txBody>
          <a:bodyPr/>
          <a:lstStyle/>
          <a:p>
            <a:r>
              <a:rPr lang="en-US" dirty="0"/>
              <a:t>A triangle is a closed shape that has three sides and three vertices.</a:t>
            </a:r>
          </a:p>
          <a:p>
            <a:r>
              <a:rPr lang="en-US" dirty="0"/>
              <a:t>The </a:t>
            </a:r>
            <a:r>
              <a:rPr lang="en-US" b="1" dirty="0"/>
              <a:t>area of a triangle</a:t>
            </a:r>
            <a:r>
              <a:rPr lang="en-US" dirty="0"/>
              <a:t> is defined as the total region that is enclosed by the three sides of any particular triangle.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1213F9-2F9D-42B2-83B5-346C39FEA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7650" y="2996952"/>
            <a:ext cx="5487610" cy="348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874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FCEAC-237C-409C-9A62-BB718ED5D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628315"/>
            <a:ext cx="6589199" cy="1280890"/>
          </a:xfrm>
        </p:spPr>
        <p:txBody>
          <a:bodyPr/>
          <a:lstStyle/>
          <a:p>
            <a:r>
              <a:rPr lang="en-US" dirty="0"/>
              <a:t>Example.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26BEDD-CEB6-40B9-BB77-368C7BACEE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556792"/>
            <a:ext cx="8152867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038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81093-3BC2-45D3-AB96-169542834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764704"/>
            <a:ext cx="7920880" cy="61850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https://www.youtube.com/watch?v=xCdxURXMdFY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https://www.youtube.com/watch?v=AImr5tpMKaE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7F0B51-C52A-4E82-A5E0-340DD1A46D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1960" y="3429000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1198862-CFEF-4F03-A9B1-F6B0E5C6554B}"/>
              </a:ext>
            </a:extLst>
          </p:cNvPr>
          <p:cNvSpPr/>
          <p:nvPr/>
        </p:nvSpPr>
        <p:spPr>
          <a:xfrm>
            <a:off x="5364088" y="4869160"/>
            <a:ext cx="316835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P.75, Ex. 5B</a:t>
            </a:r>
          </a:p>
          <a:p>
            <a:r>
              <a:rPr lang="en-US" b="1" dirty="0"/>
              <a:t>Q1, 2, 3, 4, 5</a:t>
            </a:r>
          </a:p>
          <a:p>
            <a:endParaRPr lang="en-US" b="1" dirty="0"/>
          </a:p>
          <a:p>
            <a:r>
              <a:rPr lang="en-US" b="1" u="sng" dirty="0"/>
              <a:t>P.77, Ex. 5C</a:t>
            </a:r>
          </a:p>
          <a:p>
            <a:r>
              <a:rPr lang="en-US" b="1" dirty="0"/>
              <a:t>Q1, 2, 3, 4, 5, 6, 7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7608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CCA01-5BEF-47C5-A192-B87EC8AF4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8143" y="616019"/>
            <a:ext cx="6347713" cy="1320800"/>
          </a:xfrm>
        </p:spPr>
        <p:txBody>
          <a:bodyPr/>
          <a:lstStyle/>
          <a:p>
            <a:r>
              <a:rPr lang="en-US" dirty="0"/>
              <a:t>The volume of the cuboid.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439D5-92E3-472D-B9A8-71985D38A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276419"/>
            <a:ext cx="6347714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cuboid is a 3-dimensional shape.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4E30322-EDEC-4611-8CBF-A01BE6977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94160"/>
            <a:ext cx="7376274" cy="5123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2267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B69AE-93B8-4220-9586-C89AD3B6B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56237"/>
            <a:ext cx="6347713" cy="132080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4A83A3-8E04-490A-B769-D89016743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7A6C6BA-627F-4D56-91D4-83CC49079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81679"/>
            <a:ext cx="9092434" cy="529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82252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6CCE1-9C58-4B72-A012-AAD5105FD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836712"/>
            <a:ext cx="7272808" cy="4392488"/>
          </a:xfrm>
        </p:spPr>
        <p:txBody>
          <a:bodyPr/>
          <a:lstStyle/>
          <a:p>
            <a:r>
              <a:rPr lang="en-US" dirty="0"/>
              <a:t>Note: the result is in </a:t>
            </a:r>
            <a:r>
              <a:rPr lang="en-US" b="1" dirty="0"/>
              <a:t>m</a:t>
            </a:r>
            <a:r>
              <a:rPr lang="en-US" b="1" baseline="30000" dirty="0"/>
              <a:t>3</a:t>
            </a:r>
            <a:r>
              <a:rPr lang="en-US" dirty="0"/>
              <a:t> (cubic meters) because we have multiplied meters together three times.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34249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8294</TotalTime>
  <Words>370</Words>
  <Application>Microsoft Office PowerPoint</Application>
  <PresentationFormat>On-screen Show (4:3)</PresentationFormat>
  <Paragraphs>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Cambria Math</vt:lpstr>
      <vt:lpstr>Century Gothic</vt:lpstr>
      <vt:lpstr>Wingdings 3</vt:lpstr>
      <vt:lpstr>Wisp</vt:lpstr>
      <vt:lpstr>Unit 5: Area and volume</vt:lpstr>
      <vt:lpstr>Units of area.</vt:lpstr>
      <vt:lpstr>PowerPoint Presentation</vt:lpstr>
      <vt:lpstr>Areas of triangles.</vt:lpstr>
      <vt:lpstr>Example.</vt:lpstr>
      <vt:lpstr>PowerPoint Presentation</vt:lpstr>
      <vt:lpstr>The volume of the cuboid.</vt:lpstr>
      <vt:lpstr>PowerPoint Presentation</vt:lpstr>
      <vt:lpstr>PowerPoint Presentation</vt:lpstr>
      <vt:lpstr>PowerPoint Presentation</vt:lpstr>
      <vt:lpstr>Surface area.</vt:lpstr>
      <vt:lpstr>The surface area of the cuboid.</vt:lpstr>
      <vt:lpstr>The surface area of the cubes.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9: Geometry</dc:title>
  <dc:creator>NOS</dc:creator>
  <cp:lastModifiedBy>L.AldawaherAlhalasah</cp:lastModifiedBy>
  <cp:revision>54</cp:revision>
  <dcterms:created xsi:type="dcterms:W3CDTF">2020-03-16T08:28:25Z</dcterms:created>
  <dcterms:modified xsi:type="dcterms:W3CDTF">2023-05-17T05:54:17Z</dcterms:modified>
</cp:coreProperties>
</file>