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0B2DE0D-D337-449C-80D2-C49CF5C8E4F1}"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27545087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0B2DE0D-D337-449C-80D2-C49CF5C8E4F1}" type="datetimeFigureOut">
              <a:rPr lang="en-US" smtClean="0"/>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2648697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0B2DE0D-D337-449C-80D2-C49CF5C8E4F1}"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40964408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A0B2DE0D-D337-449C-80D2-C49CF5C8E4F1}"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9ED63-2D5C-49AF-996B-A9D615D95F02}"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37893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0B2DE0D-D337-449C-80D2-C49CF5C8E4F1}"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11793560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0B2DE0D-D337-449C-80D2-C49CF5C8E4F1}" type="datetimeFigureOut">
              <a:rPr lang="en-US" smtClean="0"/>
              <a:t>5/18/2021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41604920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0B2DE0D-D337-449C-80D2-C49CF5C8E4F1}" type="datetimeFigureOut">
              <a:rPr lang="en-US" smtClean="0"/>
              <a:t>5/18/2021</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40073982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B2DE0D-D337-449C-80D2-C49CF5C8E4F1}"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32556283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0B2DE0D-D337-449C-80D2-C49CF5C8E4F1}"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1693084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A0B2DE0D-D337-449C-80D2-C49CF5C8E4F1}"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2549146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0B2DE0D-D337-449C-80D2-C49CF5C8E4F1}" type="datetimeFigureOut">
              <a:rPr lang="en-US" smtClean="0"/>
              <a:t>5/18/2021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3264698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0B2DE0D-D337-449C-80D2-C49CF5C8E4F1}" type="datetimeFigureOut">
              <a:rPr lang="en-US" smtClean="0"/>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263304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0B2DE0D-D337-449C-80D2-C49CF5C8E4F1}" type="datetimeFigureOut">
              <a:rPr lang="en-US" smtClean="0"/>
              <a:t>5/18/2021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6212727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A0B2DE0D-D337-449C-80D2-C49CF5C8E4F1}" type="datetimeFigureOut">
              <a:rPr lang="en-US" smtClean="0"/>
              <a:t>5/18/2021</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2558543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0B2DE0D-D337-449C-80D2-C49CF5C8E4F1}" type="datetimeFigureOut">
              <a:rPr lang="en-US" smtClean="0"/>
              <a:t>5/18/2021</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329228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Date Placeholder 4"/>
          <p:cNvSpPr>
            <a:spLocks noGrp="1"/>
          </p:cNvSpPr>
          <p:nvPr>
            <p:ph type="dt" sz="half" idx="10"/>
          </p:nvPr>
        </p:nvSpPr>
        <p:spPr/>
        <p:txBody>
          <a:bodyPr/>
          <a:lstStyle/>
          <a:p>
            <a:fld id="{A0B2DE0D-D337-449C-80D2-C49CF5C8E4F1}" type="datetimeFigureOut">
              <a:rPr lang="en-US" smtClean="0"/>
              <a:t>5/18/2021</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539414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0B2DE0D-D337-449C-80D2-C49CF5C8E4F1}" type="datetimeFigureOut">
              <a:rPr lang="en-US" smtClean="0"/>
              <a:t>5/18/2021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C9ED63-2D5C-49AF-996B-A9D615D95F02}" type="slidenum">
              <a:rPr lang="en-US" smtClean="0"/>
              <a:t>‹#›</a:t>
            </a:fld>
            <a:endParaRPr lang="en-US"/>
          </a:p>
        </p:txBody>
      </p:sp>
    </p:spTree>
    <p:extLst>
      <p:ext uri="{BB962C8B-B14F-4D97-AF65-F5344CB8AC3E}">
        <p14:creationId xmlns:p14="http://schemas.microsoft.com/office/powerpoint/2010/main" val="811458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0B2DE0D-D337-449C-80D2-C49CF5C8E4F1}" type="datetimeFigureOut">
              <a:rPr lang="en-US" smtClean="0"/>
              <a:t>5/18/2021</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1DC9ED63-2D5C-49AF-996B-A9D615D95F02}" type="slidenum">
              <a:rPr lang="en-US" smtClean="0"/>
              <a:t>‹#›</a:t>
            </a:fld>
            <a:endParaRPr lang="en-US"/>
          </a:p>
        </p:txBody>
      </p:sp>
    </p:spTree>
    <p:extLst>
      <p:ext uri="{BB962C8B-B14F-4D97-AF65-F5344CB8AC3E}">
        <p14:creationId xmlns:p14="http://schemas.microsoft.com/office/powerpoint/2010/main" val="4267446123"/>
      </p:ext>
    </p:extLst>
  </p:cSld>
  <p:clrMap bg1="dk1" tx1="lt1" bg2="dk2" tx2="lt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 id="2147483736" r:id="rId12"/>
    <p:sldLayoutId id="2147483737" r:id="rId13"/>
    <p:sldLayoutId id="2147483738" r:id="rId14"/>
    <p:sldLayoutId id="2147483739" r:id="rId15"/>
    <p:sldLayoutId id="2147483740" r:id="rId16"/>
    <p:sldLayoutId id="214748374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9A04093-E536-4879-8EAD-0EF75E2D5205}"/>
              </a:ext>
            </a:extLst>
          </p:cNvPr>
          <p:cNvSpPr>
            <a:spLocks noGrp="1"/>
          </p:cNvSpPr>
          <p:nvPr>
            <p:ph type="title"/>
          </p:nvPr>
        </p:nvSpPr>
        <p:spPr>
          <a:xfrm>
            <a:off x="1603717" y="382379"/>
            <a:ext cx="8109492" cy="1150999"/>
          </a:xfrm>
        </p:spPr>
        <p:txBody>
          <a:bodyPr/>
          <a:lstStyle/>
          <a:p>
            <a:pPr algn="ctr" rtl="1"/>
            <a:r>
              <a:rPr lang="ar-JO" sz="6000" b="1" dirty="0">
                <a:solidFill>
                  <a:srgbClr val="FF0000"/>
                </a:solidFill>
              </a:rPr>
              <a:t>متى الرسول</a:t>
            </a:r>
            <a:endParaRPr lang="en-US" sz="6000" b="1" dirty="0">
              <a:solidFill>
                <a:srgbClr val="FF0000"/>
              </a:solidFill>
            </a:endParaRPr>
          </a:p>
        </p:txBody>
      </p:sp>
      <p:pic>
        <p:nvPicPr>
          <p:cNvPr id="7" name="Content Placeholder 6">
            <a:extLst>
              <a:ext uri="{FF2B5EF4-FFF2-40B4-BE49-F238E27FC236}">
                <a16:creationId xmlns:a16="http://schemas.microsoft.com/office/drawing/2014/main" id="{91410503-8EE7-4A09-B560-A6017DB9BC67}"/>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8103"/>
          <a:stretch/>
        </p:blipFill>
        <p:spPr>
          <a:xfrm>
            <a:off x="3851135" y="1533378"/>
            <a:ext cx="3614656" cy="4984605"/>
          </a:xfrm>
        </p:spPr>
      </p:pic>
    </p:spTree>
    <p:extLst>
      <p:ext uri="{BB962C8B-B14F-4D97-AF65-F5344CB8AC3E}">
        <p14:creationId xmlns:p14="http://schemas.microsoft.com/office/powerpoint/2010/main" val="158233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91C78-5891-4748-955B-FCEF1C5452E2}"/>
              </a:ext>
            </a:extLst>
          </p:cNvPr>
          <p:cNvSpPr>
            <a:spLocks noGrp="1"/>
          </p:cNvSpPr>
          <p:nvPr>
            <p:ph type="title"/>
          </p:nvPr>
        </p:nvSpPr>
        <p:spPr>
          <a:xfrm>
            <a:off x="2138288" y="452718"/>
            <a:ext cx="7912545" cy="925916"/>
          </a:xfrm>
        </p:spPr>
        <p:txBody>
          <a:bodyPr/>
          <a:lstStyle/>
          <a:p>
            <a:pPr algn="ctr" rtl="1"/>
            <a:r>
              <a:rPr lang="ar-JO" sz="4800" b="1" dirty="0">
                <a:solidFill>
                  <a:srgbClr val="FF0000"/>
                </a:solidFill>
                <a:latin typeface="Arial" panose="020B0604020202020204" pitchFamily="34" charset="0"/>
                <a:cs typeface="Arial" panose="020B0604020202020204" pitchFamily="34" charset="0"/>
              </a:rPr>
              <a:t>متى الرسول وموجز بشارته</a:t>
            </a:r>
            <a:endParaRPr lang="en-US" sz="4800" b="1" dirty="0">
              <a:solidFill>
                <a:srgbClr val="FF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DC3E822-03E4-4B46-8136-DF326A3DBC2B}"/>
              </a:ext>
            </a:extLst>
          </p:cNvPr>
          <p:cNvSpPr>
            <a:spLocks noGrp="1"/>
          </p:cNvSpPr>
          <p:nvPr>
            <p:ph idx="1"/>
          </p:nvPr>
        </p:nvSpPr>
        <p:spPr>
          <a:xfrm>
            <a:off x="3534280" y="1702190"/>
            <a:ext cx="8113769" cy="4994032"/>
          </a:xfrm>
        </p:spPr>
        <p:txBody>
          <a:bodyPr>
            <a:noAutofit/>
          </a:bodyPr>
          <a:lstStyle/>
          <a:p>
            <a:pPr marL="0" indent="0" algn="r" rtl="1">
              <a:buNone/>
            </a:pPr>
            <a:r>
              <a:rPr lang="ar-JO" sz="3200" b="1" dirty="0">
                <a:solidFill>
                  <a:srgbClr val="FFC000"/>
                </a:solidFill>
              </a:rPr>
              <a:t>- هو أحد رسل المسيح الإثني عشر، وهو كاتب الإنجيل الأول من بين الأناجيل الأربعة .</a:t>
            </a:r>
          </a:p>
          <a:p>
            <a:pPr marL="0" indent="0" algn="r" rtl="1">
              <a:buNone/>
            </a:pPr>
            <a:r>
              <a:rPr lang="ar-JO" sz="3200" b="1" dirty="0">
                <a:solidFill>
                  <a:srgbClr val="FFC000"/>
                </a:solidFill>
              </a:rPr>
              <a:t>ويُدعى لاوي بن حلفى. كما جاء في إنجيل مرقس ( </a:t>
            </a:r>
            <a:r>
              <a:rPr lang="en-US" sz="3200" b="1">
                <a:solidFill>
                  <a:srgbClr val="FFC000"/>
                </a:solidFill>
              </a:rPr>
              <a:t>2</a:t>
            </a:r>
            <a:r>
              <a:rPr lang="ar-JO" sz="3200" b="1">
                <a:solidFill>
                  <a:srgbClr val="FFC000"/>
                </a:solidFill>
              </a:rPr>
              <a:t>:</a:t>
            </a:r>
            <a:r>
              <a:rPr lang="en-US" sz="3200" b="1" dirty="0">
                <a:solidFill>
                  <a:srgbClr val="FFC000"/>
                </a:solidFill>
              </a:rPr>
              <a:t>14</a:t>
            </a:r>
            <a:r>
              <a:rPr lang="ar-JO" sz="3200" b="1" dirty="0">
                <a:solidFill>
                  <a:srgbClr val="FFC000"/>
                </a:solidFill>
              </a:rPr>
              <a:t>).</a:t>
            </a:r>
          </a:p>
          <a:p>
            <a:pPr algn="r" rtl="1">
              <a:buFontTx/>
              <a:buChar char="-"/>
            </a:pPr>
            <a:r>
              <a:rPr lang="ar-JO" sz="3200" b="1" dirty="0">
                <a:solidFill>
                  <a:srgbClr val="FFC000"/>
                </a:solidFill>
              </a:rPr>
              <a:t>ولدَ في الناصرة بلدة الرب يسوع وصارَ عشَّاراً أي </a:t>
            </a:r>
            <a:r>
              <a:rPr lang="ar-JO" sz="3200" b="1" dirty="0">
                <a:solidFill>
                  <a:srgbClr val="FF0000"/>
                </a:solidFill>
              </a:rPr>
              <a:t>"جابي ضرائب" </a:t>
            </a:r>
            <a:r>
              <a:rPr lang="ar-JO" sz="3200" b="1" dirty="0">
                <a:solidFill>
                  <a:srgbClr val="FFC000"/>
                </a:solidFill>
              </a:rPr>
              <a:t>للدولة الرومانية في كفرناحوم. </a:t>
            </a:r>
          </a:p>
          <a:p>
            <a:pPr algn="r" rtl="1">
              <a:buFontTx/>
              <a:buChar char="-"/>
            </a:pPr>
            <a:r>
              <a:rPr lang="ar-JO" sz="3200" b="1" dirty="0">
                <a:solidFill>
                  <a:srgbClr val="FFC000"/>
                </a:solidFill>
              </a:rPr>
              <a:t>هو أيضاً " لاوي " إسم عبري يعني " مقترن"</a:t>
            </a:r>
          </a:p>
          <a:p>
            <a:pPr algn="r" rtl="1">
              <a:buFontTx/>
              <a:buChar char="-"/>
            </a:pPr>
            <a:r>
              <a:rPr lang="ar-JO" sz="3200" b="1" dirty="0">
                <a:solidFill>
                  <a:srgbClr val="FFC000"/>
                </a:solidFill>
              </a:rPr>
              <a:t>أمّا إسم " متى " يعني " عطية الله "</a:t>
            </a:r>
            <a:endParaRPr lang="en-US" sz="3200" b="1" dirty="0">
              <a:solidFill>
                <a:srgbClr val="FFC000"/>
              </a:solidFill>
            </a:endParaRPr>
          </a:p>
        </p:txBody>
      </p:sp>
      <p:pic>
        <p:nvPicPr>
          <p:cNvPr id="5" name="Picture 4">
            <a:extLst>
              <a:ext uri="{FF2B5EF4-FFF2-40B4-BE49-F238E27FC236}">
                <a16:creationId xmlns:a16="http://schemas.microsoft.com/office/drawing/2014/main" id="{6230A2EE-65C2-4AC5-8EC1-E8C8488B89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386" y="1702189"/>
            <a:ext cx="3389424" cy="4360985"/>
          </a:xfrm>
          <a:prstGeom prst="rect">
            <a:avLst/>
          </a:prstGeom>
        </p:spPr>
      </p:pic>
    </p:spTree>
    <p:extLst>
      <p:ext uri="{BB962C8B-B14F-4D97-AF65-F5344CB8AC3E}">
        <p14:creationId xmlns:p14="http://schemas.microsoft.com/office/powerpoint/2010/main" val="3588271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0573B-A82D-45AE-A6BC-5B4445C0C685}"/>
              </a:ext>
            </a:extLst>
          </p:cNvPr>
          <p:cNvSpPr>
            <a:spLocks noGrp="1"/>
          </p:cNvSpPr>
          <p:nvPr>
            <p:ph type="title"/>
          </p:nvPr>
        </p:nvSpPr>
        <p:spPr>
          <a:xfrm>
            <a:off x="1702190" y="452718"/>
            <a:ext cx="8348643" cy="968119"/>
          </a:xfrm>
        </p:spPr>
        <p:txBody>
          <a:bodyPr/>
          <a:lstStyle/>
          <a:p>
            <a:pPr algn="ctr" rtl="1"/>
            <a:r>
              <a:rPr lang="ar-JO" sz="6000" b="1" dirty="0">
                <a:solidFill>
                  <a:srgbClr val="FF0000"/>
                </a:solidFill>
              </a:rPr>
              <a:t>شخصية متى الرسول :</a:t>
            </a:r>
            <a:endParaRPr lang="en-US" sz="6000" b="1" dirty="0">
              <a:solidFill>
                <a:srgbClr val="FF0000"/>
              </a:solidFill>
            </a:endParaRPr>
          </a:p>
        </p:txBody>
      </p:sp>
      <p:sp>
        <p:nvSpPr>
          <p:cNvPr id="3" name="Content Placeholder 2">
            <a:extLst>
              <a:ext uri="{FF2B5EF4-FFF2-40B4-BE49-F238E27FC236}">
                <a16:creationId xmlns:a16="http://schemas.microsoft.com/office/drawing/2014/main" id="{69254F40-995D-4BD4-B1DD-0959CB783FA8}"/>
              </a:ext>
            </a:extLst>
          </p:cNvPr>
          <p:cNvSpPr>
            <a:spLocks noGrp="1"/>
          </p:cNvSpPr>
          <p:nvPr>
            <p:ph idx="1"/>
          </p:nvPr>
        </p:nvSpPr>
        <p:spPr/>
        <p:txBody>
          <a:bodyPr>
            <a:normAutofit/>
          </a:bodyPr>
          <a:lstStyle/>
          <a:p>
            <a:pPr marL="0" indent="0" algn="r" rtl="1">
              <a:buNone/>
            </a:pPr>
            <a:r>
              <a:rPr lang="ar-JO" sz="3600" b="1" dirty="0">
                <a:solidFill>
                  <a:srgbClr val="FFC000"/>
                </a:solidFill>
              </a:rPr>
              <a:t>دعاه الرب يسوع وهو في الجليل جالس على مائدة جباية الضرائب على الطريق. فقال له يسوع " اتبعني "</a:t>
            </a:r>
          </a:p>
          <a:p>
            <a:pPr marL="0" indent="0" algn="r" rtl="1">
              <a:buNone/>
            </a:pPr>
            <a:r>
              <a:rPr lang="ar-JO" sz="3600" b="1" dirty="0">
                <a:solidFill>
                  <a:srgbClr val="FFC000"/>
                </a:solidFill>
              </a:rPr>
              <a:t>وهنا ترك متى الرسول كل شيء وتبعهُ دون تردد.</a:t>
            </a:r>
          </a:p>
          <a:p>
            <a:pPr marL="0" indent="0" algn="r" rtl="1">
              <a:buNone/>
            </a:pPr>
            <a:r>
              <a:rPr lang="ar-JO" sz="3600" b="1" dirty="0">
                <a:solidFill>
                  <a:srgbClr val="FFC000"/>
                </a:solidFill>
              </a:rPr>
              <a:t>1- كان متواضعاً وديعاً . </a:t>
            </a:r>
          </a:p>
          <a:p>
            <a:pPr marL="0" indent="0" algn="r" rtl="1">
              <a:buNone/>
            </a:pPr>
            <a:r>
              <a:rPr lang="ar-JO" sz="3600" b="1" dirty="0">
                <a:solidFill>
                  <a:srgbClr val="FFC000"/>
                </a:solidFill>
              </a:rPr>
              <a:t>2- كان زاهداً في المادة .</a:t>
            </a:r>
          </a:p>
          <a:p>
            <a:pPr marL="0" indent="0" algn="r" rtl="1">
              <a:buNone/>
            </a:pPr>
            <a:r>
              <a:rPr lang="ar-JO" sz="3600" b="1" dirty="0">
                <a:solidFill>
                  <a:srgbClr val="FFC000"/>
                </a:solidFill>
              </a:rPr>
              <a:t>3- كان صريحاً في إيمانه بيسوع المسيح.</a:t>
            </a:r>
          </a:p>
        </p:txBody>
      </p:sp>
    </p:spTree>
    <p:extLst>
      <p:ext uri="{BB962C8B-B14F-4D97-AF65-F5344CB8AC3E}">
        <p14:creationId xmlns:p14="http://schemas.microsoft.com/office/powerpoint/2010/main" val="15189002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C87D6-A04A-4EA5-BD35-C725BF5BE46B}"/>
              </a:ext>
            </a:extLst>
          </p:cNvPr>
          <p:cNvSpPr>
            <a:spLocks noGrp="1"/>
          </p:cNvSpPr>
          <p:nvPr>
            <p:ph type="title"/>
          </p:nvPr>
        </p:nvSpPr>
        <p:spPr>
          <a:xfrm>
            <a:off x="1103312" y="452718"/>
            <a:ext cx="8947522" cy="968119"/>
          </a:xfrm>
        </p:spPr>
        <p:txBody>
          <a:bodyPr/>
          <a:lstStyle/>
          <a:p>
            <a:pPr algn="ctr" rtl="1"/>
            <a:r>
              <a:rPr lang="ar-JO" sz="5400" b="1" dirty="0">
                <a:solidFill>
                  <a:srgbClr val="FF0000"/>
                </a:solidFill>
                <a:latin typeface="Arial" panose="020B0604020202020204" pitchFamily="34" charset="0"/>
                <a:cs typeface="Arial" panose="020B0604020202020204" pitchFamily="34" charset="0"/>
              </a:rPr>
              <a:t>متى الرسول يحمل بشارة الخلاص</a:t>
            </a:r>
            <a:endParaRPr lang="en-US" sz="5400" b="1" dirty="0">
              <a:solidFill>
                <a:srgbClr val="FF0000"/>
              </a:solidFill>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9F110BB4-CB69-4EA7-81F2-B20CE534E43F}"/>
              </a:ext>
            </a:extLst>
          </p:cNvPr>
          <p:cNvSpPr>
            <a:spLocks noGrp="1"/>
          </p:cNvSpPr>
          <p:nvPr>
            <p:ph idx="1"/>
          </p:nvPr>
        </p:nvSpPr>
        <p:spPr>
          <a:xfrm>
            <a:off x="1103312" y="2142772"/>
            <a:ext cx="9377119" cy="4262510"/>
          </a:xfrm>
        </p:spPr>
        <p:txBody>
          <a:bodyPr>
            <a:normAutofit/>
          </a:bodyPr>
          <a:lstStyle/>
          <a:p>
            <a:pPr algn="r" rtl="1"/>
            <a:r>
              <a:rPr lang="ar-JO" sz="3600" b="1" dirty="0">
                <a:solidFill>
                  <a:srgbClr val="FFC000"/>
                </a:solidFill>
              </a:rPr>
              <a:t> بشر متى الرسول اولاً في فلسطين بضع سنوات، ثم إلى الأمم الوثنيين. ومن البلدان التي بشَّر فيها (( بلاد فارس ومقدونية والحبشة. واستشهد في بلدة نضبار في الحبشة برمح سنة 62 .</a:t>
            </a:r>
          </a:p>
          <a:p>
            <a:pPr algn="r" rtl="1"/>
            <a:r>
              <a:rPr lang="ar-JO" sz="3600" b="1" dirty="0">
                <a:solidFill>
                  <a:srgbClr val="FFC000"/>
                </a:solidFill>
              </a:rPr>
              <a:t> كتب انجيلهُ باللغة الآرامية عام 41 م، ثم تُرجِمَ إلى اليونانية.</a:t>
            </a:r>
          </a:p>
          <a:p>
            <a:pPr algn="r" rtl="1"/>
            <a:r>
              <a:rPr lang="ar-JO" sz="3600" b="1" dirty="0">
                <a:solidFill>
                  <a:srgbClr val="FFC000"/>
                </a:solidFill>
              </a:rPr>
              <a:t> يُرمز له بالفن المسيحي " بالإنسان "</a:t>
            </a:r>
          </a:p>
        </p:txBody>
      </p:sp>
    </p:spTree>
    <p:extLst>
      <p:ext uri="{BB962C8B-B14F-4D97-AF65-F5344CB8AC3E}">
        <p14:creationId xmlns:p14="http://schemas.microsoft.com/office/powerpoint/2010/main" val="1464217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717CC-45F3-4D09-8508-11745A793480}"/>
              </a:ext>
            </a:extLst>
          </p:cNvPr>
          <p:cNvSpPr>
            <a:spLocks noGrp="1"/>
          </p:cNvSpPr>
          <p:nvPr>
            <p:ph type="title"/>
          </p:nvPr>
        </p:nvSpPr>
        <p:spPr>
          <a:xfrm>
            <a:off x="1103312" y="452718"/>
            <a:ext cx="8947522" cy="869645"/>
          </a:xfrm>
        </p:spPr>
        <p:txBody>
          <a:bodyPr/>
          <a:lstStyle/>
          <a:p>
            <a:pPr algn="r" rtl="1"/>
            <a:r>
              <a:rPr lang="ar-JO" b="1" dirty="0">
                <a:solidFill>
                  <a:srgbClr val="FF0000"/>
                </a:solidFill>
              </a:rPr>
              <a:t>أهم الحوادث التي انفرد فيها انجيل متى :</a:t>
            </a:r>
            <a:endParaRPr lang="en-US" b="1" dirty="0">
              <a:solidFill>
                <a:srgbClr val="FF0000"/>
              </a:solidFill>
            </a:endParaRPr>
          </a:p>
        </p:txBody>
      </p:sp>
      <p:sp>
        <p:nvSpPr>
          <p:cNvPr id="3" name="Content Placeholder 2">
            <a:extLst>
              <a:ext uri="{FF2B5EF4-FFF2-40B4-BE49-F238E27FC236}">
                <a16:creationId xmlns:a16="http://schemas.microsoft.com/office/drawing/2014/main" id="{6250B720-6936-4642-93EE-5C4E05713E0F}"/>
              </a:ext>
            </a:extLst>
          </p:cNvPr>
          <p:cNvSpPr>
            <a:spLocks noGrp="1"/>
          </p:cNvSpPr>
          <p:nvPr>
            <p:ph idx="1"/>
          </p:nvPr>
        </p:nvSpPr>
        <p:spPr/>
        <p:txBody>
          <a:bodyPr>
            <a:normAutofit/>
          </a:bodyPr>
          <a:lstStyle/>
          <a:p>
            <a:pPr marL="0" indent="0" algn="r" rtl="1">
              <a:buNone/>
            </a:pPr>
            <a:r>
              <a:rPr lang="ar-JO" sz="3200" b="1" dirty="0">
                <a:solidFill>
                  <a:srgbClr val="FFC000"/>
                </a:solidFill>
              </a:rPr>
              <a:t>1- مشيء بطرس على الماء (14 : 28)</a:t>
            </a:r>
          </a:p>
          <a:p>
            <a:pPr marL="0" indent="0" algn="r" rtl="1">
              <a:buNone/>
            </a:pPr>
            <a:r>
              <a:rPr lang="ar-JO" sz="3200" b="1" dirty="0">
                <a:solidFill>
                  <a:srgbClr val="FFC000"/>
                </a:solidFill>
              </a:rPr>
              <a:t>2- نهاية يهوذا الإسخريوطي وكيفية إعادته الفضه لليهود (27 : 3)</a:t>
            </a:r>
          </a:p>
          <a:p>
            <a:pPr marL="0" indent="0" algn="r" rtl="1">
              <a:buNone/>
            </a:pPr>
            <a:r>
              <a:rPr lang="ar-JO" sz="3200" b="1" dirty="0">
                <a:solidFill>
                  <a:srgbClr val="FFC000"/>
                </a:solidFill>
              </a:rPr>
              <a:t>3- حلم زوجة بيلاطس التي تألمت كثيراً من أجل يسوع.</a:t>
            </a:r>
          </a:p>
          <a:p>
            <a:pPr marL="0" indent="0" algn="r" rtl="1">
              <a:buNone/>
            </a:pPr>
            <a:r>
              <a:rPr lang="ar-JO" sz="3200" b="1" dirty="0">
                <a:solidFill>
                  <a:srgbClr val="FFC000"/>
                </a:solidFill>
              </a:rPr>
              <a:t>4- الزلزلة العظيمة التي حدثت لدى صلب الرب يسوع.</a:t>
            </a:r>
          </a:p>
          <a:p>
            <a:pPr marL="0" indent="0" algn="r" rtl="1">
              <a:buNone/>
            </a:pPr>
            <a:r>
              <a:rPr lang="ar-JO" sz="3200" b="1" dirty="0">
                <a:solidFill>
                  <a:srgbClr val="FFC000"/>
                </a:solidFill>
              </a:rPr>
              <a:t>5- ذكرالكثير من الأمثال لم تذكر في الأناجيل الأخرى منها ( مثل الزرع الجيد "13 : 24" / مثل الكنز المخفي "13 : 29" / مثل العذارى العشر " 25 : 1 – 13).</a:t>
            </a:r>
            <a:endParaRPr lang="en-US" sz="3200" b="1" dirty="0">
              <a:solidFill>
                <a:srgbClr val="FFC000"/>
              </a:solidFill>
            </a:endParaRPr>
          </a:p>
        </p:txBody>
      </p:sp>
    </p:spTree>
    <p:extLst>
      <p:ext uri="{BB962C8B-B14F-4D97-AF65-F5344CB8AC3E}">
        <p14:creationId xmlns:p14="http://schemas.microsoft.com/office/powerpoint/2010/main" val="20538658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69</TotalTime>
  <Words>284</Words>
  <Application>Microsoft Office PowerPoint</Application>
  <PresentationFormat>Widescreen</PresentationFormat>
  <Paragraphs>23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Century Gothic</vt:lpstr>
      <vt:lpstr>Times New Roman</vt:lpstr>
      <vt:lpstr>Wingdings 3</vt:lpstr>
      <vt:lpstr>Ion</vt:lpstr>
      <vt:lpstr>متى الرسول</vt:lpstr>
      <vt:lpstr>متى الرسول وموجز بشارته</vt:lpstr>
      <vt:lpstr>شخصية متى الرسول :</vt:lpstr>
      <vt:lpstr>متى الرسول يحمل بشارة الخلاص</vt:lpstr>
      <vt:lpstr>أهم الحوادث التي انفرد فيها انجيل متى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متى الرسول</dc:title>
  <dc:creator>Admin</dc:creator>
  <cp:lastModifiedBy>Admin</cp:lastModifiedBy>
  <cp:revision>13</cp:revision>
  <dcterms:created xsi:type="dcterms:W3CDTF">2021-05-04T21:13:57Z</dcterms:created>
  <dcterms:modified xsi:type="dcterms:W3CDTF">2021-05-18T07:27:23Z</dcterms:modified>
</cp:coreProperties>
</file>