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59" r:id="rId7"/>
    <p:sldId id="264" r:id="rId8"/>
    <p:sldId id="257" r:id="rId9"/>
    <p:sldId id="265" r:id="rId10"/>
    <p:sldId id="266"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3E3C-0A75-48AF-8B36-5AA6B1FF0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50F954-425D-4619-B68E-74E211479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E6E366-EA98-4F9C-9B3F-27CE9863DBA0}"/>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5" name="Footer Placeholder 4">
            <a:extLst>
              <a:ext uri="{FF2B5EF4-FFF2-40B4-BE49-F238E27FC236}">
                <a16:creationId xmlns:a16="http://schemas.microsoft.com/office/drawing/2014/main" id="{4F6854EE-F650-4B9F-BE46-A0F765A4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558C-5E8B-42FA-B199-7085EE9580B4}"/>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211772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2460-07AF-4E47-8A62-71A68C513F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05E677-7067-471D-AA75-1DDD112734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F2B44-52FF-456D-82A2-9E379ED64C13}"/>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5" name="Footer Placeholder 4">
            <a:extLst>
              <a:ext uri="{FF2B5EF4-FFF2-40B4-BE49-F238E27FC236}">
                <a16:creationId xmlns:a16="http://schemas.microsoft.com/office/drawing/2014/main" id="{EACE2661-C490-4AA7-A5D1-2E8A80963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FCD94-3058-46AC-8640-532968A1B549}"/>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347096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A2A0F7-478B-408C-B7BC-D999E75A49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0CDA3F-7D96-4D21-B504-F77362CADC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EEF9E-6099-4C8E-BD99-D302F5F972BC}"/>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5" name="Footer Placeholder 4">
            <a:extLst>
              <a:ext uri="{FF2B5EF4-FFF2-40B4-BE49-F238E27FC236}">
                <a16:creationId xmlns:a16="http://schemas.microsoft.com/office/drawing/2014/main" id="{595AB1B6-BD52-462D-BC2D-77D11DDDC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49174-0E67-4C9A-9E0E-31C94F9A21B8}"/>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210990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9649-4BBF-49AD-B169-8697256D66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540E7-DD23-47B1-ACD0-AEFD68931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DEC04-A19E-428D-8493-0EF91AC8C91F}"/>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5" name="Footer Placeholder 4">
            <a:extLst>
              <a:ext uri="{FF2B5EF4-FFF2-40B4-BE49-F238E27FC236}">
                <a16:creationId xmlns:a16="http://schemas.microsoft.com/office/drawing/2014/main" id="{31D1FA54-3D65-482F-A752-6F1BAE2A3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394B1-766C-4A3A-B2AA-A2588655BBD3}"/>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296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CF48-B3B0-49E0-9DE3-4D2D789B2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C2C515-CFF3-4AB2-B118-9893BBBA1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352D9-8C63-472D-8E0B-69ABC2687296}"/>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5" name="Footer Placeholder 4">
            <a:extLst>
              <a:ext uri="{FF2B5EF4-FFF2-40B4-BE49-F238E27FC236}">
                <a16:creationId xmlns:a16="http://schemas.microsoft.com/office/drawing/2014/main" id="{94A8F8EE-36C2-4916-96C3-1FD42BA7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F97EC-3CFA-456C-90FB-AF04E6040F26}"/>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31543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E7B2-9E5C-4371-A282-0809D2853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357F8-AE74-4B43-B847-37F8D2D96C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55797A-2434-4F53-8A7B-DBB03B6CCB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CAF07A-6A05-486C-BBE5-01059C1063CD}"/>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6" name="Footer Placeholder 5">
            <a:extLst>
              <a:ext uri="{FF2B5EF4-FFF2-40B4-BE49-F238E27FC236}">
                <a16:creationId xmlns:a16="http://schemas.microsoft.com/office/drawing/2014/main" id="{0C0E476B-C29A-4976-B9E7-375406E20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1A83F-77AA-4196-A6F8-3AEA914FB5DE}"/>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214521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87B3-F6F7-43AA-99BE-2FE5A335D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914C67-2A17-499D-AE82-5DEAD14C7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2409E8-3EA5-4976-B03E-E448D1FC09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D1170-CDF0-4559-88C6-7C40D3961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67B1FD-03E8-492D-9892-876691539C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600BA-73C2-45DB-AC65-6E9EBAF88ED6}"/>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8" name="Footer Placeholder 7">
            <a:extLst>
              <a:ext uri="{FF2B5EF4-FFF2-40B4-BE49-F238E27FC236}">
                <a16:creationId xmlns:a16="http://schemas.microsoft.com/office/drawing/2014/main" id="{67A34C27-EFA8-44AB-B671-6FF17BB2F0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9BB76D-8FEA-4B87-B0D3-CA6B42713E4A}"/>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341220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FD7C-1F2C-4610-A8C4-50E7C00B2F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7EDEA-E624-484E-815E-9AF6994E9D1D}"/>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4" name="Footer Placeholder 3">
            <a:extLst>
              <a:ext uri="{FF2B5EF4-FFF2-40B4-BE49-F238E27FC236}">
                <a16:creationId xmlns:a16="http://schemas.microsoft.com/office/drawing/2014/main" id="{C808FF72-B6DC-4E89-A70A-20547CB1E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6DD1EE-7B92-4BF5-913E-2C9BBDF2CC86}"/>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368839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0B479-0507-42F1-B932-1C881DBDBF68}"/>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3" name="Footer Placeholder 2">
            <a:extLst>
              <a:ext uri="{FF2B5EF4-FFF2-40B4-BE49-F238E27FC236}">
                <a16:creationId xmlns:a16="http://schemas.microsoft.com/office/drawing/2014/main" id="{09D6F241-2F80-43E8-B400-FBE970FFA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9E9194-82C3-4513-8F0A-9DFEA7BAF1C1}"/>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105528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0775-AB50-41F5-8DB5-42ED97559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47CE10-0014-4BA4-B405-F7992B6E6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3E2F5-C3EE-4786-953B-11839AF18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A11DCD-12C7-455E-83D8-9B516A60F66E}"/>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6" name="Footer Placeholder 5">
            <a:extLst>
              <a:ext uri="{FF2B5EF4-FFF2-40B4-BE49-F238E27FC236}">
                <a16:creationId xmlns:a16="http://schemas.microsoft.com/office/drawing/2014/main" id="{8BFA5B71-A294-431E-9403-015E602A1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5C9F3-CE69-4E63-A979-629D1E849172}"/>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336089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13B3-9728-45BC-B677-DEC8C3A26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923648-3A2B-40BB-9ECD-3F11C6789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2ADFC2-CECD-41DF-8C3F-EEEAC99FC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3562F1-E271-4D55-9E30-ABB9301CD850}"/>
              </a:ext>
            </a:extLst>
          </p:cNvPr>
          <p:cNvSpPr>
            <a:spLocks noGrp="1"/>
          </p:cNvSpPr>
          <p:nvPr>
            <p:ph type="dt" sz="half" idx="10"/>
          </p:nvPr>
        </p:nvSpPr>
        <p:spPr/>
        <p:txBody>
          <a:bodyPr/>
          <a:lstStyle/>
          <a:p>
            <a:fld id="{4138513E-B5DC-4373-B243-953FDCDCC158}" type="datetimeFigureOut">
              <a:rPr lang="en-US" smtClean="0"/>
              <a:t>5/15/2023</a:t>
            </a:fld>
            <a:endParaRPr lang="en-US"/>
          </a:p>
        </p:txBody>
      </p:sp>
      <p:sp>
        <p:nvSpPr>
          <p:cNvPr id="6" name="Footer Placeholder 5">
            <a:extLst>
              <a:ext uri="{FF2B5EF4-FFF2-40B4-BE49-F238E27FC236}">
                <a16:creationId xmlns:a16="http://schemas.microsoft.com/office/drawing/2014/main" id="{A33B2B00-0DF5-4B1B-8F51-42170CFF1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9D71F-A722-4F02-8C1F-3BB722D9E65C}"/>
              </a:ext>
            </a:extLst>
          </p:cNvPr>
          <p:cNvSpPr>
            <a:spLocks noGrp="1"/>
          </p:cNvSpPr>
          <p:nvPr>
            <p:ph type="sldNum" sz="quarter" idx="12"/>
          </p:nvPr>
        </p:nvSpPr>
        <p:spPr/>
        <p:txBody>
          <a:bodyPr/>
          <a:lstStyle/>
          <a:p>
            <a:fld id="{FA2820C1-4DEF-4F41-A1BE-5D493CA2FC1D}" type="slidenum">
              <a:rPr lang="en-US" smtClean="0"/>
              <a:t>‹#›</a:t>
            </a:fld>
            <a:endParaRPr lang="en-US"/>
          </a:p>
        </p:txBody>
      </p:sp>
    </p:spTree>
    <p:extLst>
      <p:ext uri="{BB962C8B-B14F-4D97-AF65-F5344CB8AC3E}">
        <p14:creationId xmlns:p14="http://schemas.microsoft.com/office/powerpoint/2010/main" val="185706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05D36-FEF5-400E-A672-1E2AA4370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C5056-550C-4027-970D-C146C0576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845C3-6450-4CF6-A72C-92EC42A83B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8513E-B5DC-4373-B243-953FDCDCC158}" type="datetimeFigureOut">
              <a:rPr lang="en-US" smtClean="0"/>
              <a:t>5/15/2023</a:t>
            </a:fld>
            <a:endParaRPr lang="en-US"/>
          </a:p>
        </p:txBody>
      </p:sp>
      <p:sp>
        <p:nvSpPr>
          <p:cNvPr id="5" name="Footer Placeholder 4">
            <a:extLst>
              <a:ext uri="{FF2B5EF4-FFF2-40B4-BE49-F238E27FC236}">
                <a16:creationId xmlns:a16="http://schemas.microsoft.com/office/drawing/2014/main" id="{84B6268A-6C22-4220-980C-C07358073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C8EFF1-24EA-4C95-9399-D6A1F8F10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820C1-4DEF-4F41-A1BE-5D493CA2FC1D}" type="slidenum">
              <a:rPr lang="en-US" smtClean="0"/>
              <a:t>‹#›</a:t>
            </a:fld>
            <a:endParaRPr lang="en-US"/>
          </a:p>
        </p:txBody>
      </p:sp>
    </p:spTree>
    <p:extLst>
      <p:ext uri="{BB962C8B-B14F-4D97-AF65-F5344CB8AC3E}">
        <p14:creationId xmlns:p14="http://schemas.microsoft.com/office/powerpoint/2010/main" val="3687408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19486-0EF3-4004-AAE2-67AA827A35B8}"/>
              </a:ext>
            </a:extLst>
          </p:cNvPr>
          <p:cNvSpPr>
            <a:spLocks noGrp="1"/>
          </p:cNvSpPr>
          <p:nvPr>
            <p:ph type="title"/>
          </p:nvPr>
        </p:nvSpPr>
        <p:spPr/>
        <p:txBody>
          <a:bodyPr/>
          <a:lstStyle/>
          <a:p>
            <a:pPr algn="ctr"/>
            <a:r>
              <a:rPr lang="en-US" b="1" dirty="0"/>
              <a:t>The Governess</a:t>
            </a:r>
            <a:br>
              <a:rPr lang="en-US" b="1" dirty="0"/>
            </a:br>
            <a:r>
              <a:rPr lang="en-US" b="1" dirty="0"/>
              <a:t>Play- Drama</a:t>
            </a:r>
          </a:p>
        </p:txBody>
      </p:sp>
      <p:sp>
        <p:nvSpPr>
          <p:cNvPr id="5" name="Rectangle 4">
            <a:extLst>
              <a:ext uri="{FF2B5EF4-FFF2-40B4-BE49-F238E27FC236}">
                <a16:creationId xmlns:a16="http://schemas.microsoft.com/office/drawing/2014/main" id="{B4B1E39D-2D29-4C4B-A0FE-6D59291CB08A}"/>
              </a:ext>
            </a:extLst>
          </p:cNvPr>
          <p:cNvSpPr/>
          <p:nvPr/>
        </p:nvSpPr>
        <p:spPr>
          <a:xfrm>
            <a:off x="3621700" y="3244334"/>
            <a:ext cx="4948599" cy="369332"/>
          </a:xfrm>
          <a:prstGeom prst="rect">
            <a:avLst/>
          </a:prstGeom>
        </p:spPr>
        <p:txBody>
          <a:bodyPr wrap="none">
            <a:spAutoFit/>
          </a:bodyPr>
          <a:lstStyle/>
          <a:p>
            <a:r>
              <a:rPr lang="en-US" dirty="0"/>
              <a:t>https://www.youtube.com/watch?v=VbwddeFjNzE</a:t>
            </a:r>
          </a:p>
        </p:txBody>
      </p:sp>
      <p:sp>
        <p:nvSpPr>
          <p:cNvPr id="6" name="AutoShape 2" descr="The governess sitting on the chair, shows illustrations in a book. |  CanStock">
            <a:extLst>
              <a:ext uri="{FF2B5EF4-FFF2-40B4-BE49-F238E27FC236}">
                <a16:creationId xmlns:a16="http://schemas.microsoft.com/office/drawing/2014/main" id="{A32C87B9-A99F-4D40-B9C4-03F00B6CE0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B396BE1-77DE-438F-8B78-55D5941CE332}"/>
              </a:ext>
            </a:extLst>
          </p:cNvPr>
          <p:cNvPicPr>
            <a:picLocks noChangeAspect="1"/>
          </p:cNvPicPr>
          <p:nvPr/>
        </p:nvPicPr>
        <p:blipFill rotWithShape="1">
          <a:blip r:embed="rId2"/>
          <a:srcRect b="3288"/>
          <a:stretch/>
        </p:blipFill>
        <p:spPr>
          <a:xfrm>
            <a:off x="805135" y="586201"/>
            <a:ext cx="2638425" cy="4780929"/>
          </a:xfrm>
          <a:prstGeom prst="rect">
            <a:avLst/>
          </a:prstGeom>
        </p:spPr>
      </p:pic>
    </p:spTree>
    <p:extLst>
      <p:ext uri="{BB962C8B-B14F-4D97-AF65-F5344CB8AC3E}">
        <p14:creationId xmlns:p14="http://schemas.microsoft.com/office/powerpoint/2010/main" val="329491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2B23-3677-4AD1-9878-1617CA519878}"/>
              </a:ext>
            </a:extLst>
          </p:cNvPr>
          <p:cNvSpPr>
            <a:spLocks noGrp="1"/>
          </p:cNvSpPr>
          <p:nvPr>
            <p:ph type="title"/>
          </p:nvPr>
        </p:nvSpPr>
        <p:spPr>
          <a:xfrm>
            <a:off x="930965" y="444638"/>
            <a:ext cx="10515600" cy="1596197"/>
          </a:xfrm>
        </p:spPr>
        <p:txBody>
          <a:bodyPr>
            <a:normAutofit fontScale="90000"/>
          </a:bodyPr>
          <a:lstStyle/>
          <a:p>
            <a:r>
              <a:rPr lang="en-US" dirty="0"/>
              <a:t>What does the dialogue suggest about Mistress?</a:t>
            </a:r>
            <a:br>
              <a:rPr lang="en-US" dirty="0"/>
            </a:br>
            <a:r>
              <a:rPr lang="en-US" dirty="0">
                <a:solidFill>
                  <a:srgbClr val="FF0000"/>
                </a:solidFill>
              </a:rPr>
              <a:t>It suggests that Mistress is not who she appears to be.</a:t>
            </a:r>
          </a:p>
        </p:txBody>
      </p:sp>
      <p:pic>
        <p:nvPicPr>
          <p:cNvPr id="3" name="Picture 2">
            <a:extLst>
              <a:ext uri="{FF2B5EF4-FFF2-40B4-BE49-F238E27FC236}">
                <a16:creationId xmlns:a16="http://schemas.microsoft.com/office/drawing/2014/main" id="{5296AD1D-496E-4A10-8F68-39703C2CECCF}"/>
              </a:ext>
            </a:extLst>
          </p:cNvPr>
          <p:cNvPicPr>
            <a:picLocks noChangeAspect="1"/>
          </p:cNvPicPr>
          <p:nvPr/>
        </p:nvPicPr>
        <p:blipFill>
          <a:blip r:embed="rId2"/>
          <a:stretch>
            <a:fillRect/>
          </a:stretch>
        </p:blipFill>
        <p:spPr>
          <a:xfrm>
            <a:off x="2961861" y="1728702"/>
            <a:ext cx="5837583" cy="4684660"/>
          </a:xfrm>
          <a:prstGeom prst="rect">
            <a:avLst/>
          </a:prstGeom>
        </p:spPr>
      </p:pic>
    </p:spTree>
    <p:extLst>
      <p:ext uri="{BB962C8B-B14F-4D97-AF65-F5344CB8AC3E}">
        <p14:creationId xmlns:p14="http://schemas.microsoft.com/office/powerpoint/2010/main" val="230197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B0CE-D8C2-45BC-9AEB-A86397F371FA}"/>
              </a:ext>
            </a:extLst>
          </p:cNvPr>
          <p:cNvSpPr>
            <a:spLocks noGrp="1"/>
          </p:cNvSpPr>
          <p:nvPr>
            <p:ph type="title"/>
          </p:nvPr>
        </p:nvSpPr>
        <p:spPr>
          <a:xfrm>
            <a:off x="838200" y="365125"/>
            <a:ext cx="10515600" cy="6009171"/>
          </a:xfrm>
        </p:spPr>
        <p:txBody>
          <a:bodyPr>
            <a:normAutofit/>
          </a:bodyPr>
          <a:lstStyle/>
          <a:p>
            <a:r>
              <a:rPr lang="en-US" b="1" dirty="0">
                <a:solidFill>
                  <a:srgbClr val="FF0000"/>
                </a:solidFill>
              </a:rPr>
              <a:t>What is the character analysis of governess?</a:t>
            </a:r>
            <a:br>
              <a:rPr lang="en-US" b="1" dirty="0">
                <a:solidFill>
                  <a:srgbClr val="FF0000"/>
                </a:solidFill>
              </a:rPr>
            </a:br>
            <a:r>
              <a:rPr lang="en-US" b="1" dirty="0"/>
              <a:t>The Governess: She is intelligent as well </a:t>
            </a:r>
            <a:r>
              <a:rPr lang="en-US" b="1"/>
              <a:t>as sensitive. </a:t>
            </a:r>
            <a:r>
              <a:rPr lang="en-US" b="1" dirty="0"/>
              <a:t>She is extremely protective of her charges and hopes to win her employer's approval.</a:t>
            </a:r>
            <a:br>
              <a:rPr lang="en-US" dirty="0"/>
            </a:br>
            <a:endParaRPr lang="en-US" dirty="0"/>
          </a:p>
        </p:txBody>
      </p:sp>
      <p:pic>
        <p:nvPicPr>
          <p:cNvPr id="3" name="Picture 2">
            <a:extLst>
              <a:ext uri="{FF2B5EF4-FFF2-40B4-BE49-F238E27FC236}">
                <a16:creationId xmlns:a16="http://schemas.microsoft.com/office/drawing/2014/main" id="{16E0EFEC-6952-470D-874B-7324B8C705E9}"/>
              </a:ext>
            </a:extLst>
          </p:cNvPr>
          <p:cNvPicPr>
            <a:picLocks noChangeAspect="1"/>
          </p:cNvPicPr>
          <p:nvPr/>
        </p:nvPicPr>
        <p:blipFill>
          <a:blip r:embed="rId2"/>
          <a:stretch>
            <a:fillRect/>
          </a:stretch>
        </p:blipFill>
        <p:spPr>
          <a:xfrm>
            <a:off x="8143461" y="3984349"/>
            <a:ext cx="3863008" cy="3138694"/>
          </a:xfrm>
          <a:prstGeom prst="rect">
            <a:avLst/>
          </a:prstGeom>
        </p:spPr>
      </p:pic>
    </p:spTree>
    <p:extLst>
      <p:ext uri="{BB962C8B-B14F-4D97-AF65-F5344CB8AC3E}">
        <p14:creationId xmlns:p14="http://schemas.microsoft.com/office/powerpoint/2010/main" val="124630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2805-0071-4D2C-9F0C-A10D111CFF4A}"/>
              </a:ext>
            </a:extLst>
          </p:cNvPr>
          <p:cNvSpPr>
            <a:spLocks noGrp="1"/>
          </p:cNvSpPr>
          <p:nvPr>
            <p:ph type="title"/>
          </p:nvPr>
        </p:nvSpPr>
        <p:spPr>
          <a:xfrm>
            <a:off x="838200" y="365125"/>
            <a:ext cx="10515600" cy="1543188"/>
          </a:xfrm>
        </p:spPr>
        <p:txBody>
          <a:bodyPr>
            <a:normAutofit fontScale="90000"/>
          </a:bodyPr>
          <a:lstStyle/>
          <a:p>
            <a:r>
              <a:rPr lang="en-US" dirty="0"/>
              <a:t>This play is a drama which presents events called the </a:t>
            </a:r>
            <a:r>
              <a:rPr lang="en-US" dirty="0">
                <a:solidFill>
                  <a:srgbClr val="FF0000"/>
                </a:solidFill>
              </a:rPr>
              <a:t>plot</a:t>
            </a:r>
            <a:r>
              <a:rPr lang="en-US" dirty="0"/>
              <a:t>, and conveys the time and place of those events, called </a:t>
            </a:r>
            <a:r>
              <a:rPr lang="en-US" dirty="0">
                <a:solidFill>
                  <a:srgbClr val="FF0000"/>
                </a:solidFill>
              </a:rPr>
              <a:t>setting.</a:t>
            </a:r>
          </a:p>
        </p:txBody>
      </p:sp>
      <p:pic>
        <p:nvPicPr>
          <p:cNvPr id="3" name="Picture 2">
            <a:extLst>
              <a:ext uri="{FF2B5EF4-FFF2-40B4-BE49-F238E27FC236}">
                <a16:creationId xmlns:a16="http://schemas.microsoft.com/office/drawing/2014/main" id="{83ED5560-B9B9-4521-9370-1A0DE28A0444}"/>
              </a:ext>
            </a:extLst>
          </p:cNvPr>
          <p:cNvPicPr>
            <a:picLocks noChangeAspect="1"/>
          </p:cNvPicPr>
          <p:nvPr/>
        </p:nvPicPr>
        <p:blipFill>
          <a:blip r:embed="rId2"/>
          <a:stretch>
            <a:fillRect/>
          </a:stretch>
        </p:blipFill>
        <p:spPr>
          <a:xfrm>
            <a:off x="2684179" y="2315402"/>
            <a:ext cx="6292099" cy="3157745"/>
          </a:xfrm>
          <a:prstGeom prst="rect">
            <a:avLst/>
          </a:prstGeom>
        </p:spPr>
      </p:pic>
    </p:spTree>
    <p:extLst>
      <p:ext uri="{BB962C8B-B14F-4D97-AF65-F5344CB8AC3E}">
        <p14:creationId xmlns:p14="http://schemas.microsoft.com/office/powerpoint/2010/main" val="306494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6CDA-C89D-4526-8E83-49E450F149E5}"/>
              </a:ext>
            </a:extLst>
          </p:cNvPr>
          <p:cNvSpPr>
            <a:spLocks noGrp="1"/>
          </p:cNvSpPr>
          <p:nvPr>
            <p:ph type="title"/>
          </p:nvPr>
        </p:nvSpPr>
        <p:spPr/>
        <p:txBody>
          <a:bodyPr>
            <a:normAutofit fontScale="90000"/>
          </a:bodyPr>
          <a:lstStyle/>
          <a:p>
            <a:r>
              <a:rPr lang="en-US" dirty="0">
                <a:solidFill>
                  <a:srgbClr val="FF0000"/>
                </a:solidFill>
              </a:rPr>
              <a:t>Cast of characters </a:t>
            </a:r>
            <a:r>
              <a:rPr lang="en-US" dirty="0"/>
              <a:t>:  a list of characters in the drama, that cast appears at the beginning of the drama</a:t>
            </a:r>
          </a:p>
        </p:txBody>
      </p:sp>
      <p:pic>
        <p:nvPicPr>
          <p:cNvPr id="3" name="Picture 2">
            <a:extLst>
              <a:ext uri="{FF2B5EF4-FFF2-40B4-BE49-F238E27FC236}">
                <a16:creationId xmlns:a16="http://schemas.microsoft.com/office/drawing/2014/main" id="{B6CF1D60-9D5B-40C5-999A-7F22EF1DE222}"/>
              </a:ext>
            </a:extLst>
          </p:cNvPr>
          <p:cNvPicPr>
            <a:picLocks noChangeAspect="1"/>
          </p:cNvPicPr>
          <p:nvPr/>
        </p:nvPicPr>
        <p:blipFill>
          <a:blip r:embed="rId2"/>
          <a:stretch>
            <a:fillRect/>
          </a:stretch>
        </p:blipFill>
        <p:spPr>
          <a:xfrm>
            <a:off x="2886075" y="1690688"/>
            <a:ext cx="6419850" cy="4695825"/>
          </a:xfrm>
          <a:prstGeom prst="rect">
            <a:avLst/>
          </a:prstGeom>
        </p:spPr>
      </p:pic>
    </p:spTree>
    <p:extLst>
      <p:ext uri="{BB962C8B-B14F-4D97-AF65-F5344CB8AC3E}">
        <p14:creationId xmlns:p14="http://schemas.microsoft.com/office/powerpoint/2010/main" val="400276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205A-80BA-47A7-8973-201FA3808888}"/>
              </a:ext>
            </a:extLst>
          </p:cNvPr>
          <p:cNvSpPr>
            <a:spLocks noGrp="1"/>
          </p:cNvSpPr>
          <p:nvPr>
            <p:ph type="title"/>
          </p:nvPr>
        </p:nvSpPr>
        <p:spPr/>
        <p:txBody>
          <a:bodyPr/>
          <a:lstStyle/>
          <a:p>
            <a:r>
              <a:rPr lang="en-US" dirty="0">
                <a:solidFill>
                  <a:srgbClr val="FF0000"/>
                </a:solidFill>
              </a:rPr>
              <a:t>Dialogue : </a:t>
            </a:r>
            <a:r>
              <a:rPr lang="en-US" dirty="0"/>
              <a:t>the words that the characters say.</a:t>
            </a:r>
          </a:p>
        </p:txBody>
      </p:sp>
      <p:pic>
        <p:nvPicPr>
          <p:cNvPr id="3" name="Picture 2">
            <a:extLst>
              <a:ext uri="{FF2B5EF4-FFF2-40B4-BE49-F238E27FC236}">
                <a16:creationId xmlns:a16="http://schemas.microsoft.com/office/drawing/2014/main" id="{352D4DCB-DB63-4E93-9D52-07244D5164E6}"/>
              </a:ext>
            </a:extLst>
          </p:cNvPr>
          <p:cNvPicPr>
            <a:picLocks noChangeAspect="1"/>
          </p:cNvPicPr>
          <p:nvPr/>
        </p:nvPicPr>
        <p:blipFill>
          <a:blip r:embed="rId2"/>
          <a:stretch>
            <a:fillRect/>
          </a:stretch>
        </p:blipFill>
        <p:spPr>
          <a:xfrm>
            <a:off x="2179982" y="1416050"/>
            <a:ext cx="7620000" cy="5076825"/>
          </a:xfrm>
          <a:prstGeom prst="rect">
            <a:avLst/>
          </a:prstGeom>
        </p:spPr>
      </p:pic>
    </p:spTree>
    <p:extLst>
      <p:ext uri="{BB962C8B-B14F-4D97-AF65-F5344CB8AC3E}">
        <p14:creationId xmlns:p14="http://schemas.microsoft.com/office/powerpoint/2010/main" val="385614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EAE9-286A-4488-B6F5-41BEA515E8A2}"/>
              </a:ext>
            </a:extLst>
          </p:cNvPr>
          <p:cNvSpPr>
            <a:spLocks noGrp="1"/>
          </p:cNvSpPr>
          <p:nvPr>
            <p:ph type="title"/>
          </p:nvPr>
        </p:nvSpPr>
        <p:spPr>
          <a:xfrm>
            <a:off x="838200" y="365125"/>
            <a:ext cx="10515600" cy="1781727"/>
          </a:xfrm>
        </p:spPr>
        <p:txBody>
          <a:bodyPr>
            <a:normAutofit fontScale="90000"/>
          </a:bodyPr>
          <a:lstStyle/>
          <a:p>
            <a:r>
              <a:rPr lang="en-US" dirty="0">
                <a:solidFill>
                  <a:srgbClr val="FF0000"/>
                </a:solidFill>
              </a:rPr>
              <a:t>Stage Directions: </a:t>
            </a:r>
            <a:r>
              <a:rPr lang="en-US" dirty="0"/>
              <a:t>Instructions for how the drama is to be performed, these instructions are often set in parentheses.</a:t>
            </a:r>
          </a:p>
        </p:txBody>
      </p:sp>
      <p:pic>
        <p:nvPicPr>
          <p:cNvPr id="4" name="Picture 3">
            <a:extLst>
              <a:ext uri="{FF2B5EF4-FFF2-40B4-BE49-F238E27FC236}">
                <a16:creationId xmlns:a16="http://schemas.microsoft.com/office/drawing/2014/main" id="{181204E7-351C-48D0-9773-B5BD84D0C936}"/>
              </a:ext>
            </a:extLst>
          </p:cNvPr>
          <p:cNvPicPr>
            <a:picLocks noChangeAspect="1"/>
          </p:cNvPicPr>
          <p:nvPr/>
        </p:nvPicPr>
        <p:blipFill>
          <a:blip r:embed="rId2"/>
          <a:stretch>
            <a:fillRect/>
          </a:stretch>
        </p:blipFill>
        <p:spPr>
          <a:xfrm>
            <a:off x="3390893" y="2363062"/>
            <a:ext cx="5033556" cy="3437904"/>
          </a:xfrm>
          <a:prstGeom prst="rect">
            <a:avLst/>
          </a:prstGeom>
        </p:spPr>
      </p:pic>
    </p:spTree>
    <p:extLst>
      <p:ext uri="{BB962C8B-B14F-4D97-AF65-F5344CB8AC3E}">
        <p14:creationId xmlns:p14="http://schemas.microsoft.com/office/powerpoint/2010/main" val="105728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90AD-3540-4BCD-8F8F-14F8AB0E8661}"/>
              </a:ext>
            </a:extLst>
          </p:cNvPr>
          <p:cNvSpPr>
            <a:spLocks noGrp="1"/>
          </p:cNvSpPr>
          <p:nvPr>
            <p:ph type="title"/>
          </p:nvPr>
        </p:nvSpPr>
        <p:spPr/>
        <p:txBody>
          <a:bodyPr/>
          <a:lstStyle/>
          <a:p>
            <a:r>
              <a:rPr lang="en-US" dirty="0">
                <a:solidFill>
                  <a:srgbClr val="FF0000"/>
                </a:solidFill>
              </a:rPr>
              <a:t>Mood of a play: </a:t>
            </a:r>
            <a:r>
              <a:rPr lang="en-US" dirty="0"/>
              <a:t>is the feeling that the playwright creates, such as happy.</a:t>
            </a:r>
          </a:p>
        </p:txBody>
      </p:sp>
      <p:pic>
        <p:nvPicPr>
          <p:cNvPr id="3" name="Picture 2">
            <a:extLst>
              <a:ext uri="{FF2B5EF4-FFF2-40B4-BE49-F238E27FC236}">
                <a16:creationId xmlns:a16="http://schemas.microsoft.com/office/drawing/2014/main" id="{4B1990EA-0416-49D1-B9E3-C94F412CF725}"/>
              </a:ext>
            </a:extLst>
          </p:cNvPr>
          <p:cNvPicPr>
            <a:picLocks noChangeAspect="1"/>
          </p:cNvPicPr>
          <p:nvPr/>
        </p:nvPicPr>
        <p:blipFill>
          <a:blip r:embed="rId2"/>
          <a:stretch>
            <a:fillRect/>
          </a:stretch>
        </p:blipFill>
        <p:spPr>
          <a:xfrm>
            <a:off x="3445565" y="2495549"/>
            <a:ext cx="4324971" cy="3298421"/>
          </a:xfrm>
          <a:prstGeom prst="rect">
            <a:avLst/>
          </a:prstGeom>
        </p:spPr>
      </p:pic>
    </p:spTree>
    <p:extLst>
      <p:ext uri="{BB962C8B-B14F-4D97-AF65-F5344CB8AC3E}">
        <p14:creationId xmlns:p14="http://schemas.microsoft.com/office/powerpoint/2010/main" val="5760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458-5E61-444E-8F18-A06F90CE4939}"/>
              </a:ext>
            </a:extLst>
          </p:cNvPr>
          <p:cNvSpPr>
            <a:spLocks noGrp="1"/>
          </p:cNvSpPr>
          <p:nvPr>
            <p:ph type="title"/>
          </p:nvPr>
        </p:nvSpPr>
        <p:spPr>
          <a:xfrm>
            <a:off x="838200" y="365125"/>
            <a:ext cx="10515600" cy="1821484"/>
          </a:xfrm>
        </p:spPr>
        <p:txBody>
          <a:bodyPr>
            <a:normAutofit fontScale="90000"/>
          </a:bodyPr>
          <a:lstStyle/>
          <a:p>
            <a:r>
              <a:rPr lang="en-US" dirty="0">
                <a:solidFill>
                  <a:srgbClr val="FF0000"/>
                </a:solidFill>
              </a:rPr>
              <a:t>Tone: </a:t>
            </a:r>
            <a:r>
              <a:rPr lang="en-US" dirty="0"/>
              <a:t>is the playwright’s attitude towards the play, which might be playful or ironic. </a:t>
            </a:r>
            <a:br>
              <a:rPr lang="en-US" dirty="0"/>
            </a:br>
            <a:r>
              <a:rPr lang="en-US" dirty="0"/>
              <a:t>In this play Neil Simon uses irony. </a:t>
            </a:r>
          </a:p>
        </p:txBody>
      </p:sp>
      <p:pic>
        <p:nvPicPr>
          <p:cNvPr id="3" name="Picture 2">
            <a:extLst>
              <a:ext uri="{FF2B5EF4-FFF2-40B4-BE49-F238E27FC236}">
                <a16:creationId xmlns:a16="http://schemas.microsoft.com/office/drawing/2014/main" id="{3AF2CFD0-FB5C-4350-ADBB-BF5D19616D45}"/>
              </a:ext>
            </a:extLst>
          </p:cNvPr>
          <p:cNvPicPr>
            <a:picLocks noChangeAspect="1"/>
          </p:cNvPicPr>
          <p:nvPr/>
        </p:nvPicPr>
        <p:blipFill>
          <a:blip r:embed="rId2"/>
          <a:stretch>
            <a:fillRect/>
          </a:stretch>
        </p:blipFill>
        <p:spPr>
          <a:xfrm>
            <a:off x="2451652" y="2368291"/>
            <a:ext cx="6202017" cy="4124584"/>
          </a:xfrm>
          <a:prstGeom prst="rect">
            <a:avLst/>
          </a:prstGeom>
        </p:spPr>
      </p:pic>
    </p:spTree>
    <p:extLst>
      <p:ext uri="{BB962C8B-B14F-4D97-AF65-F5344CB8AC3E}">
        <p14:creationId xmlns:p14="http://schemas.microsoft.com/office/powerpoint/2010/main" val="259449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E0A2-9DB2-4B61-82E3-8FA91E31E3AE}"/>
              </a:ext>
            </a:extLst>
          </p:cNvPr>
          <p:cNvSpPr>
            <a:spLocks noGrp="1"/>
          </p:cNvSpPr>
          <p:nvPr>
            <p:ph type="title"/>
          </p:nvPr>
        </p:nvSpPr>
        <p:spPr>
          <a:xfrm>
            <a:off x="838200" y="577160"/>
            <a:ext cx="10515600" cy="2245553"/>
          </a:xfrm>
        </p:spPr>
        <p:txBody>
          <a:bodyPr>
            <a:normAutofit fontScale="90000"/>
          </a:bodyPr>
          <a:lstStyle/>
          <a:p>
            <a:r>
              <a:rPr lang="en-US" b="1" dirty="0">
                <a:solidFill>
                  <a:srgbClr val="FF0000"/>
                </a:solidFill>
              </a:rPr>
              <a:t>What is the meaning of governesses?</a:t>
            </a:r>
            <a:br>
              <a:rPr lang="en-US" dirty="0"/>
            </a:br>
            <a:r>
              <a:rPr lang="en-US" b="1" dirty="0"/>
              <a:t>governess. noun. gov·​ern·​</a:t>
            </a:r>
            <a:r>
              <a:rPr lang="en-US" b="1" dirty="0" err="1"/>
              <a:t>ess</a:t>
            </a:r>
            <a:r>
              <a:rPr lang="en-US" b="1" dirty="0"/>
              <a:t> ˈ</a:t>
            </a:r>
            <a:r>
              <a:rPr lang="en-US" b="1" dirty="0" err="1"/>
              <a:t>gəv-ər-nəs</a:t>
            </a:r>
            <a:r>
              <a:rPr lang="en-US" b="1" dirty="0"/>
              <a:t>. : a woman who teaches and trains a child in a private home.</a:t>
            </a:r>
            <a:br>
              <a:rPr lang="en-US" dirty="0"/>
            </a:br>
            <a:endParaRPr lang="en-US" dirty="0"/>
          </a:p>
        </p:txBody>
      </p:sp>
      <p:pic>
        <p:nvPicPr>
          <p:cNvPr id="3" name="Picture 2">
            <a:extLst>
              <a:ext uri="{FF2B5EF4-FFF2-40B4-BE49-F238E27FC236}">
                <a16:creationId xmlns:a16="http://schemas.microsoft.com/office/drawing/2014/main" id="{D9E10989-9D3B-44CB-973D-3A7B2A3DD9EB}"/>
              </a:ext>
            </a:extLst>
          </p:cNvPr>
          <p:cNvPicPr>
            <a:picLocks noChangeAspect="1"/>
          </p:cNvPicPr>
          <p:nvPr/>
        </p:nvPicPr>
        <p:blipFill>
          <a:blip r:embed="rId2"/>
          <a:stretch>
            <a:fillRect/>
          </a:stretch>
        </p:blipFill>
        <p:spPr>
          <a:xfrm>
            <a:off x="3684105" y="2709110"/>
            <a:ext cx="3711023" cy="3491111"/>
          </a:xfrm>
          <a:prstGeom prst="rect">
            <a:avLst/>
          </a:prstGeom>
        </p:spPr>
      </p:pic>
    </p:spTree>
    <p:extLst>
      <p:ext uri="{BB962C8B-B14F-4D97-AF65-F5344CB8AC3E}">
        <p14:creationId xmlns:p14="http://schemas.microsoft.com/office/powerpoint/2010/main" val="176477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4063-1910-4B22-B9FE-0549A43B92F6}"/>
              </a:ext>
            </a:extLst>
          </p:cNvPr>
          <p:cNvSpPr>
            <a:spLocks noGrp="1"/>
          </p:cNvSpPr>
          <p:nvPr>
            <p:ph type="title"/>
          </p:nvPr>
        </p:nvSpPr>
        <p:spPr>
          <a:xfrm>
            <a:off x="838200" y="365124"/>
            <a:ext cx="10515600" cy="3159953"/>
          </a:xfrm>
        </p:spPr>
        <p:txBody>
          <a:bodyPr>
            <a:normAutofit fontScale="90000"/>
          </a:bodyPr>
          <a:lstStyle/>
          <a:p>
            <a:r>
              <a:rPr lang="en-US" b="1" dirty="0"/>
              <a:t>Q.4 Why is Mistress most likely asking Julia if she insists? What does this reveal about Mistress? </a:t>
            </a:r>
            <a:br>
              <a:rPr lang="en-US" dirty="0"/>
            </a:br>
            <a:r>
              <a:rPr lang="en-US" dirty="0">
                <a:solidFill>
                  <a:srgbClr val="FF0000"/>
                </a:solidFill>
              </a:rPr>
              <a:t>She was trying to get Julia to insist, to stand </a:t>
            </a:r>
            <a:r>
              <a:rPr lang="en-US">
                <a:solidFill>
                  <a:srgbClr val="FF0000"/>
                </a:solidFill>
              </a:rPr>
              <a:t>up herself</a:t>
            </a:r>
            <a:r>
              <a:rPr lang="en-US" dirty="0">
                <a:solidFill>
                  <a:srgbClr val="FF0000"/>
                </a:solidFill>
              </a:rPr>
              <a:t>.</a:t>
            </a:r>
            <a:br>
              <a:rPr lang="en-US" dirty="0">
                <a:solidFill>
                  <a:srgbClr val="FF0000"/>
                </a:solidFill>
              </a:rPr>
            </a:br>
            <a:r>
              <a:rPr lang="en-US" dirty="0"/>
              <a:t> </a:t>
            </a:r>
            <a:r>
              <a:rPr lang="en-US" dirty="0">
                <a:solidFill>
                  <a:srgbClr val="FF0000"/>
                </a:solidFill>
              </a:rPr>
              <a:t>It shows that Mistress is trying to show that she cares about Julia. </a:t>
            </a:r>
          </a:p>
        </p:txBody>
      </p:sp>
      <p:pic>
        <p:nvPicPr>
          <p:cNvPr id="3" name="Picture 2">
            <a:extLst>
              <a:ext uri="{FF2B5EF4-FFF2-40B4-BE49-F238E27FC236}">
                <a16:creationId xmlns:a16="http://schemas.microsoft.com/office/drawing/2014/main" id="{3F623593-6AF2-4DFD-9C69-335266282D86}"/>
              </a:ext>
            </a:extLst>
          </p:cNvPr>
          <p:cNvPicPr>
            <a:picLocks noChangeAspect="1"/>
          </p:cNvPicPr>
          <p:nvPr/>
        </p:nvPicPr>
        <p:blipFill>
          <a:blip r:embed="rId2"/>
          <a:stretch>
            <a:fillRect/>
          </a:stretch>
        </p:blipFill>
        <p:spPr>
          <a:xfrm>
            <a:off x="4731026" y="3525077"/>
            <a:ext cx="2729948" cy="2729948"/>
          </a:xfrm>
          <a:prstGeom prst="rect">
            <a:avLst/>
          </a:prstGeom>
        </p:spPr>
      </p:pic>
    </p:spTree>
    <p:extLst>
      <p:ext uri="{BB962C8B-B14F-4D97-AF65-F5344CB8AC3E}">
        <p14:creationId xmlns:p14="http://schemas.microsoft.com/office/powerpoint/2010/main" val="1476962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285</Words>
  <Application>Microsoft Office PowerPoint</Application>
  <PresentationFormat>Widescreen</PresentationFormat>
  <Paragraphs>12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The Governess Play- Drama</vt:lpstr>
      <vt:lpstr>This play is a drama which presents events called the plot, and conveys the time and place of those events, called setting.</vt:lpstr>
      <vt:lpstr>Cast of characters :  a list of characters in the drama, that cast appears at the beginning of the drama</vt:lpstr>
      <vt:lpstr>Dialogue : the words that the characters say.</vt:lpstr>
      <vt:lpstr>Stage Directions: Instructions for how the drama is to be performed, these instructions are often set in parentheses.</vt:lpstr>
      <vt:lpstr>Mood of a play: is the feeling that the playwright creates, such as happy.</vt:lpstr>
      <vt:lpstr>Tone: is the playwright’s attitude towards the play, which might be playful or ironic.  In this play Neil Simon uses irony. </vt:lpstr>
      <vt:lpstr>What is the meaning of governesses? governess. noun. gov·​ern·​ess ˈgəv-ər-nəs. : a woman who teaches and trains a child in a private home. </vt:lpstr>
      <vt:lpstr>Q.4 Why is Mistress most likely asking Julia if she insists? What does this reveal about Mistress?  She was trying to get Julia to insist, to stand up herself.  It shows that Mistress is trying to show that she cares about Julia. </vt:lpstr>
      <vt:lpstr>What does the dialogue suggest about Mistress? It suggests that Mistress is not who she appears to be.</vt:lpstr>
      <vt:lpstr>What is the character analysis of governess? The Governess: She is intelligent as well as sensitive. She is extremely protective of her charges and hopes to win her employer's approval.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Governess</dc:title>
  <dc:creator>L.Mriesh</dc:creator>
  <cp:lastModifiedBy>L.Mriesh</cp:lastModifiedBy>
  <cp:revision>28</cp:revision>
  <dcterms:created xsi:type="dcterms:W3CDTF">2023-04-05T05:18:33Z</dcterms:created>
  <dcterms:modified xsi:type="dcterms:W3CDTF">2023-05-15T04:49:53Z</dcterms:modified>
</cp:coreProperties>
</file>