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185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370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6028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7525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9199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5/10/2023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0858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5/10/2023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96041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1386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5313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903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734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26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4403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5/10/2023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8994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5/10/2023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4044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5/10/2023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4284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539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5/10/2023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4464563"/>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9FD6D-FF1B-4294-8A2B-2FE5552250B1}"/>
              </a:ext>
            </a:extLst>
          </p:cNvPr>
          <p:cNvSpPr>
            <a:spLocks noGrp="1"/>
          </p:cNvSpPr>
          <p:nvPr>
            <p:ph type="ctrTitle"/>
          </p:nvPr>
        </p:nvSpPr>
        <p:spPr>
          <a:xfrm>
            <a:off x="1126435" y="874643"/>
            <a:ext cx="9462052" cy="1091663"/>
          </a:xfrm>
        </p:spPr>
        <p:txBody>
          <a:bodyPr>
            <a:normAutofit/>
          </a:bodyPr>
          <a:lstStyle/>
          <a:p>
            <a:pPr algn="ctr" rtl="1"/>
            <a:r>
              <a:rPr lang="ar-JO" sz="4800" b="1" dirty="0"/>
              <a:t>خدمة التقدمة وتهيئة الكاهن للقداس</a:t>
            </a:r>
            <a:endParaRPr lang="en-US" sz="4800" b="1" dirty="0"/>
          </a:p>
        </p:txBody>
      </p:sp>
      <p:sp>
        <p:nvSpPr>
          <p:cNvPr id="3" name="Subtitle 2">
            <a:extLst>
              <a:ext uri="{FF2B5EF4-FFF2-40B4-BE49-F238E27FC236}">
                <a16:creationId xmlns:a16="http://schemas.microsoft.com/office/drawing/2014/main" id="{5B0C51A8-175B-45F4-8C44-F5F8D3CAC256}"/>
              </a:ext>
            </a:extLst>
          </p:cNvPr>
          <p:cNvSpPr>
            <a:spLocks noGrp="1"/>
          </p:cNvSpPr>
          <p:nvPr>
            <p:ph type="subTitle" idx="1"/>
          </p:nvPr>
        </p:nvSpPr>
        <p:spPr>
          <a:xfrm>
            <a:off x="5594569" y="2249751"/>
            <a:ext cx="5919134" cy="4214192"/>
          </a:xfrm>
        </p:spPr>
        <p:txBody>
          <a:bodyPr/>
          <a:lstStyle/>
          <a:p>
            <a:pPr algn="r" rtl="1"/>
            <a:r>
              <a:rPr lang="ar-JO" b="1" dirty="0"/>
              <a:t> </a:t>
            </a:r>
            <a:r>
              <a:rPr lang="ar-JO" sz="3600" b="1" dirty="0">
                <a:solidFill>
                  <a:srgbClr val="FF0000"/>
                </a:solidFill>
              </a:rPr>
              <a:t>النتاجات التعليمية:</a:t>
            </a:r>
            <a:endParaRPr lang="en-US" sz="3600" b="1" dirty="0">
              <a:solidFill>
                <a:srgbClr val="FF0000"/>
              </a:solidFill>
            </a:endParaRPr>
          </a:p>
          <a:p>
            <a:pPr algn="r" rtl="1"/>
            <a:r>
              <a:rPr lang="ar-JO" sz="3200" b="1" dirty="0"/>
              <a:t>1)</a:t>
            </a:r>
            <a:r>
              <a:rPr lang="en-US" sz="3200" b="1" dirty="0"/>
              <a:t> </a:t>
            </a:r>
            <a:r>
              <a:rPr lang="ar-JO" sz="3200" b="1" dirty="0"/>
              <a:t>حفظ الصلاة القلبية غيباً.</a:t>
            </a:r>
            <a:endParaRPr lang="en-US" sz="3200" b="1" dirty="0"/>
          </a:p>
          <a:p>
            <a:pPr algn="r" rtl="1"/>
            <a:r>
              <a:rPr lang="ar-JO" sz="3200" b="1" dirty="0"/>
              <a:t>2) معرفة كيفية تهيئة الكاهن للقداس.</a:t>
            </a:r>
            <a:endParaRPr lang="en-US" sz="3200" b="1" dirty="0"/>
          </a:p>
          <a:p>
            <a:pPr algn="r" rtl="1"/>
            <a:r>
              <a:rPr lang="ar-JO" sz="3200" b="1" dirty="0"/>
              <a:t>3) يعدّد الأواني المقدسة.</a:t>
            </a:r>
            <a:endParaRPr lang="en-US" sz="3200" b="1" dirty="0"/>
          </a:p>
          <a:p>
            <a:pPr algn="r" rtl="1"/>
            <a:r>
              <a:rPr lang="ar-JO" sz="3200" b="1" dirty="0"/>
              <a:t>4) يحدّد معاني ورموز الأواني المقدسة.</a:t>
            </a:r>
            <a:endParaRPr lang="en-US" sz="3200" b="1" dirty="0"/>
          </a:p>
          <a:p>
            <a:pPr algn="r" rtl="1"/>
            <a:endParaRPr lang="en-US" b="1" dirty="0"/>
          </a:p>
        </p:txBody>
      </p:sp>
      <p:pic>
        <p:nvPicPr>
          <p:cNvPr id="5" name="Picture 4">
            <a:extLst>
              <a:ext uri="{FF2B5EF4-FFF2-40B4-BE49-F238E27FC236}">
                <a16:creationId xmlns:a16="http://schemas.microsoft.com/office/drawing/2014/main" id="{63BA0DAB-1648-42AD-80C6-72A2DE27ACE2}"/>
              </a:ext>
            </a:extLst>
          </p:cNvPr>
          <p:cNvPicPr>
            <a:picLocks noChangeAspect="1"/>
          </p:cNvPicPr>
          <p:nvPr/>
        </p:nvPicPr>
        <p:blipFill>
          <a:blip r:embed="rId2"/>
          <a:stretch>
            <a:fillRect/>
          </a:stretch>
        </p:blipFill>
        <p:spPr>
          <a:xfrm>
            <a:off x="678297" y="2545586"/>
            <a:ext cx="4916272" cy="2774295"/>
          </a:xfrm>
          <a:prstGeom prst="rect">
            <a:avLst/>
          </a:prstGeom>
          <a:ln>
            <a:noFill/>
          </a:ln>
          <a:effectLst>
            <a:softEdge rad="112500"/>
          </a:effectLst>
        </p:spPr>
      </p:pic>
    </p:spTree>
    <p:extLst>
      <p:ext uri="{BB962C8B-B14F-4D97-AF65-F5344CB8AC3E}">
        <p14:creationId xmlns:p14="http://schemas.microsoft.com/office/powerpoint/2010/main" val="3480941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30D06-F708-4628-A935-5891D92E89A6}"/>
              </a:ext>
            </a:extLst>
          </p:cNvPr>
          <p:cNvSpPr>
            <a:spLocks noGrp="1"/>
          </p:cNvSpPr>
          <p:nvPr>
            <p:ph type="title"/>
          </p:nvPr>
        </p:nvSpPr>
        <p:spPr>
          <a:xfrm>
            <a:off x="1205949" y="624110"/>
            <a:ext cx="10298664" cy="1280890"/>
          </a:xfrm>
        </p:spPr>
        <p:txBody>
          <a:bodyPr/>
          <a:lstStyle/>
          <a:p>
            <a:pPr algn="ctr" rtl="1"/>
            <a:r>
              <a:rPr lang="ar-JO" b="1" dirty="0">
                <a:solidFill>
                  <a:srgbClr val="FF0000"/>
                </a:solidFill>
              </a:rPr>
              <a:t>الصلاة القلبية</a:t>
            </a:r>
            <a:endParaRPr lang="en-US" b="1" dirty="0">
              <a:solidFill>
                <a:srgbClr val="FF0000"/>
              </a:solidFill>
            </a:endParaRPr>
          </a:p>
        </p:txBody>
      </p:sp>
      <p:sp>
        <p:nvSpPr>
          <p:cNvPr id="3" name="Content Placeholder 2">
            <a:extLst>
              <a:ext uri="{FF2B5EF4-FFF2-40B4-BE49-F238E27FC236}">
                <a16:creationId xmlns:a16="http://schemas.microsoft.com/office/drawing/2014/main" id="{9B3435CC-D699-4504-B7B4-627694CC3C8D}"/>
              </a:ext>
            </a:extLst>
          </p:cNvPr>
          <p:cNvSpPr>
            <a:spLocks noGrp="1"/>
          </p:cNvSpPr>
          <p:nvPr>
            <p:ph idx="1"/>
          </p:nvPr>
        </p:nvSpPr>
        <p:spPr>
          <a:xfrm>
            <a:off x="1111818" y="1905000"/>
            <a:ext cx="10298664" cy="3777622"/>
          </a:xfrm>
        </p:spPr>
        <p:txBody>
          <a:bodyPr>
            <a:normAutofit/>
          </a:bodyPr>
          <a:lstStyle/>
          <a:p>
            <a:pPr marL="0" indent="0" algn="r" rtl="1">
              <a:buNone/>
            </a:pPr>
            <a:r>
              <a:rPr lang="ar-JO" sz="4000" b="1" dirty="0"/>
              <a:t>أيها الرب يسوع المسيح ابن الله ارحمني انا عبدك الخاطىء.</a:t>
            </a:r>
            <a:endParaRPr lang="en-US" sz="4000" b="1" dirty="0"/>
          </a:p>
        </p:txBody>
      </p:sp>
      <p:pic>
        <p:nvPicPr>
          <p:cNvPr id="5" name="Picture 4">
            <a:extLst>
              <a:ext uri="{FF2B5EF4-FFF2-40B4-BE49-F238E27FC236}">
                <a16:creationId xmlns:a16="http://schemas.microsoft.com/office/drawing/2014/main" id="{07AF0087-CDE4-4BF5-BFEA-5B86733F1352}"/>
              </a:ext>
            </a:extLst>
          </p:cNvPr>
          <p:cNvPicPr>
            <a:picLocks noChangeAspect="1"/>
          </p:cNvPicPr>
          <p:nvPr/>
        </p:nvPicPr>
        <p:blipFill>
          <a:blip r:embed="rId2"/>
          <a:stretch>
            <a:fillRect/>
          </a:stretch>
        </p:blipFill>
        <p:spPr>
          <a:xfrm>
            <a:off x="4796678" y="3185890"/>
            <a:ext cx="2598644" cy="330660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75375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ACD9-34EF-42DA-89E3-65DEA68EAA82}"/>
              </a:ext>
            </a:extLst>
          </p:cNvPr>
          <p:cNvSpPr>
            <a:spLocks noGrp="1"/>
          </p:cNvSpPr>
          <p:nvPr>
            <p:ph type="title"/>
          </p:nvPr>
        </p:nvSpPr>
        <p:spPr>
          <a:xfrm>
            <a:off x="1510749" y="624110"/>
            <a:ext cx="9993864" cy="999001"/>
          </a:xfrm>
        </p:spPr>
        <p:txBody>
          <a:bodyPr/>
          <a:lstStyle/>
          <a:p>
            <a:pPr algn="ctr" rtl="1"/>
            <a:r>
              <a:rPr lang="ar-JO" sz="4800" b="1" dirty="0">
                <a:solidFill>
                  <a:srgbClr val="FF0000"/>
                </a:solidFill>
              </a:rPr>
              <a:t>تهيئة الكاهن للقداس</a:t>
            </a:r>
            <a:endParaRPr lang="en-US" sz="4800" b="1" dirty="0">
              <a:solidFill>
                <a:srgbClr val="FF0000"/>
              </a:solidFill>
            </a:endParaRPr>
          </a:p>
        </p:txBody>
      </p:sp>
      <p:sp>
        <p:nvSpPr>
          <p:cNvPr id="3" name="Content Placeholder 2">
            <a:extLst>
              <a:ext uri="{FF2B5EF4-FFF2-40B4-BE49-F238E27FC236}">
                <a16:creationId xmlns:a16="http://schemas.microsoft.com/office/drawing/2014/main" id="{480F3DD4-CF90-4AC2-ADD7-8C4A967ADE51}"/>
              </a:ext>
            </a:extLst>
          </p:cNvPr>
          <p:cNvSpPr>
            <a:spLocks noGrp="1"/>
          </p:cNvSpPr>
          <p:nvPr>
            <p:ph idx="1"/>
          </p:nvPr>
        </p:nvSpPr>
        <p:spPr>
          <a:xfrm>
            <a:off x="4625788" y="2043953"/>
            <a:ext cx="6878823" cy="4437529"/>
          </a:xfrm>
        </p:spPr>
        <p:txBody>
          <a:bodyPr>
            <a:normAutofit/>
          </a:bodyPr>
          <a:lstStyle/>
          <a:p>
            <a:pPr marL="0" indent="0" algn="ctr" rtl="1">
              <a:buNone/>
            </a:pPr>
            <a:r>
              <a:rPr lang="ar-JO" sz="4400" b="1" dirty="0">
                <a:latin typeface="+mn-lt"/>
              </a:rPr>
              <a:t>الكاهن: هو رجل الله، يمثل خادم الكلمة والأسرار بين أبناء الرعية، وحتى يقدم الخدمة المقدسة لا بد أن يُجهِّز نَفسَهُ قبل ليلة من إقامة القداس الإلهي ويصلي صلواته في الليل.</a:t>
            </a:r>
            <a:endParaRPr lang="en-US" sz="4400" b="1" dirty="0">
              <a:latin typeface="+mn-lt"/>
            </a:endParaRPr>
          </a:p>
        </p:txBody>
      </p:sp>
      <p:pic>
        <p:nvPicPr>
          <p:cNvPr id="5" name="Picture 4">
            <a:extLst>
              <a:ext uri="{FF2B5EF4-FFF2-40B4-BE49-F238E27FC236}">
                <a16:creationId xmlns:a16="http://schemas.microsoft.com/office/drawing/2014/main" id="{C82238E8-FB4F-44B3-BFD9-8116D45EEBDD}"/>
              </a:ext>
            </a:extLst>
          </p:cNvPr>
          <p:cNvPicPr>
            <a:picLocks noChangeAspect="1"/>
          </p:cNvPicPr>
          <p:nvPr/>
        </p:nvPicPr>
        <p:blipFill>
          <a:blip r:embed="rId2"/>
          <a:stretch>
            <a:fillRect/>
          </a:stretch>
        </p:blipFill>
        <p:spPr>
          <a:xfrm>
            <a:off x="687387" y="1623111"/>
            <a:ext cx="3490693" cy="4719417"/>
          </a:xfrm>
          <a:prstGeom prst="rect">
            <a:avLst/>
          </a:prstGeom>
        </p:spPr>
      </p:pic>
    </p:spTree>
    <p:extLst>
      <p:ext uri="{BB962C8B-B14F-4D97-AF65-F5344CB8AC3E}">
        <p14:creationId xmlns:p14="http://schemas.microsoft.com/office/powerpoint/2010/main" val="1550658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2332A7-E33D-43DD-8F77-EDD0AD3E0B71}"/>
              </a:ext>
            </a:extLst>
          </p:cNvPr>
          <p:cNvSpPr>
            <a:spLocks noGrp="1"/>
          </p:cNvSpPr>
          <p:nvPr>
            <p:ph idx="1"/>
          </p:nvPr>
        </p:nvSpPr>
        <p:spPr>
          <a:xfrm>
            <a:off x="940905" y="2393577"/>
            <a:ext cx="10563708" cy="4195482"/>
          </a:xfrm>
        </p:spPr>
        <p:txBody>
          <a:bodyPr>
            <a:normAutofit/>
          </a:bodyPr>
          <a:lstStyle/>
          <a:p>
            <a:pPr marL="0" indent="0" algn="r" rtl="1">
              <a:buNone/>
            </a:pPr>
            <a:r>
              <a:rPr lang="ar-JO" sz="3600" b="1" dirty="0">
                <a:latin typeface="+mn-lt"/>
                <a:cs typeface="Arabic Typesetting" panose="03020402040406030203" pitchFamily="66" charset="-78"/>
              </a:rPr>
              <a:t>أ) يتقدم نحو الباب الملوكي ويأخذ الكيرون (الإذن) ساجداً ثلاث سجدات ومن ثم يُقبِّل الأيقونات ويتلو بعض الصلوات ثم يدخل إلى الهيكل ويسجد أمام المائدة المقدسة ويغسل يديه قائلاً </a:t>
            </a:r>
          </a:p>
          <a:p>
            <a:pPr marL="0" indent="0" algn="r" rtl="1">
              <a:buNone/>
            </a:pPr>
            <a:r>
              <a:rPr lang="ar-JO" sz="3600" b="1" dirty="0">
                <a:latin typeface="+mn-lt"/>
                <a:cs typeface="Arabic Typesetting" panose="03020402040406030203" pitchFamily="66" charset="-78"/>
              </a:rPr>
              <a:t>(أغسل في الطهارة يديَّ وأطوف بمذبحك يا رب).</a:t>
            </a:r>
            <a:endParaRPr lang="en-US" sz="3600" b="1" dirty="0">
              <a:latin typeface="+mn-lt"/>
              <a:cs typeface="Arabic Typesetting" panose="03020402040406030203" pitchFamily="66" charset="-78"/>
            </a:endParaRPr>
          </a:p>
          <a:p>
            <a:pPr marL="0" indent="0" algn="r" rtl="1">
              <a:buNone/>
            </a:pPr>
            <a:r>
              <a:rPr lang="ar-JO" sz="3600" b="1" dirty="0">
                <a:latin typeface="+mn-lt"/>
                <a:cs typeface="Arabic Typesetting" panose="03020402040406030203" pitchFamily="66" charset="-78"/>
              </a:rPr>
              <a:t>ب) يرتدي ثيابه الكهنوتية ويشير ارتداء الكاهن للألبسة الخاصة إلى أنه أصبح الأداة الحيَّة التي أقامها الروح القدس لخدمة الأسرار الإلهية المحيية.</a:t>
            </a:r>
            <a:endParaRPr lang="en-US" sz="3600" b="1" dirty="0">
              <a:latin typeface="+mn-lt"/>
              <a:cs typeface="Arabic Typesetting" panose="03020402040406030203" pitchFamily="66" charset="-78"/>
            </a:endParaRPr>
          </a:p>
          <a:p>
            <a:pPr marL="0" indent="0" algn="r" rtl="1">
              <a:buNone/>
            </a:pPr>
            <a:r>
              <a:rPr lang="ar-JO" sz="3600" b="1" dirty="0">
                <a:latin typeface="+mn-lt"/>
                <a:cs typeface="Arabic Typesetting" panose="03020402040406030203" pitchFamily="66" charset="-78"/>
              </a:rPr>
              <a:t>ج) يتوجه إلى المذبح يسار المائدة المقدسة حيث توضع الأواني والأدوات المقدسة.</a:t>
            </a:r>
            <a:endParaRPr lang="en-US" sz="3600" b="1" dirty="0">
              <a:latin typeface="+mn-lt"/>
              <a:cs typeface="Arabic Typesetting" panose="03020402040406030203" pitchFamily="66" charset="-78"/>
            </a:endParaRPr>
          </a:p>
        </p:txBody>
      </p:sp>
      <p:sp>
        <p:nvSpPr>
          <p:cNvPr id="2" name="TextBox 1">
            <a:extLst>
              <a:ext uri="{FF2B5EF4-FFF2-40B4-BE49-F238E27FC236}">
                <a16:creationId xmlns:a16="http://schemas.microsoft.com/office/drawing/2014/main" id="{6CD40C2F-EE63-4401-94C3-C81365E482DB}"/>
              </a:ext>
            </a:extLst>
          </p:cNvPr>
          <p:cNvSpPr txBox="1"/>
          <p:nvPr/>
        </p:nvSpPr>
        <p:spPr>
          <a:xfrm>
            <a:off x="1967753" y="1067075"/>
            <a:ext cx="8256494" cy="1077218"/>
          </a:xfrm>
          <a:prstGeom prst="rect">
            <a:avLst/>
          </a:prstGeom>
          <a:noFill/>
        </p:spPr>
        <p:txBody>
          <a:bodyPr wrap="square" rtlCol="0">
            <a:spAutoFit/>
          </a:bodyPr>
          <a:lstStyle/>
          <a:p>
            <a:pPr algn="r" rtl="1"/>
            <a:r>
              <a:rPr lang="ar-JO" sz="3200" b="1" dirty="0">
                <a:solidFill>
                  <a:srgbClr val="FF0000"/>
                </a:solidFill>
              </a:rPr>
              <a:t>يوم القداس يتوجه الكاهن باكراً للكنيسة ليقوم بخدمته الخاصة على النحو الآتي :</a:t>
            </a:r>
            <a:endParaRPr lang="en-US" sz="3200" b="1" dirty="0">
              <a:solidFill>
                <a:srgbClr val="FF0000"/>
              </a:solidFill>
            </a:endParaRPr>
          </a:p>
        </p:txBody>
      </p:sp>
    </p:spTree>
    <p:extLst>
      <p:ext uri="{BB962C8B-B14F-4D97-AF65-F5344CB8AC3E}">
        <p14:creationId xmlns:p14="http://schemas.microsoft.com/office/powerpoint/2010/main" val="318896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7F4B-AC61-4096-AAB0-E8D66896BF7C}"/>
              </a:ext>
            </a:extLst>
          </p:cNvPr>
          <p:cNvSpPr>
            <a:spLocks noGrp="1"/>
          </p:cNvSpPr>
          <p:nvPr>
            <p:ph type="title"/>
          </p:nvPr>
        </p:nvSpPr>
        <p:spPr>
          <a:xfrm>
            <a:off x="1444487" y="624110"/>
            <a:ext cx="8640417" cy="714360"/>
          </a:xfrm>
        </p:spPr>
        <p:txBody>
          <a:bodyPr/>
          <a:lstStyle/>
          <a:p>
            <a:pPr algn="ctr" rtl="1"/>
            <a:r>
              <a:rPr lang="ar-JO" b="1" dirty="0">
                <a:solidFill>
                  <a:srgbClr val="FF0000"/>
                </a:solidFill>
              </a:rPr>
              <a:t>الأواني والأدوات المقدسة</a:t>
            </a:r>
            <a:endParaRPr lang="en-US" b="1" dirty="0">
              <a:solidFill>
                <a:srgbClr val="FF0000"/>
              </a:solidFill>
            </a:endParaRPr>
          </a:p>
        </p:txBody>
      </p:sp>
      <p:sp>
        <p:nvSpPr>
          <p:cNvPr id="3" name="Content Placeholder 2">
            <a:extLst>
              <a:ext uri="{FF2B5EF4-FFF2-40B4-BE49-F238E27FC236}">
                <a16:creationId xmlns:a16="http://schemas.microsoft.com/office/drawing/2014/main" id="{9A3C9B1B-6432-4A46-BF5C-738C57E3CC92}"/>
              </a:ext>
            </a:extLst>
          </p:cNvPr>
          <p:cNvSpPr>
            <a:spLocks noGrp="1"/>
          </p:cNvSpPr>
          <p:nvPr>
            <p:ph idx="1"/>
          </p:nvPr>
        </p:nvSpPr>
        <p:spPr>
          <a:xfrm>
            <a:off x="715617" y="1762539"/>
            <a:ext cx="10788995" cy="4876800"/>
          </a:xfrm>
        </p:spPr>
        <p:txBody>
          <a:bodyPr>
            <a:normAutofit/>
          </a:bodyPr>
          <a:lstStyle/>
          <a:p>
            <a:pPr marL="0" indent="0" algn="r" rtl="1">
              <a:buNone/>
            </a:pPr>
            <a:r>
              <a:rPr lang="ar-JO" sz="2800" dirty="0"/>
              <a:t>1) الكأس المقدسة ( تمثل الكأس الذي قَدَّسَ فيه المسيح النبيذ في العشاء السِّري ).</a:t>
            </a:r>
            <a:endParaRPr lang="en-US" sz="2800" dirty="0"/>
          </a:p>
          <a:p>
            <a:pPr marL="0" indent="0" algn="r" rtl="1">
              <a:buNone/>
            </a:pPr>
            <a:r>
              <a:rPr lang="ar-JO" sz="2800" dirty="0"/>
              <a:t>2) الصينية المقدسة ( ترمز للمذود الذي وضع فيه الطفل يسوع عند ولادته في مغارة بيت لحم ).</a:t>
            </a:r>
            <a:endParaRPr lang="en-US" sz="2800" dirty="0"/>
          </a:p>
          <a:p>
            <a:pPr marL="0" indent="0" algn="r" rtl="1">
              <a:buNone/>
            </a:pPr>
            <a:r>
              <a:rPr lang="ar-JO" sz="2800" dirty="0"/>
              <a:t>3) النجم ( يشير إلى النجم الذي قاد المجوس إلى مغارة بيت لحم ويوضع فوق الصينية المقدسة ).</a:t>
            </a:r>
            <a:endParaRPr lang="en-US" sz="2800" dirty="0"/>
          </a:p>
          <a:p>
            <a:pPr marL="0" indent="0" algn="r" rtl="1">
              <a:buNone/>
            </a:pPr>
            <a:r>
              <a:rPr lang="ar-JO" sz="2800" dirty="0"/>
              <a:t>4) الحربة ( تشير الى الحربة التي طُعِنَ بها الجندي جنب المخلص وهو على الصليب ).</a:t>
            </a:r>
            <a:endParaRPr lang="en-US" sz="2800" dirty="0"/>
          </a:p>
          <a:p>
            <a:pPr marL="0" indent="0" algn="r" rtl="1">
              <a:buNone/>
            </a:pPr>
            <a:r>
              <a:rPr lang="ar-JO" sz="2800" dirty="0"/>
              <a:t>5) الملعقة ( تشير إلى الملقط الذي أخذه واحد من السيرافيم والتقط به الجمرة من على المذبح ومَسَّ بِها فَمْ النبي أشعياء فانتزع اثمَهُ وكفَّرَ عن خطيئته).</a:t>
            </a:r>
            <a:endParaRPr lang="en-US" sz="2800" dirty="0"/>
          </a:p>
          <a:p>
            <a:pPr marL="0" indent="0" algn="r" rtl="1">
              <a:buNone/>
            </a:pPr>
            <a:r>
              <a:rPr lang="ar-JO" sz="2800" dirty="0"/>
              <a:t>6) الإسفنجة ( تشير للإسفنجة التي ملأها أحد الجنود خلاً وسقى بها الرب يسوع المسيح على الصليب ).</a:t>
            </a:r>
            <a:endParaRPr lang="en-US" sz="2800" dirty="0"/>
          </a:p>
          <a:p>
            <a:pPr marL="0" indent="0" algn="r" rtl="1">
              <a:buNone/>
            </a:pPr>
            <a:r>
              <a:rPr lang="ar-JO" sz="2800" dirty="0"/>
              <a:t>7) وعاء الماء الحار (الزاون) يوضع فيه الماء الساخن إشارة لحرارة الإيمان.</a:t>
            </a:r>
            <a:endParaRPr lang="en-US" sz="2800" dirty="0"/>
          </a:p>
        </p:txBody>
      </p:sp>
    </p:spTree>
    <p:extLst>
      <p:ext uri="{BB962C8B-B14F-4D97-AF65-F5344CB8AC3E}">
        <p14:creationId xmlns:p14="http://schemas.microsoft.com/office/powerpoint/2010/main" val="2569146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F18B0B-CECA-4B2C-AF62-A30C6ED79E0B}"/>
              </a:ext>
            </a:extLst>
          </p:cNvPr>
          <p:cNvSpPr>
            <a:spLocks noGrp="1"/>
          </p:cNvSpPr>
          <p:nvPr>
            <p:ph idx="1"/>
          </p:nvPr>
        </p:nvSpPr>
        <p:spPr>
          <a:xfrm>
            <a:off x="251791" y="1351723"/>
            <a:ext cx="11252822" cy="5300868"/>
          </a:xfrm>
        </p:spPr>
        <p:txBody>
          <a:bodyPr>
            <a:normAutofit/>
          </a:bodyPr>
          <a:lstStyle/>
          <a:p>
            <a:pPr marL="0" indent="0" algn="r" rtl="1">
              <a:buNone/>
            </a:pPr>
            <a:r>
              <a:rPr lang="ar-JO" sz="2400" dirty="0"/>
              <a:t>8) المبخرة ( تشير السلاسل الأربعة المعلق بها الوعاء،  للإنجيليين الأربعة. وترمز الأجراس الإثنا عشر المُعَلَّقَة عليها لصوت الإثني عشر في كرازتهم، وصحن المبخرة يرمز لبطن السيدة العذراء مريم، والنار ترمز إلى نار اللاهوت الذي حَلَّ فيها بدون احتراق (الروح القدس) واتخذ منها جسداً.</a:t>
            </a:r>
            <a:endParaRPr lang="en-US" sz="2400" dirty="0"/>
          </a:p>
          <a:p>
            <a:pPr marL="0" indent="0" algn="r" rtl="1">
              <a:buNone/>
            </a:pPr>
            <a:r>
              <a:rPr lang="ar-JO" sz="2400" dirty="0"/>
              <a:t>9) البخور (اللبان) </a:t>
            </a:r>
            <a:r>
              <a:rPr lang="ar-JO" sz="2400" dirty="0">
                <a:solidFill>
                  <a:srgbClr val="FF0000"/>
                </a:solidFill>
              </a:rPr>
              <a:t>يشير البخور في القداس الإلهي إلى :</a:t>
            </a:r>
            <a:endParaRPr lang="en-US" sz="2400" dirty="0">
              <a:solidFill>
                <a:srgbClr val="FF0000"/>
              </a:solidFill>
            </a:endParaRPr>
          </a:p>
          <a:p>
            <a:pPr marL="0" indent="0" algn="r" rtl="1">
              <a:buNone/>
            </a:pPr>
            <a:r>
              <a:rPr lang="ar-JO" sz="2400" dirty="0"/>
              <a:t>1) البخور الذي قدمه المجوس للطفل يسوع.</a:t>
            </a:r>
            <a:endParaRPr lang="en-US" sz="2400" dirty="0"/>
          </a:p>
          <a:p>
            <a:pPr marL="0" indent="0" algn="r" rtl="1">
              <a:buNone/>
            </a:pPr>
            <a:r>
              <a:rPr lang="ar-JO" sz="2400" dirty="0"/>
              <a:t>2) ارتفلع صلاة المؤمنين أمام الله والعبادة.</a:t>
            </a:r>
            <a:endParaRPr lang="en-US" sz="2400" dirty="0"/>
          </a:p>
          <a:p>
            <a:pPr marL="0" indent="0" algn="r" rtl="1">
              <a:buNone/>
            </a:pPr>
            <a:r>
              <a:rPr lang="ar-JO" sz="2400" dirty="0"/>
              <a:t>3) الطيوب التي قدمها يوسف ونيقوديموس يوم دفن الرب يسوع.</a:t>
            </a:r>
            <a:endParaRPr lang="en-US" sz="2400" dirty="0"/>
          </a:p>
          <a:p>
            <a:pPr marL="0" indent="0" algn="r" rtl="1">
              <a:buNone/>
            </a:pPr>
            <a:r>
              <a:rPr lang="ar-JO" sz="2400" dirty="0"/>
              <a:t>4) الطيوب التي أخذتها حاملات الطيب إلى القبر ليطيبن جسد المسيح.</a:t>
            </a:r>
            <a:endParaRPr lang="en-US" sz="2400" dirty="0"/>
          </a:p>
          <a:p>
            <a:pPr marL="0" indent="0" algn="r" rtl="1">
              <a:buNone/>
            </a:pPr>
            <a:r>
              <a:rPr lang="ar-JO" sz="2400" dirty="0"/>
              <a:t>10) الشموع ( ترمز لنور الرب يسوع المسيح الذي يضيء العالم بإشعاعه الروحي وتدل أيضاً على إيمان المؤمنين )</a:t>
            </a:r>
            <a:endParaRPr lang="en-US" sz="2400" dirty="0"/>
          </a:p>
        </p:txBody>
      </p:sp>
    </p:spTree>
    <p:extLst>
      <p:ext uri="{BB962C8B-B14F-4D97-AF65-F5344CB8AC3E}">
        <p14:creationId xmlns:p14="http://schemas.microsoft.com/office/powerpoint/2010/main" val="6533034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103</TotalTime>
  <Words>447</Words>
  <Application>Microsoft Office PowerPoint</Application>
  <PresentationFormat>Widescreen</PresentationFormat>
  <Paragraphs>30</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Arabic Typesetting</vt:lpstr>
      <vt:lpstr>Arial</vt:lpstr>
      <vt:lpstr>Century Gothic</vt:lpstr>
      <vt:lpstr>Times New Roman</vt:lpstr>
      <vt:lpstr>Wingdings 3</vt:lpstr>
      <vt:lpstr>Ion</vt:lpstr>
      <vt:lpstr>خدمة التقدمة وتهيئة الكاهن للقداس</vt:lpstr>
      <vt:lpstr>الصلاة القلبية</vt:lpstr>
      <vt:lpstr>تهيئة الكاهن للقداس</vt:lpstr>
      <vt:lpstr>PowerPoint Presentation</vt:lpstr>
      <vt:lpstr>الأواني والأدوات المقدسة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خدمة التقدمة وتهيئة الكاهن للقداس</dc:title>
  <dc:creator>Admin</dc:creator>
  <cp:lastModifiedBy>Muneer Haddad</cp:lastModifiedBy>
  <cp:revision>12</cp:revision>
  <dcterms:created xsi:type="dcterms:W3CDTF">2021-01-01T16:15:05Z</dcterms:created>
  <dcterms:modified xsi:type="dcterms:W3CDTF">2023-05-10T07:30:58Z</dcterms:modified>
</cp:coreProperties>
</file>