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6B80B7-BC65-4DC2-A421-2E465B62912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409410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6B80B7-BC65-4DC2-A421-2E465B629128}"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308849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C6B80B7-BC65-4DC2-A421-2E465B62912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182823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C6B80B7-BC65-4DC2-A421-2E465B62912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2858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6B80B7-BC65-4DC2-A421-2E465B62912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1641340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6B80B7-BC65-4DC2-A421-2E465B629128}" type="datetimeFigureOut">
              <a:rPr lang="en-US" smtClean="0"/>
              <a:t>4/20/2021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73602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6B80B7-BC65-4DC2-A421-2E465B629128}" type="datetimeFigureOut">
              <a:rPr lang="en-US" smtClean="0"/>
              <a:t>4/20/2021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775869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B80B7-BC65-4DC2-A421-2E465B62912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3619819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B80B7-BC65-4DC2-A421-2E465B62912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361192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B80B7-BC65-4DC2-A421-2E465B62912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205612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6B80B7-BC65-4DC2-A421-2E465B62912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70288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6B80B7-BC65-4DC2-A421-2E465B629128}"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281936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6B80B7-BC65-4DC2-A421-2E465B629128}"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355257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C6B80B7-BC65-4DC2-A421-2E465B629128}" type="datetimeFigureOut">
              <a:rPr lang="en-US" smtClean="0"/>
              <a:t>4/20/2021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252139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C6B80B7-BC65-4DC2-A421-2E465B629128}" type="datetimeFigureOut">
              <a:rPr lang="en-US" smtClean="0"/>
              <a:t>4/20/2021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275168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C6B80B7-BC65-4DC2-A421-2E465B629128}" type="datetimeFigureOut">
              <a:rPr lang="en-US" smtClean="0"/>
              <a:t>4/20/2021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355159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6B80B7-BC65-4DC2-A421-2E465B629128}"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112831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C6B80B7-BC65-4DC2-A421-2E465B629128}" type="datetimeFigureOut">
              <a:rPr lang="en-US" smtClean="0"/>
              <a:t>4/20/2021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5BD3B81-1D32-49A9-A85B-CF66439818E1}" type="slidenum">
              <a:rPr lang="en-US" smtClean="0"/>
              <a:t>‹#›</a:t>
            </a:fld>
            <a:endParaRPr lang="en-US"/>
          </a:p>
        </p:txBody>
      </p:sp>
    </p:spTree>
    <p:extLst>
      <p:ext uri="{BB962C8B-B14F-4D97-AF65-F5344CB8AC3E}">
        <p14:creationId xmlns:p14="http://schemas.microsoft.com/office/powerpoint/2010/main" val="102176230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st-takla.org/Full-Free-Coptic-Books/FreeCopticBooks-002-Holy-Arabic-Bible-Dictionary/20_F/f_142.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0E47C-C3B7-4064-B154-8C55F16643C3}"/>
              </a:ext>
            </a:extLst>
          </p:cNvPr>
          <p:cNvSpPr>
            <a:spLocks noGrp="1"/>
          </p:cNvSpPr>
          <p:nvPr>
            <p:ph type="title"/>
          </p:nvPr>
        </p:nvSpPr>
        <p:spPr>
          <a:xfrm>
            <a:off x="1589649" y="452719"/>
            <a:ext cx="8461185" cy="827442"/>
          </a:xfrm>
        </p:spPr>
        <p:txBody>
          <a:bodyPr/>
          <a:lstStyle/>
          <a:p>
            <a:pPr algn="ctr" rtl="1"/>
            <a:r>
              <a:rPr lang="ar-JO" sz="4800" b="1" dirty="0">
                <a:solidFill>
                  <a:schemeClr val="bg1"/>
                </a:solidFill>
                <a:latin typeface="Algerian" panose="04020705040A02060702" pitchFamily="82" charset="0"/>
              </a:rPr>
              <a:t>فيلبس الرسول</a:t>
            </a:r>
            <a:endParaRPr lang="en-US" sz="4800" b="1" dirty="0">
              <a:solidFill>
                <a:schemeClr val="bg1"/>
              </a:solidFill>
              <a:latin typeface="Algerian" panose="04020705040A02060702" pitchFamily="82" charset="0"/>
            </a:endParaRPr>
          </a:p>
        </p:txBody>
      </p:sp>
      <p:pic>
        <p:nvPicPr>
          <p:cNvPr id="7" name="Content Placeholder 6">
            <a:extLst>
              <a:ext uri="{FF2B5EF4-FFF2-40B4-BE49-F238E27FC236}">
                <a16:creationId xmlns:a16="http://schemas.microsoft.com/office/drawing/2014/main" id="{670D8C23-2764-420C-904C-AC57BB5101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438"/>
          <a:stretch/>
        </p:blipFill>
        <p:spPr>
          <a:xfrm>
            <a:off x="4094439" y="1627552"/>
            <a:ext cx="3614655" cy="4966418"/>
          </a:xfrm>
        </p:spPr>
      </p:pic>
    </p:spTree>
    <p:extLst>
      <p:ext uri="{BB962C8B-B14F-4D97-AF65-F5344CB8AC3E}">
        <p14:creationId xmlns:p14="http://schemas.microsoft.com/office/powerpoint/2010/main" val="147189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21FD-3AC0-4993-BB98-AFBAA941A518}"/>
              </a:ext>
            </a:extLst>
          </p:cNvPr>
          <p:cNvSpPr>
            <a:spLocks noGrp="1"/>
          </p:cNvSpPr>
          <p:nvPr>
            <p:ph type="title"/>
          </p:nvPr>
        </p:nvSpPr>
        <p:spPr>
          <a:xfrm>
            <a:off x="3784209" y="609601"/>
            <a:ext cx="5788323" cy="813374"/>
          </a:xfrm>
        </p:spPr>
        <p:txBody>
          <a:bodyPr/>
          <a:lstStyle/>
          <a:p>
            <a:pPr algn="r" rtl="1"/>
            <a:r>
              <a:rPr lang="ar-JO" b="1" dirty="0">
                <a:solidFill>
                  <a:schemeClr val="bg1"/>
                </a:solidFill>
              </a:rPr>
              <a:t>النتاجات التعليمية :</a:t>
            </a:r>
            <a:endParaRPr lang="en-US" b="1" dirty="0">
              <a:solidFill>
                <a:schemeClr val="bg1"/>
              </a:solidFill>
            </a:endParaRPr>
          </a:p>
        </p:txBody>
      </p:sp>
      <p:sp>
        <p:nvSpPr>
          <p:cNvPr id="3" name="Content Placeholder 2">
            <a:extLst>
              <a:ext uri="{FF2B5EF4-FFF2-40B4-BE49-F238E27FC236}">
                <a16:creationId xmlns:a16="http://schemas.microsoft.com/office/drawing/2014/main" id="{3F1A4D06-2C85-4B35-9F89-D1E3CABDEABF}"/>
              </a:ext>
            </a:extLst>
          </p:cNvPr>
          <p:cNvSpPr>
            <a:spLocks noGrp="1"/>
          </p:cNvSpPr>
          <p:nvPr>
            <p:ph idx="1"/>
          </p:nvPr>
        </p:nvSpPr>
        <p:spPr>
          <a:xfrm>
            <a:off x="3362178" y="2096086"/>
            <a:ext cx="7272996" cy="4152313"/>
          </a:xfrm>
        </p:spPr>
        <p:txBody>
          <a:bodyPr>
            <a:normAutofit/>
          </a:bodyPr>
          <a:lstStyle/>
          <a:p>
            <a:pPr marL="0" indent="0" algn="r" rtl="1">
              <a:buNone/>
            </a:pPr>
            <a:r>
              <a:rPr lang="ar-JO" sz="5400" b="1" dirty="0">
                <a:solidFill>
                  <a:srgbClr val="FFC000"/>
                </a:solidFill>
                <a:latin typeface="Arabic Typesetting" panose="03020402040406030203" pitchFamily="66" charset="-78"/>
                <a:cs typeface="Arabic Typesetting" panose="03020402040406030203" pitchFamily="66" charset="-78"/>
              </a:rPr>
              <a:t>1- معرفة حياة الرسول فيلبس.</a:t>
            </a:r>
          </a:p>
          <a:p>
            <a:pPr marL="0" indent="0" algn="r" rtl="1">
              <a:buNone/>
            </a:pPr>
            <a:r>
              <a:rPr lang="ar-JO" sz="5400" b="1" dirty="0">
                <a:solidFill>
                  <a:srgbClr val="FFC000"/>
                </a:solidFill>
                <a:latin typeface="Arabic Typesetting" panose="03020402040406030203" pitchFamily="66" charset="-78"/>
                <a:cs typeface="Arabic Typesetting" panose="03020402040406030203" pitchFamily="66" charset="-78"/>
              </a:rPr>
              <a:t>2- يستنتج دعوة فيلبس مِن قِبَل يسوع المسيح.</a:t>
            </a:r>
          </a:p>
          <a:p>
            <a:pPr marL="0" indent="0" algn="r" rtl="1">
              <a:buNone/>
            </a:pPr>
            <a:r>
              <a:rPr lang="ar-JO" sz="5400" b="1" dirty="0">
                <a:solidFill>
                  <a:srgbClr val="FFC000"/>
                </a:solidFill>
                <a:latin typeface="Arabic Typesetting" panose="03020402040406030203" pitchFamily="66" charset="-78"/>
                <a:cs typeface="Arabic Typesetting" panose="03020402040406030203" pitchFamily="66" charset="-78"/>
              </a:rPr>
              <a:t>3- يوضح بشارة فيلبس الرسول .</a:t>
            </a:r>
          </a:p>
          <a:p>
            <a:pPr marL="0" indent="0" algn="r" rtl="1">
              <a:buNone/>
            </a:pPr>
            <a:r>
              <a:rPr lang="ar-JO" sz="5400" b="1" dirty="0">
                <a:solidFill>
                  <a:srgbClr val="FFC000"/>
                </a:solidFill>
                <a:latin typeface="Arabic Typesetting" panose="03020402040406030203" pitchFamily="66" charset="-78"/>
                <a:cs typeface="Arabic Typesetting" panose="03020402040406030203" pitchFamily="66" charset="-78"/>
              </a:rPr>
              <a:t>4- يستنتج ذكر فيلبس الرسول في الإنجيل.</a:t>
            </a:r>
          </a:p>
        </p:txBody>
      </p:sp>
      <p:pic>
        <p:nvPicPr>
          <p:cNvPr id="5" name="Picture 4">
            <a:extLst>
              <a:ext uri="{FF2B5EF4-FFF2-40B4-BE49-F238E27FC236}">
                <a16:creationId xmlns:a16="http://schemas.microsoft.com/office/drawing/2014/main" id="{18EBF59D-34F0-4C8D-AB4E-49E6089DA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43" y="2051858"/>
            <a:ext cx="2714623" cy="4267387"/>
          </a:xfrm>
          <a:prstGeom prst="rect">
            <a:avLst/>
          </a:prstGeom>
        </p:spPr>
      </p:pic>
    </p:spTree>
    <p:extLst>
      <p:ext uri="{BB962C8B-B14F-4D97-AF65-F5344CB8AC3E}">
        <p14:creationId xmlns:p14="http://schemas.microsoft.com/office/powerpoint/2010/main" val="262992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DEFD-0FF9-4553-A6BB-092C1F5E2F64}"/>
              </a:ext>
            </a:extLst>
          </p:cNvPr>
          <p:cNvSpPr>
            <a:spLocks noGrp="1"/>
          </p:cNvSpPr>
          <p:nvPr>
            <p:ph type="title"/>
          </p:nvPr>
        </p:nvSpPr>
        <p:spPr>
          <a:xfrm>
            <a:off x="646111" y="452718"/>
            <a:ext cx="9404723" cy="939984"/>
          </a:xfrm>
        </p:spPr>
        <p:txBody>
          <a:bodyPr/>
          <a:lstStyle/>
          <a:p>
            <a:pPr algn="r" rtl="1"/>
            <a:r>
              <a:rPr lang="ar-JO" b="1" dirty="0">
                <a:solidFill>
                  <a:schemeClr val="bg1"/>
                </a:solidFill>
              </a:rPr>
              <a:t>حياة الرسول فيلبس :</a:t>
            </a:r>
            <a:endParaRPr lang="en-US" b="1" dirty="0">
              <a:solidFill>
                <a:schemeClr val="bg1"/>
              </a:solidFill>
            </a:endParaRPr>
          </a:p>
        </p:txBody>
      </p:sp>
      <p:sp>
        <p:nvSpPr>
          <p:cNvPr id="3" name="Content Placeholder 2">
            <a:extLst>
              <a:ext uri="{FF2B5EF4-FFF2-40B4-BE49-F238E27FC236}">
                <a16:creationId xmlns:a16="http://schemas.microsoft.com/office/drawing/2014/main" id="{72B86DF1-363D-42F9-AFFC-DC7F466F4D7A}"/>
              </a:ext>
            </a:extLst>
          </p:cNvPr>
          <p:cNvSpPr>
            <a:spLocks noGrp="1"/>
          </p:cNvSpPr>
          <p:nvPr>
            <p:ph idx="1"/>
          </p:nvPr>
        </p:nvSpPr>
        <p:spPr>
          <a:xfrm>
            <a:off x="787792" y="1702190"/>
            <a:ext cx="10030263" cy="4811151"/>
          </a:xfrm>
        </p:spPr>
        <p:txBody>
          <a:bodyPr>
            <a:normAutofit fontScale="92500" lnSpcReduction="20000"/>
          </a:bodyPr>
          <a:lstStyle/>
          <a:p>
            <a:pPr algn="r" rtl="1">
              <a:lnSpc>
                <a:spcPct val="150000"/>
              </a:lnSpc>
            </a:pPr>
            <a:r>
              <a:rPr lang="ar-JO" sz="3200" b="1" dirty="0">
                <a:solidFill>
                  <a:srgbClr val="FFC000"/>
                </a:solidFill>
                <a:latin typeface="Arial" panose="020B0604020202020204" pitchFamily="34" charset="0"/>
                <a:cs typeface="Arial" panose="020B0604020202020204" pitchFamily="34" charset="0"/>
              </a:rPr>
              <a:t> هو أحد تلاميذ السيّد المسيح الإثني عشر،</a:t>
            </a:r>
          </a:p>
          <a:p>
            <a:pPr algn="r" rtl="1">
              <a:lnSpc>
                <a:spcPct val="150000"/>
              </a:lnSpc>
            </a:pPr>
            <a:r>
              <a:rPr lang="ar-JO" sz="3200" b="1" dirty="0">
                <a:solidFill>
                  <a:srgbClr val="FFC000"/>
                </a:solidFill>
                <a:latin typeface="Arial" panose="020B0604020202020204" pitchFamily="34" charset="0"/>
                <a:cs typeface="Arial" panose="020B0604020202020204" pitchFamily="34" charset="0"/>
              </a:rPr>
              <a:t>معنى اسمه ( مُحِبّ للخير ومُحِبّ للفروسيّة ). </a:t>
            </a:r>
          </a:p>
          <a:p>
            <a:pPr algn="r" rtl="1">
              <a:lnSpc>
                <a:spcPct val="150000"/>
              </a:lnSpc>
            </a:pPr>
            <a:r>
              <a:rPr lang="ar-JO" sz="3200" b="1" dirty="0">
                <a:solidFill>
                  <a:srgbClr val="FFC000"/>
                </a:solidFill>
                <a:latin typeface="Arial" panose="020B0604020202020204" pitchFamily="34" charset="0"/>
                <a:cs typeface="Arial" panose="020B0604020202020204" pitchFamily="34" charset="0"/>
              </a:rPr>
              <a:t> ولد في قرية بيت صيدا، وهي بلدة الرسولين آندراوس وبطرس.</a:t>
            </a:r>
          </a:p>
          <a:p>
            <a:pPr algn="r" rtl="1">
              <a:lnSpc>
                <a:spcPct val="150000"/>
              </a:lnSpc>
            </a:pPr>
            <a:r>
              <a:rPr lang="ar-JO" sz="3200" b="1" dirty="0">
                <a:solidFill>
                  <a:srgbClr val="FFC000"/>
                </a:solidFill>
                <a:latin typeface="Arial" panose="020B0604020202020204" pitchFamily="34" charset="0"/>
                <a:cs typeface="Arial" panose="020B0604020202020204" pitchFamily="34" charset="0"/>
              </a:rPr>
              <a:t> كان مثابراً على قراءة الأسفار المقدسَّة مُنذ صغره وتعمَّقَ في معرفة الناموس وأسفار الأنبياء. </a:t>
            </a:r>
          </a:p>
          <a:p>
            <a:pPr algn="r" rtl="1">
              <a:lnSpc>
                <a:spcPct val="150000"/>
              </a:lnSpc>
            </a:pPr>
            <a:r>
              <a:rPr lang="ar-JO" sz="3200" b="1" dirty="0">
                <a:solidFill>
                  <a:srgbClr val="FFC000"/>
                </a:solidFill>
                <a:latin typeface="Arial" panose="020B0604020202020204" pitchFamily="34" charset="0"/>
                <a:cs typeface="Arial" panose="020B0604020202020204" pitchFamily="34" charset="0"/>
              </a:rPr>
              <a:t> استطاع أن يُدرك زمن مجيء المسيح المنتظر الذي حددت ميعاده نبؤة دانيال النبي قبل 500 سنه من مجيئه.</a:t>
            </a:r>
          </a:p>
        </p:txBody>
      </p:sp>
    </p:spTree>
    <p:extLst>
      <p:ext uri="{BB962C8B-B14F-4D97-AF65-F5344CB8AC3E}">
        <p14:creationId xmlns:p14="http://schemas.microsoft.com/office/powerpoint/2010/main" val="394238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A876-E3E9-47D5-8233-79420EC40BCB}"/>
              </a:ext>
            </a:extLst>
          </p:cNvPr>
          <p:cNvSpPr>
            <a:spLocks noGrp="1"/>
          </p:cNvSpPr>
          <p:nvPr>
            <p:ph type="title"/>
          </p:nvPr>
        </p:nvSpPr>
        <p:spPr>
          <a:xfrm>
            <a:off x="1434905" y="452718"/>
            <a:ext cx="8615929" cy="771171"/>
          </a:xfrm>
        </p:spPr>
        <p:txBody>
          <a:bodyPr/>
          <a:lstStyle/>
          <a:p>
            <a:pPr algn="ctr" rtl="1"/>
            <a:r>
              <a:rPr lang="ar-JO" b="1" dirty="0">
                <a:solidFill>
                  <a:schemeClr val="bg1"/>
                </a:solidFill>
              </a:rPr>
              <a:t>دعوة فيلبس الرسول :</a:t>
            </a:r>
            <a:endParaRPr lang="en-US" b="1" dirty="0">
              <a:solidFill>
                <a:schemeClr val="bg1"/>
              </a:solidFill>
            </a:endParaRPr>
          </a:p>
        </p:txBody>
      </p:sp>
      <p:sp>
        <p:nvSpPr>
          <p:cNvPr id="3" name="Content Placeholder 2">
            <a:extLst>
              <a:ext uri="{FF2B5EF4-FFF2-40B4-BE49-F238E27FC236}">
                <a16:creationId xmlns:a16="http://schemas.microsoft.com/office/drawing/2014/main" id="{BB02D2D6-6BBB-46FC-A43A-F86910DB8B14}"/>
              </a:ext>
            </a:extLst>
          </p:cNvPr>
          <p:cNvSpPr>
            <a:spLocks noGrp="1"/>
          </p:cNvSpPr>
          <p:nvPr>
            <p:ph idx="1"/>
          </p:nvPr>
        </p:nvSpPr>
        <p:spPr>
          <a:xfrm>
            <a:off x="646112" y="1603717"/>
            <a:ext cx="10481434" cy="5008097"/>
          </a:xfrm>
        </p:spPr>
        <p:txBody>
          <a:bodyPr>
            <a:normAutofit/>
          </a:bodyPr>
          <a:lstStyle/>
          <a:p>
            <a:pPr algn="r" rtl="1"/>
            <a:r>
              <a:rPr lang="ar-JO" sz="3600" dirty="0">
                <a:solidFill>
                  <a:srgbClr val="FFC000"/>
                </a:solidFill>
              </a:rPr>
              <a:t> الرسول فيلبس هو الرسول الخامس من بين الرسل الذين لبّوا دعوة المسيح يسوع. حيث كان يسوع خارجاً في يوم إلى الجليل يبشر عن ملكوت السموات. فوجد فيلبس في بيت عنيا (يوحنا 1). وعندما وجد الرب يسوع فيلبس قال له " اتبعني ". هُنا ترك فيلبس كلَّ شيء وتبعهُ.</a:t>
            </a:r>
          </a:p>
          <a:p>
            <a:pPr algn="r" rtl="1"/>
            <a:r>
              <a:rPr lang="ar-JO" sz="3600" dirty="0">
                <a:solidFill>
                  <a:srgbClr val="C00000"/>
                </a:solidFill>
              </a:rPr>
              <a:t> </a:t>
            </a:r>
            <a:r>
              <a:rPr lang="ar-JO" sz="3600" dirty="0">
                <a:solidFill>
                  <a:schemeClr val="bg1"/>
                </a:solidFill>
              </a:rPr>
              <a:t>تمت دعوة فيلبس الرسول مباشرة من قِبَل الرب يسوع وليس عن طريق الآخرين مثل " (بطرس الرسول) الذي عَرَفَ يسوع عن طريق (أخيه أندراوس) ومثل " (نثنائيل) الذي عرفهُ عن طريق (فيلبس) ".</a:t>
            </a:r>
          </a:p>
        </p:txBody>
      </p:sp>
    </p:spTree>
    <p:extLst>
      <p:ext uri="{BB962C8B-B14F-4D97-AF65-F5344CB8AC3E}">
        <p14:creationId xmlns:p14="http://schemas.microsoft.com/office/powerpoint/2010/main" val="262894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11ED-D3CC-4271-80C5-8259A863CCBE}"/>
              </a:ext>
            </a:extLst>
          </p:cNvPr>
          <p:cNvSpPr>
            <a:spLocks noGrp="1"/>
          </p:cNvSpPr>
          <p:nvPr>
            <p:ph type="title"/>
          </p:nvPr>
        </p:nvSpPr>
        <p:spPr>
          <a:xfrm>
            <a:off x="3291841" y="595533"/>
            <a:ext cx="5816459" cy="855577"/>
          </a:xfrm>
        </p:spPr>
        <p:txBody>
          <a:bodyPr/>
          <a:lstStyle/>
          <a:p>
            <a:pPr algn="ctr" rtl="1"/>
            <a:r>
              <a:rPr lang="ar-JO" b="1" dirty="0">
                <a:solidFill>
                  <a:schemeClr val="bg1"/>
                </a:solidFill>
                <a:latin typeface="Arial" panose="020B0604020202020204" pitchFamily="34" charset="0"/>
                <a:cs typeface="Arial" panose="020B0604020202020204" pitchFamily="34" charset="0"/>
              </a:rPr>
              <a:t>فيلبس في الإنجيل</a:t>
            </a:r>
            <a:endParaRPr lang="en-US"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6897E3F-BC3B-4D61-99BD-9DEF87F4C9A7}"/>
              </a:ext>
            </a:extLst>
          </p:cNvPr>
          <p:cNvSpPr>
            <a:spLocks noGrp="1"/>
          </p:cNvSpPr>
          <p:nvPr>
            <p:ph idx="1"/>
          </p:nvPr>
        </p:nvSpPr>
        <p:spPr>
          <a:xfrm>
            <a:off x="2968283" y="2006479"/>
            <a:ext cx="8764172" cy="4525260"/>
          </a:xfrm>
        </p:spPr>
        <p:txBody>
          <a:bodyPr>
            <a:normAutofit/>
          </a:bodyPr>
          <a:lstStyle/>
          <a:p>
            <a:pPr marL="0" indent="0" algn="r" rtl="1">
              <a:buNone/>
            </a:pPr>
            <a:r>
              <a:rPr lang="ar-JO" sz="3200" b="1" dirty="0">
                <a:solidFill>
                  <a:srgbClr val="FFC000"/>
                </a:solidFill>
              </a:rPr>
              <a:t> </a:t>
            </a:r>
            <a:r>
              <a:rPr lang="ar-JO" sz="3200" b="1" dirty="0">
                <a:solidFill>
                  <a:srgbClr val="C00000"/>
                </a:solidFill>
              </a:rPr>
              <a:t>*- </a:t>
            </a:r>
            <a:r>
              <a:rPr lang="ar-JO" sz="3200" b="1" dirty="0">
                <a:solidFill>
                  <a:schemeClr val="bg1"/>
                </a:solidFill>
              </a:rPr>
              <a:t>لم يذكر الإنجيل إلا القليل من أخبار الرسول فيلبس:</a:t>
            </a:r>
          </a:p>
          <a:p>
            <a:pPr marL="0" indent="0" algn="r" rtl="1">
              <a:buNone/>
            </a:pPr>
            <a:r>
              <a:rPr lang="ar-JO" sz="3200" b="1" dirty="0">
                <a:solidFill>
                  <a:schemeClr val="bg1"/>
                </a:solidFill>
              </a:rPr>
              <a:t>هناك ثلاث حوادث ذُكِرَ فيها فيلبس الرسول في الإنجيل، وهم :</a:t>
            </a:r>
          </a:p>
          <a:p>
            <a:pPr marL="0" indent="0" algn="r" rtl="1">
              <a:buNone/>
            </a:pPr>
            <a:r>
              <a:rPr lang="ar-JO" sz="3200" b="1" dirty="0">
                <a:solidFill>
                  <a:srgbClr val="FFC000"/>
                </a:solidFill>
              </a:rPr>
              <a:t>1- أثناء صنع يسوع معجزة تكثير الخبز وإشباع خمسة آلاف شخص.</a:t>
            </a:r>
            <a:r>
              <a:rPr lang="en-US" sz="3200" b="1" dirty="0">
                <a:solidFill>
                  <a:srgbClr val="FFC000"/>
                </a:solidFill>
              </a:rPr>
              <a:t> </a:t>
            </a:r>
            <a:r>
              <a:rPr lang="ar-JO" b="1" dirty="0">
                <a:solidFill>
                  <a:srgbClr val="FF0000"/>
                </a:solidFill>
              </a:rPr>
              <a:t>(يوحنا 6: 1 – 14).</a:t>
            </a:r>
          </a:p>
          <a:p>
            <a:pPr marL="0" indent="0" algn="r" rtl="1">
              <a:buNone/>
            </a:pPr>
            <a:r>
              <a:rPr lang="ar-JO" sz="3200" b="1" dirty="0">
                <a:solidFill>
                  <a:srgbClr val="FFC000"/>
                </a:solidFill>
              </a:rPr>
              <a:t>2- عندما طلب إلى فيلبس جماعة من الوثنيين أن يقدّمهم إلى يسوع. </a:t>
            </a:r>
            <a:r>
              <a:rPr lang="ar-JO" b="1" dirty="0">
                <a:solidFill>
                  <a:srgbClr val="FF0000"/>
                </a:solidFill>
              </a:rPr>
              <a:t>(يوحنا 12: 20 – 23).</a:t>
            </a:r>
          </a:p>
          <a:p>
            <a:pPr marL="0" indent="0" algn="r" rtl="1">
              <a:buNone/>
            </a:pPr>
            <a:r>
              <a:rPr lang="ar-JO" sz="3200" b="1" dirty="0">
                <a:solidFill>
                  <a:srgbClr val="FFC000"/>
                </a:solidFill>
              </a:rPr>
              <a:t>3- عندما طلب فيلبس إلى يسوع أن يريهم الله الآب. </a:t>
            </a:r>
            <a:r>
              <a:rPr lang="ar-JO" b="1" dirty="0">
                <a:solidFill>
                  <a:srgbClr val="FF0000"/>
                </a:solidFill>
              </a:rPr>
              <a:t>(يوحنا 14: 8 – 9).</a:t>
            </a:r>
          </a:p>
          <a:p>
            <a:pPr marL="0" indent="0" algn="r" rtl="1">
              <a:buNone/>
            </a:pPr>
            <a:endParaRPr lang="en-US" sz="3200" b="1" dirty="0">
              <a:solidFill>
                <a:srgbClr val="FFC000"/>
              </a:solidFill>
            </a:endParaRPr>
          </a:p>
        </p:txBody>
      </p:sp>
      <p:pic>
        <p:nvPicPr>
          <p:cNvPr id="8" name="Picture 7">
            <a:extLst>
              <a:ext uri="{FF2B5EF4-FFF2-40B4-BE49-F238E27FC236}">
                <a16:creationId xmlns:a16="http://schemas.microsoft.com/office/drawing/2014/main" id="{D5F95548-475A-4D0A-ADED-0BD031CB7594}"/>
              </a:ext>
            </a:extLst>
          </p:cNvPr>
          <p:cNvPicPr>
            <a:picLocks noChangeAspect="1"/>
          </p:cNvPicPr>
          <p:nvPr/>
        </p:nvPicPr>
        <p:blipFill rotWithShape="1">
          <a:blip r:embed="rId2">
            <a:extLst>
              <a:ext uri="{28A0092B-C50C-407E-A947-70E740481C1C}">
                <a14:useLocalDpi xmlns:a14="http://schemas.microsoft.com/office/drawing/2010/main" val="0"/>
              </a:ext>
            </a:extLst>
          </a:blip>
          <a:srcRect l="9688" r="11327" b="3058"/>
          <a:stretch/>
        </p:blipFill>
        <p:spPr>
          <a:xfrm>
            <a:off x="355562" y="2377440"/>
            <a:ext cx="2450579" cy="3474512"/>
          </a:xfrm>
          <a:prstGeom prst="rect">
            <a:avLst/>
          </a:prstGeom>
        </p:spPr>
      </p:pic>
    </p:spTree>
    <p:extLst>
      <p:ext uri="{BB962C8B-B14F-4D97-AF65-F5344CB8AC3E}">
        <p14:creationId xmlns:p14="http://schemas.microsoft.com/office/powerpoint/2010/main" val="192438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EEA0-6FFE-4382-925B-A3598F876559}"/>
              </a:ext>
            </a:extLst>
          </p:cNvPr>
          <p:cNvSpPr>
            <a:spLocks noGrp="1"/>
          </p:cNvSpPr>
          <p:nvPr>
            <p:ph type="title"/>
          </p:nvPr>
        </p:nvSpPr>
        <p:spPr>
          <a:xfrm>
            <a:off x="1406769" y="682282"/>
            <a:ext cx="8756606" cy="897780"/>
          </a:xfrm>
        </p:spPr>
        <p:txBody>
          <a:bodyPr/>
          <a:lstStyle/>
          <a:p>
            <a:pPr algn="r" rtl="1"/>
            <a:r>
              <a:rPr lang="ar-JO" b="1" dirty="0">
                <a:solidFill>
                  <a:srgbClr val="C00000"/>
                </a:solidFill>
              </a:rPr>
              <a:t>أولاً : </a:t>
            </a:r>
            <a:r>
              <a:rPr lang="ar-JO" b="1" dirty="0">
                <a:solidFill>
                  <a:schemeClr val="bg1"/>
                </a:solidFill>
              </a:rPr>
              <a:t>فيلبس ومعجزة تكثير الخبز </a:t>
            </a:r>
            <a:r>
              <a:rPr lang="ar-JO" sz="2400" b="1" dirty="0">
                <a:solidFill>
                  <a:srgbClr val="FFC000"/>
                </a:solidFill>
              </a:rPr>
              <a:t>(يوحنا 6 : 1-14)</a:t>
            </a:r>
            <a:endParaRPr lang="en-US" sz="2400" b="1" dirty="0">
              <a:solidFill>
                <a:srgbClr val="FFC000"/>
              </a:solidFill>
            </a:endParaRPr>
          </a:p>
        </p:txBody>
      </p:sp>
      <p:sp>
        <p:nvSpPr>
          <p:cNvPr id="3" name="Content Placeholder 2">
            <a:extLst>
              <a:ext uri="{FF2B5EF4-FFF2-40B4-BE49-F238E27FC236}">
                <a16:creationId xmlns:a16="http://schemas.microsoft.com/office/drawing/2014/main" id="{14E6B9C5-D409-4490-B061-618598E15F5A}"/>
              </a:ext>
            </a:extLst>
          </p:cNvPr>
          <p:cNvSpPr>
            <a:spLocks noGrp="1"/>
          </p:cNvSpPr>
          <p:nvPr>
            <p:ph idx="1"/>
          </p:nvPr>
        </p:nvSpPr>
        <p:spPr>
          <a:xfrm>
            <a:off x="3756075" y="2363372"/>
            <a:ext cx="6963508" cy="4013775"/>
          </a:xfrm>
        </p:spPr>
        <p:txBody>
          <a:bodyPr>
            <a:normAutofit/>
          </a:bodyPr>
          <a:lstStyle/>
          <a:p>
            <a:pPr marL="0" indent="0" algn="ctr" rtl="1">
              <a:buNone/>
            </a:pPr>
            <a:r>
              <a:rPr lang="ar-JO" sz="4400" b="1" dirty="0">
                <a:solidFill>
                  <a:srgbClr val="FFC000"/>
                </a:solidFill>
              </a:rPr>
              <a:t>حينما سأله الرب يسوع سؤال امتحان " من أين نبتاع خبزا ليأكل هؤلاء" ؟ فأجاب </a:t>
            </a:r>
            <a:r>
              <a:rPr lang="ar-JO" sz="4400" b="1" dirty="0">
                <a:solidFill>
                  <a:srgbClr val="FFC000"/>
                </a:solidFill>
                <a:hlinkClick r:id="rId2">
                  <a:extLst>
                    <a:ext uri="{A12FA001-AC4F-418D-AE19-62706E023703}">
                      <ahyp:hlinkClr xmlns:ahyp="http://schemas.microsoft.com/office/drawing/2018/hyperlinkcolor" val="tx"/>
                    </a:ext>
                  </a:extLst>
                </a:hlinkClick>
              </a:rPr>
              <a:t>فيلبس</a:t>
            </a:r>
            <a:r>
              <a:rPr lang="ar-JO" sz="4400" b="1" dirty="0">
                <a:solidFill>
                  <a:srgbClr val="FFC000"/>
                </a:solidFill>
              </a:rPr>
              <a:t> " لا يكفيهم خبز بمئتي دينار ليأخذ كل واحد منهم شيئًا يسيرًا" (يو 6: 5-7)، </a:t>
            </a:r>
            <a:endParaRPr lang="en-US" sz="4400" dirty="0">
              <a:solidFill>
                <a:srgbClr val="FFC000"/>
              </a:solidFill>
            </a:endParaRPr>
          </a:p>
        </p:txBody>
      </p:sp>
      <p:pic>
        <p:nvPicPr>
          <p:cNvPr id="4" name="Picture 3">
            <a:extLst>
              <a:ext uri="{FF2B5EF4-FFF2-40B4-BE49-F238E27FC236}">
                <a16:creationId xmlns:a16="http://schemas.microsoft.com/office/drawing/2014/main" id="{D62863B3-7FDC-477E-AA25-531F30CEA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19" y="2363372"/>
            <a:ext cx="2816634" cy="3995226"/>
          </a:xfrm>
          <a:prstGeom prst="rect">
            <a:avLst/>
          </a:prstGeom>
        </p:spPr>
      </p:pic>
    </p:spTree>
    <p:extLst>
      <p:ext uri="{BB962C8B-B14F-4D97-AF65-F5344CB8AC3E}">
        <p14:creationId xmlns:p14="http://schemas.microsoft.com/office/powerpoint/2010/main" val="136365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DBE14-1647-4DF2-8BCC-D232DFE9E131}"/>
              </a:ext>
            </a:extLst>
          </p:cNvPr>
          <p:cNvSpPr>
            <a:spLocks noGrp="1"/>
          </p:cNvSpPr>
          <p:nvPr>
            <p:ph type="title"/>
          </p:nvPr>
        </p:nvSpPr>
        <p:spPr>
          <a:xfrm>
            <a:off x="1103312" y="722143"/>
            <a:ext cx="8622984" cy="841510"/>
          </a:xfrm>
        </p:spPr>
        <p:txBody>
          <a:bodyPr/>
          <a:lstStyle/>
          <a:p>
            <a:pPr algn="r" rtl="1"/>
            <a:r>
              <a:rPr lang="ar-JO" b="1" dirty="0">
                <a:solidFill>
                  <a:srgbClr val="C00000"/>
                </a:solidFill>
              </a:rPr>
              <a:t>ثانياً : </a:t>
            </a:r>
            <a:r>
              <a:rPr lang="ar-JO" b="1" dirty="0">
                <a:solidFill>
                  <a:schemeClr val="bg1"/>
                </a:solidFill>
              </a:rPr>
              <a:t>فيلبس وحادثة الوثنيين </a:t>
            </a:r>
            <a:r>
              <a:rPr lang="ar-JO" sz="2400" b="1" dirty="0">
                <a:solidFill>
                  <a:srgbClr val="FFC000"/>
                </a:solidFill>
              </a:rPr>
              <a:t>(يوحنا 12 : 20 – 23)</a:t>
            </a:r>
            <a:endParaRPr lang="en-US" sz="2400" b="1" dirty="0">
              <a:solidFill>
                <a:srgbClr val="FFC000"/>
              </a:solidFill>
            </a:endParaRPr>
          </a:p>
        </p:txBody>
      </p:sp>
      <p:sp>
        <p:nvSpPr>
          <p:cNvPr id="3" name="Content Placeholder 2">
            <a:extLst>
              <a:ext uri="{FF2B5EF4-FFF2-40B4-BE49-F238E27FC236}">
                <a16:creationId xmlns:a16="http://schemas.microsoft.com/office/drawing/2014/main" id="{0FE62F59-BDA1-45F3-AA9F-4AC0BD2697FA}"/>
              </a:ext>
            </a:extLst>
          </p:cNvPr>
          <p:cNvSpPr>
            <a:spLocks noGrp="1"/>
          </p:cNvSpPr>
          <p:nvPr>
            <p:ph idx="1"/>
          </p:nvPr>
        </p:nvSpPr>
        <p:spPr>
          <a:xfrm>
            <a:off x="1511275" y="2405575"/>
            <a:ext cx="8946541" cy="4178104"/>
          </a:xfrm>
        </p:spPr>
        <p:txBody>
          <a:bodyPr>
            <a:normAutofit/>
          </a:bodyPr>
          <a:lstStyle/>
          <a:p>
            <a:pPr marL="0" indent="0" algn="ctr" rtl="1">
              <a:buNone/>
            </a:pPr>
            <a:r>
              <a:rPr lang="ar-JO" sz="3600" b="1" dirty="0">
                <a:solidFill>
                  <a:srgbClr val="FFC000"/>
                </a:solidFill>
                <a:latin typeface="Arial" panose="020B0604020202020204" pitchFamily="34" charset="0"/>
                <a:cs typeface="Arial" panose="020B0604020202020204" pitchFamily="34" charset="0"/>
              </a:rPr>
              <a:t>وجاء ذكرهُ في حادثة الشعانين، عندما دخل يسوع القدس وهتف له الأطفال وهم يحملون سُعُف النخل وأغصان الزيتون كان هناك جماعة من الوثنيين، جاءوا ليقابلوا يسوع، وقد تقدموا بتواضع من فيلبس وطلبوا أن يستأذن يسوع له المجد في مقابلتهم. وحينها أخبر فيلبس أندراوس وكلاهما نقل رغبة أولئك إلى يسوع.</a:t>
            </a:r>
            <a:endParaRPr lang="ar-JO" sz="36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00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7316-A17E-4D8F-8E03-2DB3CE3AA94E}"/>
              </a:ext>
            </a:extLst>
          </p:cNvPr>
          <p:cNvSpPr>
            <a:spLocks noGrp="1"/>
          </p:cNvSpPr>
          <p:nvPr>
            <p:ph type="title"/>
          </p:nvPr>
        </p:nvSpPr>
        <p:spPr>
          <a:xfrm>
            <a:off x="1814731" y="879230"/>
            <a:ext cx="7982883" cy="799307"/>
          </a:xfrm>
        </p:spPr>
        <p:txBody>
          <a:bodyPr/>
          <a:lstStyle/>
          <a:p>
            <a:pPr algn="r" rtl="1"/>
            <a:r>
              <a:rPr lang="ar-JO" b="1" dirty="0">
                <a:solidFill>
                  <a:srgbClr val="C00000"/>
                </a:solidFill>
              </a:rPr>
              <a:t>ثالثاً : </a:t>
            </a:r>
            <a:r>
              <a:rPr lang="ar-JO" b="1" dirty="0">
                <a:solidFill>
                  <a:schemeClr val="bg1"/>
                </a:solidFill>
              </a:rPr>
              <a:t>فيلبس يطلب رؤية الآب </a:t>
            </a:r>
            <a:r>
              <a:rPr lang="ar-JO" sz="2400" b="1" dirty="0">
                <a:solidFill>
                  <a:srgbClr val="FFC000"/>
                </a:solidFill>
              </a:rPr>
              <a:t>(يوحنا 14 : 8 – 9) </a:t>
            </a:r>
            <a:endParaRPr lang="en-US" sz="2400" b="1" dirty="0">
              <a:solidFill>
                <a:srgbClr val="FFC000"/>
              </a:solidFill>
            </a:endParaRPr>
          </a:p>
        </p:txBody>
      </p:sp>
      <p:sp>
        <p:nvSpPr>
          <p:cNvPr id="3" name="Content Placeholder 2">
            <a:extLst>
              <a:ext uri="{FF2B5EF4-FFF2-40B4-BE49-F238E27FC236}">
                <a16:creationId xmlns:a16="http://schemas.microsoft.com/office/drawing/2014/main" id="{DC65936C-D85E-4356-8C1D-564C3C13741B}"/>
              </a:ext>
            </a:extLst>
          </p:cNvPr>
          <p:cNvSpPr>
            <a:spLocks noGrp="1"/>
          </p:cNvSpPr>
          <p:nvPr>
            <p:ph idx="1"/>
          </p:nvPr>
        </p:nvSpPr>
        <p:spPr>
          <a:xfrm>
            <a:off x="1547446" y="2418680"/>
            <a:ext cx="8778240" cy="3560090"/>
          </a:xfrm>
        </p:spPr>
        <p:txBody>
          <a:bodyPr>
            <a:noAutofit/>
          </a:bodyPr>
          <a:lstStyle/>
          <a:p>
            <a:pPr marL="0" indent="0" algn="ctr" rtl="1">
              <a:buNone/>
            </a:pPr>
            <a:r>
              <a:rPr lang="ar-JO" sz="3600" b="1" dirty="0">
                <a:solidFill>
                  <a:srgbClr val="FFC000"/>
                </a:solidFill>
                <a:latin typeface="Arial" panose="020B0604020202020204" pitchFamily="34" charset="0"/>
                <a:cs typeface="Arial" panose="020B0604020202020204" pitchFamily="34" charset="0"/>
              </a:rPr>
              <a:t>في العشاء الأخير كان يسوع يُلقي على تلاميذهُ كلمة عزاء لأنه سيفارقهم. ليُقوّي عزائَهُم ويثبتَّهُم في الإيمان.</a:t>
            </a:r>
          </a:p>
          <a:p>
            <a:pPr marL="0" indent="0" algn="ctr" rtl="1">
              <a:buNone/>
            </a:pPr>
            <a:r>
              <a:rPr lang="ar-JO" sz="3600" b="1" dirty="0">
                <a:solidFill>
                  <a:srgbClr val="FFC000"/>
                </a:solidFill>
                <a:latin typeface="Arial" panose="020B0604020202020204" pitchFamily="34" charset="0"/>
                <a:cs typeface="Arial" panose="020B0604020202020204" pitchFamily="34" charset="0"/>
              </a:rPr>
              <a:t>وهُنا قال له فيلبس : ( يا سيّد أرِنا الآب وحَسبُنا ). فقال له يسوع (( أنا معكم كُلَّ هذا الزمان ولم تعرفني يا فيلبس ؟ من رأني رأى الآب )). فكيف تقول أنتَ أرنا الآب ".</a:t>
            </a:r>
            <a:endParaRPr lang="en-US" sz="36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34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14FD-DFCC-45D1-90B4-4EC3DA1DEDC4}"/>
              </a:ext>
            </a:extLst>
          </p:cNvPr>
          <p:cNvSpPr>
            <a:spLocks noGrp="1"/>
          </p:cNvSpPr>
          <p:nvPr>
            <p:ph type="title"/>
          </p:nvPr>
        </p:nvSpPr>
        <p:spPr>
          <a:xfrm>
            <a:off x="3850979" y="562707"/>
            <a:ext cx="5141209" cy="866936"/>
          </a:xfrm>
        </p:spPr>
        <p:txBody>
          <a:bodyPr/>
          <a:lstStyle/>
          <a:p>
            <a:pPr algn="ctr" rtl="1"/>
            <a:r>
              <a:rPr lang="ar-JO" sz="5400" b="1" dirty="0">
                <a:solidFill>
                  <a:schemeClr val="bg1"/>
                </a:solidFill>
                <a:latin typeface="Arial" panose="020B0604020202020204" pitchFamily="34" charset="0"/>
                <a:cs typeface="Arial" panose="020B0604020202020204" pitchFamily="34" charset="0"/>
              </a:rPr>
              <a:t>موته ودفنه :</a:t>
            </a:r>
            <a:endParaRPr lang="en-US" sz="5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8B91826-F924-42F1-8812-0A96271CAA23}"/>
              </a:ext>
            </a:extLst>
          </p:cNvPr>
          <p:cNvSpPr>
            <a:spLocks noGrp="1"/>
          </p:cNvSpPr>
          <p:nvPr>
            <p:ph idx="1"/>
          </p:nvPr>
        </p:nvSpPr>
        <p:spPr>
          <a:xfrm>
            <a:off x="4009293" y="2012749"/>
            <a:ext cx="6794694" cy="4300390"/>
          </a:xfrm>
        </p:spPr>
        <p:txBody>
          <a:bodyPr>
            <a:normAutofit/>
          </a:bodyPr>
          <a:lstStyle/>
          <a:p>
            <a:pPr marL="0" indent="0" algn="ctr" rtl="1">
              <a:buNone/>
            </a:pPr>
            <a:r>
              <a:rPr lang="ar-JO" sz="4000" dirty="0">
                <a:solidFill>
                  <a:srgbClr val="FFC000"/>
                </a:solidFill>
              </a:rPr>
              <a:t>بصلاته قتل أفعى سامه كان الوثنيون يعبدونها، فصلبوه مُنكَّس الرَأس على شجرة. وهُنا حَدَثَت زلزلة عظيمة حيثُ تمَّ تهريب برثلماوس بينما فيلبس أسلَمَ الروح. </a:t>
            </a:r>
          </a:p>
          <a:p>
            <a:pPr marL="0" indent="0" algn="ctr" rtl="1">
              <a:buNone/>
            </a:pPr>
            <a:r>
              <a:rPr lang="ar-JO" sz="4000" dirty="0">
                <a:solidFill>
                  <a:srgbClr val="FFC000"/>
                </a:solidFill>
              </a:rPr>
              <a:t>انتهى به المطاف في مدينة هيرابولس حيثُ استشهد 80 م.</a:t>
            </a:r>
            <a:endParaRPr lang="en-US" sz="4000" dirty="0">
              <a:solidFill>
                <a:srgbClr val="FFC000"/>
              </a:solidFill>
            </a:endParaRPr>
          </a:p>
        </p:txBody>
      </p:sp>
      <p:pic>
        <p:nvPicPr>
          <p:cNvPr id="5" name="Picture 4">
            <a:extLst>
              <a:ext uri="{FF2B5EF4-FFF2-40B4-BE49-F238E27FC236}">
                <a16:creationId xmlns:a16="http://schemas.microsoft.com/office/drawing/2014/main" id="{0490E033-F7E9-4AD8-B4DA-ED9D8A222BCD}"/>
              </a:ext>
            </a:extLst>
          </p:cNvPr>
          <p:cNvPicPr>
            <a:picLocks noChangeAspect="1"/>
          </p:cNvPicPr>
          <p:nvPr/>
        </p:nvPicPr>
        <p:blipFill rotWithShape="1">
          <a:blip r:embed="rId2">
            <a:extLst>
              <a:ext uri="{28A0092B-C50C-407E-A947-70E740481C1C}">
                <a14:useLocalDpi xmlns:a14="http://schemas.microsoft.com/office/drawing/2010/main" val="0"/>
              </a:ext>
            </a:extLst>
          </a:blip>
          <a:srcRect b="3829"/>
          <a:stretch/>
        </p:blipFill>
        <p:spPr>
          <a:xfrm>
            <a:off x="439665" y="2012749"/>
            <a:ext cx="2985803" cy="430039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48606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442</TotalTime>
  <Words>519</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Algerian</vt:lpstr>
      <vt:lpstr>Arabic Typesetting</vt:lpstr>
      <vt:lpstr>Arial</vt:lpstr>
      <vt:lpstr>Century Gothic</vt:lpstr>
      <vt:lpstr>Times New Roman</vt:lpstr>
      <vt:lpstr>Wingdings 3</vt:lpstr>
      <vt:lpstr>Ion</vt:lpstr>
      <vt:lpstr>فيلبس الرسول</vt:lpstr>
      <vt:lpstr>النتاجات التعليمية :</vt:lpstr>
      <vt:lpstr>حياة الرسول فيلبس :</vt:lpstr>
      <vt:lpstr>دعوة فيلبس الرسول :</vt:lpstr>
      <vt:lpstr>فيلبس في الإنجيل</vt:lpstr>
      <vt:lpstr>أولاً : فيلبس ومعجزة تكثير الخبز (يوحنا 6 : 1-14)</vt:lpstr>
      <vt:lpstr>ثانياً : فيلبس وحادثة الوثنيين (يوحنا 12 : 20 – 23)</vt:lpstr>
      <vt:lpstr>ثالثاً : فيلبس يطلب رؤية الآب (يوحنا 14 : 8 – 9) </vt:lpstr>
      <vt:lpstr>موته ودفنه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فيلبس الرسول</dc:title>
  <dc:creator>Admin</dc:creator>
  <cp:lastModifiedBy>Admin</cp:lastModifiedBy>
  <cp:revision>37</cp:revision>
  <dcterms:created xsi:type="dcterms:W3CDTF">2021-04-13T06:44:16Z</dcterms:created>
  <dcterms:modified xsi:type="dcterms:W3CDTF">2021-04-20T08:36:37Z</dcterms:modified>
</cp:coreProperties>
</file>