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41"/>
  </p:notesMasterIdLst>
  <p:sldIdLst>
    <p:sldId id="256" r:id="rId2"/>
    <p:sldId id="297" r:id="rId3"/>
    <p:sldId id="298" r:id="rId4"/>
    <p:sldId id="258" r:id="rId5"/>
    <p:sldId id="274" r:id="rId6"/>
    <p:sldId id="299" r:id="rId7"/>
    <p:sldId id="302" r:id="rId8"/>
    <p:sldId id="268" r:id="rId9"/>
    <p:sldId id="282" r:id="rId10"/>
    <p:sldId id="301" r:id="rId11"/>
    <p:sldId id="269" r:id="rId12"/>
    <p:sldId id="300" r:id="rId13"/>
    <p:sldId id="272" r:id="rId14"/>
    <p:sldId id="259" r:id="rId15"/>
    <p:sldId id="262" r:id="rId16"/>
    <p:sldId id="263" r:id="rId17"/>
    <p:sldId id="265" r:id="rId18"/>
    <p:sldId id="264" r:id="rId19"/>
    <p:sldId id="304" r:id="rId20"/>
    <p:sldId id="276" r:id="rId21"/>
    <p:sldId id="290" r:id="rId22"/>
    <p:sldId id="266" r:id="rId23"/>
    <p:sldId id="291" r:id="rId24"/>
    <p:sldId id="271" r:id="rId25"/>
    <p:sldId id="273" r:id="rId26"/>
    <p:sldId id="303" r:id="rId27"/>
    <p:sldId id="295" r:id="rId28"/>
    <p:sldId id="296" r:id="rId29"/>
    <p:sldId id="278" r:id="rId30"/>
    <p:sldId id="281" r:id="rId31"/>
    <p:sldId id="277" r:id="rId32"/>
    <p:sldId id="292" r:id="rId33"/>
    <p:sldId id="293" r:id="rId34"/>
    <p:sldId id="283" r:id="rId35"/>
    <p:sldId id="280" r:id="rId36"/>
    <p:sldId id="284" r:id="rId37"/>
    <p:sldId id="285" r:id="rId38"/>
    <p:sldId id="294" r:id="rId39"/>
    <p:sldId id="28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9A0AF-48EF-4EF3-A4E2-4E0358B2F430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1B010-62FF-4142-90FD-70FFF1E5F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1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B010-62FF-4142-90FD-70FFF1E5F15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9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B1DA-FA46-42F0-BAC3-B17F3EA6968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9ED7-B54C-4A46-ACBF-8EBD4F7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5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B1DA-FA46-42F0-BAC3-B17F3EA6968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9ED7-B54C-4A46-ACBF-8EBD4F7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B1DA-FA46-42F0-BAC3-B17F3EA6968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9ED7-B54C-4A46-ACBF-8EBD4F7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58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6663F84-62DA-436F-9FF7-4ABBC8CC912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73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B1DA-FA46-42F0-BAC3-B17F3EA6968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9ED7-B54C-4A46-ACBF-8EBD4F7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8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B1DA-FA46-42F0-BAC3-B17F3EA6968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9ED7-B54C-4A46-ACBF-8EBD4F7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1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B1DA-FA46-42F0-BAC3-B17F3EA6968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9ED7-B54C-4A46-ACBF-8EBD4F7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1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B1DA-FA46-42F0-BAC3-B17F3EA6968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9ED7-B54C-4A46-ACBF-8EBD4F7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7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B1DA-FA46-42F0-BAC3-B17F3EA6968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9ED7-B54C-4A46-ACBF-8EBD4F7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B1DA-FA46-42F0-BAC3-B17F3EA6968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9ED7-B54C-4A46-ACBF-8EBD4F7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B1DA-FA46-42F0-BAC3-B17F3EA6968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9ED7-B54C-4A46-ACBF-8EBD4F7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B1DA-FA46-42F0-BAC3-B17F3EA6968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9ED7-B54C-4A46-ACBF-8EBD4F7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8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4B1DA-FA46-42F0-BAC3-B17F3EA69689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19ED7-B54C-4A46-ACBF-8EBD4F7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4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agendaweb.org/verbs/past_simple-exercises.html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0648"/>
            <a:ext cx="9036496" cy="3230478"/>
          </a:xfrm>
        </p:spPr>
        <p:txBody>
          <a:bodyPr>
            <a:noAutofit/>
          </a:bodyPr>
          <a:lstStyle/>
          <a:p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Past Tense</a:t>
            </a:r>
          </a:p>
        </p:txBody>
      </p:sp>
      <p:sp>
        <p:nvSpPr>
          <p:cNvPr id="3" name="Rectangle 2"/>
          <p:cNvSpPr/>
          <p:nvPr/>
        </p:nvSpPr>
        <p:spPr>
          <a:xfrm>
            <a:off x="2411760" y="4005064"/>
            <a:ext cx="3072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https://youtu.be/xLA58CSIf3M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the past tense of the following verbs.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518457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Laugh</a:t>
            </a:r>
          </a:p>
          <a:p>
            <a:pPr>
              <a:lnSpc>
                <a:spcPct val="200000"/>
              </a:lnSpc>
            </a:pPr>
            <a:r>
              <a:rPr lang="en-US" dirty="0"/>
              <a:t>Smile</a:t>
            </a:r>
          </a:p>
          <a:p>
            <a:pPr>
              <a:lnSpc>
                <a:spcPct val="200000"/>
              </a:lnSpc>
            </a:pPr>
            <a:r>
              <a:rPr lang="en-US" dirty="0"/>
              <a:t>Pray</a:t>
            </a:r>
          </a:p>
          <a:p>
            <a:pPr>
              <a:lnSpc>
                <a:spcPct val="200000"/>
              </a:lnSpc>
            </a:pPr>
            <a:r>
              <a:rPr lang="en-US" dirty="0"/>
              <a:t>Spy</a:t>
            </a:r>
          </a:p>
          <a:p>
            <a:pPr>
              <a:lnSpc>
                <a:spcPct val="200000"/>
              </a:lnSpc>
            </a:pPr>
            <a:r>
              <a:rPr lang="en-US" dirty="0"/>
              <a:t> clap</a:t>
            </a:r>
          </a:p>
          <a:p>
            <a:pPr>
              <a:lnSpc>
                <a:spcPct val="200000"/>
              </a:lnSpc>
            </a:pPr>
            <a:r>
              <a:rPr lang="en-US" dirty="0"/>
              <a:t>Buy</a:t>
            </a:r>
          </a:p>
          <a:p>
            <a:pPr>
              <a:lnSpc>
                <a:spcPct val="200000"/>
              </a:lnSpc>
            </a:pPr>
            <a:r>
              <a:rPr lang="en-US" dirty="0"/>
              <a:t>cut</a:t>
            </a:r>
          </a:p>
        </p:txBody>
      </p:sp>
    </p:spTree>
    <p:extLst>
      <p:ext uri="{BB962C8B-B14F-4D97-AF65-F5344CB8AC3E}">
        <p14:creationId xmlns:p14="http://schemas.microsoft.com/office/powerpoint/2010/main" val="2730047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do we form the simple past tense?English has two types of    verbs in the past:           -regular           -irregula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466"/>
            <a:ext cx="8737133" cy="655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100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oster: Suffix ED | abctea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0050"/>
            <a:ext cx="4495565" cy="57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771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gular verbs are verbs that end with -edSimple form verbs:   Past tense verbs:walk                 walkedstudy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40960" cy="64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912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Change the following verbs into the past.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look</a:t>
            </a:r>
          </a:p>
          <a:p>
            <a:r>
              <a:rPr lang="en-US" sz="5400" dirty="0"/>
              <a:t>talk</a:t>
            </a:r>
          </a:p>
          <a:p>
            <a:r>
              <a:rPr lang="en-US" sz="5400" dirty="0"/>
              <a:t>cook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627784" y="1844824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627784" y="2780928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555776" y="3789040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4048" y="162880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looked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263691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talked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364502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cooked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5301208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Adding </a:t>
            </a:r>
            <a:r>
              <a:rPr lang="en-US" sz="4000" b="1" dirty="0" err="1"/>
              <a:t>ed</a:t>
            </a:r>
            <a:r>
              <a:rPr lang="en-US" sz="4000" dirty="0"/>
              <a:t> to a </a:t>
            </a:r>
            <a:r>
              <a:rPr lang="en-US" sz="4000" b="1" dirty="0"/>
              <a:t>verb </a:t>
            </a:r>
            <a:r>
              <a:rPr lang="en-US" sz="4000" dirty="0"/>
              <a:t>will change it to the </a:t>
            </a:r>
            <a:r>
              <a:rPr lang="en-US" sz="4000" b="1" dirty="0"/>
              <a:t>past tense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love</a:t>
            </a:r>
          </a:p>
          <a:p>
            <a:r>
              <a:rPr lang="en-US" sz="5400" dirty="0"/>
              <a:t>smile</a:t>
            </a:r>
          </a:p>
          <a:p>
            <a:r>
              <a:rPr lang="en-US" sz="5400" dirty="0"/>
              <a:t>bake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627784" y="1844824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627784" y="2780928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555776" y="3789040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4048" y="162880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loved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263691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smiled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364502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baked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530120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rgbClr val="FF0000"/>
                </a:solidFill>
              </a:rPr>
              <a:t>Rule</a:t>
            </a:r>
            <a:r>
              <a:rPr lang="en-US" sz="4000" dirty="0"/>
              <a:t>: Verbs ending in </a:t>
            </a:r>
            <a:r>
              <a:rPr lang="en-US" sz="4000" b="1" dirty="0"/>
              <a:t>–e</a:t>
            </a:r>
            <a:r>
              <a:rPr lang="en-US" sz="4000" dirty="0"/>
              <a:t> take only </a:t>
            </a:r>
            <a:r>
              <a:rPr lang="en-US" sz="4000" b="1" dirty="0"/>
              <a:t>-d</a:t>
            </a:r>
            <a:r>
              <a:rPr lang="en-US" sz="4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fry</a:t>
            </a:r>
          </a:p>
          <a:p>
            <a:r>
              <a:rPr lang="en-US" sz="5400" dirty="0"/>
              <a:t>cry</a:t>
            </a:r>
          </a:p>
          <a:p>
            <a:r>
              <a:rPr lang="en-US" sz="5400" dirty="0"/>
              <a:t>carry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627784" y="1844824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627784" y="2780928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555776" y="3789040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4048" y="162880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fried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263691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cried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364502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carried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5301208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Rule</a:t>
            </a:r>
            <a:r>
              <a:rPr lang="en-US" sz="4000" dirty="0"/>
              <a:t>: Verb ending in a </a:t>
            </a:r>
            <a:r>
              <a:rPr lang="en-US" sz="4000" b="1" dirty="0"/>
              <a:t>consonant + y,</a:t>
            </a:r>
            <a:r>
              <a:rPr lang="en-US" sz="4000" dirty="0"/>
              <a:t> drop the</a:t>
            </a:r>
            <a:r>
              <a:rPr lang="en-US" sz="4000" b="1" dirty="0"/>
              <a:t> y </a:t>
            </a:r>
            <a:r>
              <a:rPr lang="en-US" sz="4000" dirty="0"/>
              <a:t>and take</a:t>
            </a:r>
            <a:r>
              <a:rPr lang="en-US" sz="4000" b="1" dirty="0"/>
              <a:t> -</a:t>
            </a:r>
            <a:r>
              <a:rPr lang="en-US" sz="4000" b="1" dirty="0" err="1"/>
              <a:t>ied</a:t>
            </a:r>
            <a:endParaRPr lang="en-US" sz="4000" dirty="0"/>
          </a:p>
          <a:p>
            <a:pPr lvl="0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play</a:t>
            </a:r>
          </a:p>
          <a:p>
            <a:r>
              <a:rPr lang="en-US" sz="5400" dirty="0"/>
              <a:t>stay</a:t>
            </a:r>
          </a:p>
          <a:p>
            <a:r>
              <a:rPr lang="en-US" sz="5400" dirty="0"/>
              <a:t>pray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627784" y="1844824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627784" y="2780928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555776" y="3789040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4048" y="162880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played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263691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stayed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364502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prayed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5301208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rgbClr val="FF0000"/>
                </a:solidFill>
              </a:rPr>
              <a:t>Rule</a:t>
            </a:r>
            <a:r>
              <a:rPr lang="en-US" sz="4000" dirty="0"/>
              <a:t>: Verbs ending in a </a:t>
            </a:r>
            <a:r>
              <a:rPr lang="en-US" sz="4000" b="1" dirty="0"/>
              <a:t>vowel +y</a:t>
            </a:r>
            <a:r>
              <a:rPr lang="en-US" sz="4000" dirty="0"/>
              <a:t>, take -</a:t>
            </a:r>
            <a:r>
              <a:rPr lang="en-US" sz="4000" b="1" dirty="0" err="1"/>
              <a:t>ed</a:t>
            </a:r>
            <a:endParaRPr lang="en-US" sz="4000" dirty="0"/>
          </a:p>
          <a:p>
            <a:endParaRPr lang="en-US" sz="4000" dirty="0"/>
          </a:p>
          <a:p>
            <a:pPr lvl="0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stop</a:t>
            </a:r>
          </a:p>
          <a:p>
            <a:r>
              <a:rPr lang="en-US" sz="5400" dirty="0"/>
              <a:t>plan</a:t>
            </a:r>
          </a:p>
          <a:p>
            <a:r>
              <a:rPr lang="en-US" sz="5400" dirty="0"/>
              <a:t>sob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627784" y="1844824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627784" y="2780928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555776" y="3789040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4048" y="162880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stopped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263691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planned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364502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sobbed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4653136"/>
            <a:ext cx="8388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rgbClr val="FF0000"/>
                </a:solidFill>
              </a:rPr>
              <a:t>Rule</a:t>
            </a:r>
            <a:r>
              <a:rPr lang="en-US" sz="4000" dirty="0"/>
              <a:t>: Verb ending in one </a:t>
            </a:r>
            <a:r>
              <a:rPr lang="en-US" sz="4000" b="1" dirty="0"/>
              <a:t>stressed vowel</a:t>
            </a:r>
            <a:r>
              <a:rPr lang="en-US" sz="4000" dirty="0"/>
              <a:t> between two consonants double the last consonant and take </a:t>
            </a:r>
            <a:r>
              <a:rPr lang="en-US" sz="4000" b="1" dirty="0"/>
              <a:t>- ed</a:t>
            </a:r>
            <a:r>
              <a:rPr lang="en-US" sz="4000" dirty="0"/>
              <a:t>. </a:t>
            </a:r>
          </a:p>
          <a:p>
            <a:pPr lvl="0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6C397C-FEE0-49AD-BCB5-44CFD93AD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0" y="764704"/>
            <a:ext cx="8915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5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Objective: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dirty="0"/>
              <a:t>To form the past tense of regular and irregular </a:t>
            </a:r>
            <a:r>
              <a:rPr lang="en-US" sz="4000"/>
              <a:t>verbs.</a:t>
            </a:r>
          </a:p>
          <a:p>
            <a:pPr lvl="0"/>
            <a:endParaRPr lang="en-US" sz="4000" dirty="0"/>
          </a:p>
          <a:p>
            <a:pPr lvl="0"/>
            <a:r>
              <a:rPr lang="en-US" sz="4000" dirty="0"/>
              <a:t>To form questions and negative sentences in the past tense.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87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the correct past tense of the following verbs.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7886700" cy="4608512"/>
          </a:xfrm>
        </p:spPr>
        <p:txBody>
          <a:bodyPr/>
          <a:lstStyle/>
          <a:p>
            <a:r>
              <a:rPr lang="en-US" dirty="0"/>
              <a:t>1-  marry</a:t>
            </a:r>
          </a:p>
          <a:p>
            <a:pPr marL="457200" indent="-457200">
              <a:buAutoNum type="alphaLcPeriod"/>
            </a:pPr>
            <a:r>
              <a:rPr lang="en-US" dirty="0" err="1"/>
              <a:t>marryed</a:t>
            </a:r>
            <a:r>
              <a:rPr lang="en-US" dirty="0"/>
              <a:t>			b. married</a:t>
            </a:r>
          </a:p>
          <a:p>
            <a:pPr marL="457200" indent="-457200">
              <a:lnSpc>
                <a:spcPct val="100000"/>
              </a:lnSpc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2- destroy</a:t>
            </a:r>
          </a:p>
          <a:p>
            <a:pPr marL="457200" indent="-457200">
              <a:buAutoNum type="alphaLcPeriod"/>
            </a:pPr>
            <a:r>
              <a:rPr lang="en-US" dirty="0" err="1"/>
              <a:t>destroied</a:t>
            </a:r>
            <a:r>
              <a:rPr lang="en-US" dirty="0"/>
              <a:t>			b. destroyed</a:t>
            </a:r>
          </a:p>
          <a:p>
            <a:pPr marL="457200" indent="-457200">
              <a:lnSpc>
                <a:spcPct val="100000"/>
              </a:lnSpc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3- plan</a:t>
            </a:r>
          </a:p>
          <a:p>
            <a:pPr marL="457200" indent="-457200">
              <a:buAutoNum type="alphaLcPeriod"/>
            </a:pPr>
            <a:r>
              <a:rPr lang="en-US" dirty="0"/>
              <a:t>planed				b. planned</a:t>
            </a:r>
          </a:p>
          <a:p>
            <a:pPr marL="457200" indent="-457200"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4- decide</a:t>
            </a:r>
          </a:p>
          <a:p>
            <a:pPr marL="457200" indent="-457200">
              <a:buAutoNum type="alphaLcPeriod"/>
            </a:pPr>
            <a:r>
              <a:rPr lang="en-US" dirty="0" err="1"/>
              <a:t>decideed</a:t>
            </a:r>
            <a:r>
              <a:rPr lang="en-US" dirty="0"/>
              <a:t>			b. decided</a:t>
            </a:r>
          </a:p>
          <a:p>
            <a:pPr marL="457200" indent="-457200">
              <a:buAutoNum type="alphaLcPeriod"/>
            </a:pPr>
            <a:endParaRPr lang="en-US" dirty="0"/>
          </a:p>
          <a:p>
            <a:pPr marL="457200" indent="-457200">
              <a:buAutoNum type="alphaLcPeriod"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779912" y="1916832"/>
            <a:ext cx="504056" cy="3600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98240" y="3127380"/>
            <a:ext cx="504056" cy="3600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79912" y="4319046"/>
            <a:ext cx="504056" cy="3600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79912" y="5529594"/>
            <a:ext cx="504056" cy="3600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7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5196235"/>
          </a:xfrm>
        </p:spPr>
        <p:txBody>
          <a:bodyPr/>
          <a:lstStyle/>
          <a:p>
            <a:r>
              <a:rPr lang="en-US" dirty="0"/>
              <a:t>5- die</a:t>
            </a:r>
          </a:p>
          <a:p>
            <a:pPr marL="0" indent="0">
              <a:buNone/>
            </a:pPr>
            <a:r>
              <a:rPr lang="en-US" dirty="0"/>
              <a:t>a. dyed			b. died</a:t>
            </a:r>
          </a:p>
          <a:p>
            <a:pPr marL="457200" indent="-457200"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6- repeat</a:t>
            </a:r>
          </a:p>
          <a:p>
            <a:pPr marL="0" indent="0">
              <a:buNone/>
            </a:pPr>
            <a:r>
              <a:rPr lang="en-US" dirty="0"/>
              <a:t>a. repeated			b. </a:t>
            </a:r>
            <a:r>
              <a:rPr lang="en-US" dirty="0" err="1"/>
              <a:t>repeatted</a:t>
            </a:r>
            <a:r>
              <a:rPr lang="en-US" dirty="0"/>
              <a:t>	</a:t>
            </a:r>
          </a:p>
          <a:p>
            <a:pPr marL="457200" indent="-457200"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7- travel</a:t>
            </a:r>
          </a:p>
          <a:p>
            <a:pPr marL="0" indent="0">
              <a:buNone/>
            </a:pPr>
            <a:r>
              <a:rPr lang="en-US" dirty="0"/>
              <a:t>a. travelled			</a:t>
            </a:r>
            <a:r>
              <a:rPr lang="en-US" dirty="0" err="1"/>
              <a:t>b.traveled</a:t>
            </a:r>
            <a:endParaRPr lang="en-US" dirty="0"/>
          </a:p>
          <a:p>
            <a:pPr marL="457200" indent="-457200"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8- mix</a:t>
            </a:r>
          </a:p>
          <a:p>
            <a:pPr marL="457200" indent="-457200">
              <a:buAutoNum type="alphaLcPeriod"/>
            </a:pPr>
            <a:r>
              <a:rPr lang="en-US" dirty="0" err="1"/>
              <a:t>mixxed</a:t>
            </a:r>
            <a:r>
              <a:rPr lang="en-US" dirty="0"/>
              <a:t>				b. mixed</a:t>
            </a:r>
          </a:p>
          <a:p>
            <a:pPr marL="457200" indent="-457200">
              <a:buAutoNum type="alphaLcPeriod"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75856" y="1340768"/>
            <a:ext cx="504056" cy="3600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9893" y="2564904"/>
            <a:ext cx="504056" cy="3600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9893" y="3730435"/>
            <a:ext cx="504056" cy="3600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23928" y="4869160"/>
            <a:ext cx="504056" cy="3600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7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go</a:t>
            </a:r>
          </a:p>
          <a:p>
            <a:r>
              <a:rPr lang="en-US" sz="5400" dirty="0"/>
              <a:t>buy</a:t>
            </a:r>
          </a:p>
          <a:p>
            <a:r>
              <a:rPr lang="en-US" sz="5400" dirty="0"/>
              <a:t>leave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627784" y="1844824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627784" y="2780928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555776" y="3789040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4048" y="162880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went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263691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bought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364502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left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4653136"/>
            <a:ext cx="8388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Rule</a:t>
            </a:r>
            <a:r>
              <a:rPr lang="en-US" sz="4000" dirty="0"/>
              <a:t>: Some verbs are </a:t>
            </a:r>
            <a:r>
              <a:rPr lang="en-US" sz="4000" dirty="0">
                <a:solidFill>
                  <a:srgbClr val="FF0000"/>
                </a:solidFill>
              </a:rPr>
              <a:t>Irregula</a:t>
            </a:r>
            <a:r>
              <a:rPr lang="en-US" sz="4000" dirty="0"/>
              <a:t>r there is no rule for these verbs. You should learn them by heart.</a:t>
            </a:r>
          </a:p>
          <a:p>
            <a:pPr lvl="0"/>
            <a:endParaRPr lang="en-US" sz="4000" dirty="0"/>
          </a:p>
          <a:p>
            <a:pPr lvl="0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16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04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rregular verbs are verbs that don’t end in–ed…….. Sometimes with irregular past tense verbs you have to change the vowe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07" y="260648"/>
            <a:ext cx="8688765" cy="652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831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ther irregular verbs have a different kindof change…..you need to memorizethese!teach      taughtbring      broughtleav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4" y="148406"/>
            <a:ext cx="8685529" cy="652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791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43A0D7-EEE8-4D94-931E-45D3CF5DE371}"/>
              </a:ext>
            </a:extLst>
          </p:cNvPr>
          <p:cNvSpPr/>
          <p:nvPr/>
        </p:nvSpPr>
        <p:spPr>
          <a:xfrm>
            <a:off x="107504" y="188640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444444"/>
                </a:solidFill>
                <a:latin typeface="Raleway"/>
              </a:rPr>
              <a:t>Common Verbs That</a:t>
            </a:r>
            <a:r>
              <a:rPr lang="en-US" sz="3600" b="1" dirty="0">
                <a:solidFill>
                  <a:srgbClr val="444444"/>
                </a:solidFill>
                <a:latin typeface="Raleway"/>
              </a:rPr>
              <a:t> Don’t </a:t>
            </a:r>
            <a:r>
              <a:rPr lang="en-US" sz="3600" dirty="0">
                <a:solidFill>
                  <a:srgbClr val="444444"/>
                </a:solidFill>
                <a:latin typeface="Raleway"/>
              </a:rPr>
              <a:t>Change in the Past Tense:</a:t>
            </a:r>
          </a:p>
          <a:p>
            <a:endParaRPr lang="en-US" sz="3600" dirty="0">
              <a:solidFill>
                <a:srgbClr val="444444"/>
              </a:solidFill>
              <a:latin typeface="Raleway"/>
            </a:endParaRPr>
          </a:p>
          <a:p>
            <a:r>
              <a:rPr lang="en-US" sz="3600" dirty="0">
                <a:solidFill>
                  <a:srgbClr val="444444"/>
                </a:solidFill>
                <a:latin typeface="Raleway"/>
              </a:rPr>
              <a:t> </a:t>
            </a:r>
            <a:r>
              <a:rPr lang="en-US" sz="3600" b="1" dirty="0">
                <a:solidFill>
                  <a:srgbClr val="444444"/>
                </a:solidFill>
                <a:latin typeface="Raleway"/>
              </a:rPr>
              <a:t>put, hit, shut, cut, let, quit, beat, hurt</a:t>
            </a:r>
          </a:p>
          <a:p>
            <a:endParaRPr lang="en-US" sz="3600" b="1" dirty="0">
              <a:solidFill>
                <a:srgbClr val="444444"/>
              </a:solidFill>
              <a:latin typeface="Raleway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44444"/>
                </a:solidFill>
                <a:latin typeface="Raleway"/>
              </a:rPr>
              <a:t>Last week, I</a:t>
            </a:r>
            <a:r>
              <a:rPr lang="en-US" sz="3600" b="1" dirty="0">
                <a:solidFill>
                  <a:srgbClr val="444444"/>
                </a:solidFill>
                <a:latin typeface="Raleway"/>
              </a:rPr>
              <a:t> put </a:t>
            </a:r>
            <a:r>
              <a:rPr lang="en-US" sz="3600" dirty="0">
                <a:solidFill>
                  <a:srgbClr val="444444"/>
                </a:solidFill>
                <a:latin typeface="Raleway"/>
              </a:rPr>
              <a:t>the notebook on the table.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44444"/>
                </a:solidFill>
                <a:latin typeface="Raleway"/>
              </a:rPr>
              <a:t>She </a:t>
            </a:r>
            <a:r>
              <a:rPr lang="en-US" sz="3600" b="1" dirty="0">
                <a:solidFill>
                  <a:srgbClr val="444444"/>
                </a:solidFill>
                <a:latin typeface="Raleway"/>
              </a:rPr>
              <a:t>cut</a:t>
            </a:r>
            <a:r>
              <a:rPr lang="en-US" sz="3600" dirty="0">
                <a:solidFill>
                  <a:srgbClr val="444444"/>
                </a:solidFill>
                <a:latin typeface="Raleway"/>
              </a:rPr>
              <a:t> her finger yesterday.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44444"/>
                </a:solidFill>
                <a:latin typeface="Raleway"/>
              </a:rPr>
              <a:t>Yesterday, Jack </a:t>
            </a:r>
            <a:r>
              <a:rPr lang="en-US" sz="3600" b="1" dirty="0">
                <a:solidFill>
                  <a:srgbClr val="444444"/>
                </a:solidFill>
                <a:latin typeface="Raleway"/>
              </a:rPr>
              <a:t>hit</a:t>
            </a:r>
            <a:r>
              <a:rPr lang="en-US" sz="3600" dirty="0">
                <a:solidFill>
                  <a:srgbClr val="444444"/>
                </a:solidFill>
                <a:latin typeface="Raleway"/>
              </a:rPr>
              <a:t> me first.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44444"/>
                </a:solidFill>
                <a:latin typeface="Raleway"/>
              </a:rPr>
              <a:t>I beat my father in football last week.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0517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the verbs between brackets into the past tense.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263830" cy="477172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/>
              <a:t>I _______________ (come) to England in 1993.</a:t>
            </a: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en-US" dirty="0"/>
              <a:t>She _____________(stand) under a tree to shelter from the rain.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3. They _____________(do) their homework yesterday.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4. We _____________(sing) too much last night - I have a sore throat!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5. He already ______________(eat) all the cake.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6. The child_____________(fall) off his bicycle.</a:t>
            </a:r>
          </a:p>
          <a:p>
            <a:pPr marL="457200" indent="-457200">
              <a:lnSpc>
                <a:spcPct val="150000"/>
              </a:lnSpc>
              <a:buAutoNum type="arabicPeriod" startAt="7"/>
            </a:pPr>
            <a:r>
              <a:rPr lang="en-US" dirty="0"/>
              <a:t>It _____________(take) three hours to drive to Paris.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8.  I _______________(find) your keys under the table.</a:t>
            </a:r>
          </a:p>
          <a:p>
            <a:pPr marL="457200" indent="-457200">
              <a:buAutoNum type="arabicPeriod" startAt="7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 startAt="6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 startAt="2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arenR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182562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696" y="234884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stood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3006999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7693" y="355333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sang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8790" y="4211487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7744" y="473327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fell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7664" y="528104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took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8598" y="587987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found</a:t>
            </a:r>
          </a:p>
        </p:txBody>
      </p:sp>
    </p:spTree>
    <p:extLst>
      <p:ext uri="{BB962C8B-B14F-4D97-AF65-F5344CB8AC3E}">
        <p14:creationId xmlns:p14="http://schemas.microsoft.com/office/powerpoint/2010/main" val="112908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04664"/>
            <a:ext cx="7886700" cy="57722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9. She ____________(get) a new bike for her birthday.</a:t>
            </a:r>
          </a:p>
          <a:p>
            <a:pPr marL="457200" indent="-457200">
              <a:lnSpc>
                <a:spcPct val="200000"/>
              </a:lnSpc>
              <a:buAutoNum type="arabicPeriod" startAt="10"/>
            </a:pPr>
            <a:r>
              <a:rPr lang="en-US" dirty="0"/>
              <a:t>She _____________(sell) her house last year.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11. We _______________(go) to New York in January.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12.  Finally my mother ______________(let) me go to a party.</a:t>
            </a:r>
          </a:p>
          <a:p>
            <a:pPr marL="457200" indent="-457200">
              <a:lnSpc>
                <a:spcPct val="200000"/>
              </a:lnSpc>
              <a:buAutoNum type="arabicPeriod" startAt="13"/>
            </a:pPr>
            <a:r>
              <a:rPr lang="en-US" dirty="0"/>
              <a:t>It ________________(be) cold last night.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14. I ________________(meet) John at the weekend.</a:t>
            </a:r>
          </a:p>
          <a:p>
            <a:pPr marL="457200" indent="-457200">
              <a:lnSpc>
                <a:spcPct val="200000"/>
              </a:lnSpc>
              <a:buAutoNum type="arabicPeriod" startAt="15"/>
            </a:pPr>
            <a:r>
              <a:rPr lang="en-US" dirty="0"/>
              <a:t>Lucy ____________(pay) the bill before leaving the restaurant.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16. We _______________(see) the new film yesterday.</a:t>
            </a:r>
          </a:p>
          <a:p>
            <a:pPr marL="457200" indent="-457200">
              <a:buAutoNum type="arabicPeriod" startAt="15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 startAt="13"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457200" indent="-457200">
              <a:buAutoNum type="arabicPeriod" startAt="10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54868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680" y="123194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3106" y="189917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263691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3324489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4539" y="406222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met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4729461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paid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94191" y="541703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saw</a:t>
            </a:r>
          </a:p>
        </p:txBody>
      </p:sp>
    </p:spTree>
    <p:extLst>
      <p:ext uri="{BB962C8B-B14F-4D97-AF65-F5344CB8AC3E}">
        <p14:creationId xmlns:p14="http://schemas.microsoft.com/office/powerpoint/2010/main" val="209107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gative Sentences &lt;ul&gt;&lt;li&gt;DID NOT + VERB  (base form) &lt;/li&gt;&lt;/ul&gt;&lt;ul&gt;&lt;ul&gt;&lt;li&gt;Example:  I  did not work  yesterday &lt;/li&gt;&lt;/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5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104" y="653742"/>
            <a:ext cx="9144000" cy="4351338"/>
          </a:xfrm>
        </p:spPr>
        <p:txBody>
          <a:bodyPr>
            <a:normAutofit/>
          </a:bodyPr>
          <a:lstStyle/>
          <a:p>
            <a:r>
              <a:rPr lang="en-US" sz="4800" dirty="0"/>
              <a:t>When do we use the past tense?</a:t>
            </a:r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7953" y="5389092"/>
            <a:ext cx="9144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16832"/>
            <a:ext cx="5976664" cy="42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ore examples: &lt;ul&gt;&lt;ul&gt;&lt;ul&gt;&lt;ul&gt;&lt;ul&gt;&lt;li&gt;- I  didn’t go  on holiday last year &lt;/li&gt;&lt;/ul&gt;&lt;/ul&gt;&lt;/ul&gt;&lt;/ul&gt;&lt;/ul&gt;&lt;ul&gt;&lt;ul&gt;&lt;ul&gt;&lt;ul&gt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77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IMPLE PAST      POSITIVE STATEMENT                    NEGATIVE STATEMENTI worked in Mushrooms Company in       I didn’t w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" y="0"/>
            <a:ext cx="9128530" cy="684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603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Complete the sentences with the Past Simple of the verbs in brackets.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6383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1-  We .......................... (not order) steak and chips at the restaurant yesterday.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2- Billy .......................... (not stop) at the stop sign.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3- I .......................... (not go) to school yesterday.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4- we ......................... (not walk) to the bank and ..................... (not pay) our bills.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165914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didn’t order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27538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didn’t stop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353962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didn’t go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2855" y="432095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didn’t walk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0152" y="432313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didn’t pay</a:t>
            </a:r>
          </a:p>
        </p:txBody>
      </p:sp>
    </p:spTree>
    <p:extLst>
      <p:ext uri="{BB962C8B-B14F-4D97-AF65-F5344CB8AC3E}">
        <p14:creationId xmlns:p14="http://schemas.microsoft.com/office/powerpoint/2010/main" val="369508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Change the sentences to the negative form.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96102"/>
            <a:ext cx="7886700" cy="505067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1- She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/>
              <a:t>studied</a:t>
            </a:r>
            <a:r>
              <a:rPr lang="en-US" dirty="0"/>
              <a:t> French at university.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2- They </a:t>
            </a:r>
            <a:r>
              <a:rPr lang="en-US" b="1" u="sng" dirty="0"/>
              <a:t>visited</a:t>
            </a:r>
            <a:r>
              <a:rPr lang="en-US" dirty="0"/>
              <a:t> Paris on their last vacation.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3- They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</a:t>
            </a:r>
            <a:r>
              <a:rPr lang="en-US" dirty="0"/>
              <a:t> the game last week.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4- He </a:t>
            </a:r>
            <a:r>
              <a:rPr lang="en-US" b="1" u="sng" dirty="0"/>
              <a:t>swam</a:t>
            </a:r>
            <a:r>
              <a:rPr lang="en-US" dirty="0"/>
              <a:t> in the sea.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5- He </a:t>
            </a:r>
            <a:r>
              <a:rPr lang="en-US" b="1" u="sng" dirty="0"/>
              <a:t>wrote</a:t>
            </a:r>
            <a:r>
              <a:rPr lang="en-US" dirty="0"/>
              <a:t> his name on the paper.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6- He </a:t>
            </a:r>
            <a:r>
              <a:rPr lang="en-US" b="1" u="sng" dirty="0"/>
              <a:t>caught</a:t>
            </a:r>
            <a:r>
              <a:rPr lang="en-US" dirty="0"/>
              <a:t> a fish with his fishing line.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7- He </a:t>
            </a:r>
            <a:r>
              <a:rPr lang="en-US" b="1" u="sng" dirty="0"/>
              <a:t>bought</a:t>
            </a:r>
            <a:r>
              <a:rPr lang="en-US" dirty="0"/>
              <a:t>  some toys for his kids.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8- They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</a:t>
            </a:r>
            <a:r>
              <a:rPr lang="en-US" dirty="0"/>
              <a:t> all the toys in the box.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7406" y="1690003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She didn’t study French at university.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2246125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They didn’t visit Paris on their last vacation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42817" y="2784733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They didn’t win the game last week.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2817" y="3390194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He didn’t swim in the sea.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386" y="3995655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He didn’t write his name on the paper.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68872" y="4613522"/>
            <a:ext cx="4683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He </a:t>
            </a:r>
            <a:r>
              <a:rPr lang="en-US" sz="2000" dirty="0">
                <a:solidFill>
                  <a:srgbClr val="FF0000"/>
                </a:solidFill>
              </a:rPr>
              <a:t>didn’t catch a fish with his fishing line.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7076" y="5139724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He didn’t buy some toys for his kids.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9374" y="5769997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They didn’t put all the toys in the box.</a:t>
            </a:r>
          </a:p>
        </p:txBody>
      </p:sp>
    </p:spTree>
    <p:extLst>
      <p:ext uri="{BB962C8B-B14F-4D97-AF65-F5344CB8AC3E}">
        <p14:creationId xmlns:p14="http://schemas.microsoft.com/office/powerpoint/2010/main" val="407959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Yes /No Questions &lt;ul&gt;&lt;li&gt;DID  +  subject  +  main verb  +  rest of sentence +  ? &lt;/li&gt;&lt;/ul&gt;&lt;ul&gt;&lt;ul&gt;&lt;li&gt;Example: &lt;/li&gt;&lt;/u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5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4054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- AND DID QUESTIONS         QUESTION                             ANSWERWhat did you do last             I played socce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88024" y="5805264"/>
            <a:ext cx="432048" cy="28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62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Write the question.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/>
              <a:t>you / watched TV / last night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_________________________________________________________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2. your friends / played football / yesterday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_________________________________________________________3. your mum </a:t>
            </a:r>
            <a:r>
              <a:rPr lang="en-US"/>
              <a:t>/ baked </a:t>
            </a:r>
            <a:r>
              <a:rPr lang="en-US" dirty="0"/>
              <a:t>/ a cake / last weekend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_________________________________________________________</a:t>
            </a:r>
          </a:p>
          <a:p>
            <a:pPr marL="457200" indent="-457200">
              <a:buAutoNum type="arabicPeriod"/>
            </a:pPr>
            <a:endParaRPr lang="en-US" b="1" dirty="0"/>
          </a:p>
          <a:p>
            <a:pPr marL="457200" indent="-45720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420888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Did you watch TV last night?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436" y="3477816"/>
            <a:ext cx="5345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Did your friends play football yesterday?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1008" y="4534744"/>
            <a:ext cx="5539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Did your mum bake a cake last weekend?</a:t>
            </a:r>
          </a:p>
        </p:txBody>
      </p:sp>
    </p:spTree>
    <p:extLst>
      <p:ext uri="{BB962C8B-B14F-4D97-AF65-F5344CB8AC3E}">
        <p14:creationId xmlns:p14="http://schemas.microsoft.com/office/powerpoint/2010/main" val="87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MEMBER!! &lt;ul&gt;&lt;li&gt;Positive sentences: &lt;/li&gt;&lt;/ul&gt;&lt;ul&gt;&lt;ul&gt;&lt;li&gt;I  play ed  football yesterday &lt;/li&gt;&lt;/ul&gt;&lt;/ul&gt;&lt;ul&gt;&lt;ul&gt;&lt;li&gt;I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858"/>
            <a:ext cx="9281665" cy="696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51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15616" y="2132856"/>
            <a:ext cx="648072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Comic Sans MS" panose="030F0702030302020204" pitchFamily="66" charset="0"/>
                <a:hlinkClick r:id="rId2"/>
              </a:rPr>
              <a:t>https://agendaweb.org/verbs/past_simple-exercises.html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https://wordwall.net/resource/6065449/double-or-drop-or-change-spelling-rules-adding-ing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https://wordwall.net/resource/1868008/adding-ed-verbs</a:t>
            </a:r>
          </a:p>
        </p:txBody>
      </p:sp>
    </p:spTree>
    <p:extLst>
      <p:ext uri="{BB962C8B-B14F-4D97-AF65-F5344CB8AC3E}">
        <p14:creationId xmlns:p14="http://schemas.microsoft.com/office/powerpoint/2010/main" val="12800291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ELL DONE!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10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229600" cy="1900808"/>
          </a:xfrm>
        </p:spPr>
        <p:txBody>
          <a:bodyPr>
            <a:normAutofit/>
          </a:bodyPr>
          <a:lstStyle/>
          <a:p>
            <a:r>
              <a:rPr lang="en-US" sz="2800" dirty="0"/>
              <a:t>We use the past tense to  describe an action that  started and finished at a specific time in the past, for 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2996952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 </a:t>
            </a:r>
            <a:r>
              <a:rPr lang="en-US" sz="3200" b="1" dirty="0"/>
              <a:t>saw</a:t>
            </a:r>
            <a:r>
              <a:rPr lang="en-US" sz="3200" dirty="0"/>
              <a:t> a movie </a:t>
            </a:r>
            <a:r>
              <a:rPr lang="en-US" sz="3200" dirty="0">
                <a:solidFill>
                  <a:srgbClr val="FF0000"/>
                </a:solidFill>
              </a:rPr>
              <a:t>yesterday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</a:p>
          <a:p>
            <a:r>
              <a:rPr lang="en-US" sz="3200" dirty="0"/>
              <a:t>She </a:t>
            </a:r>
            <a:r>
              <a:rPr lang="en-US" sz="3200" b="1" dirty="0"/>
              <a:t>watched</a:t>
            </a:r>
            <a:r>
              <a:rPr lang="en-US" sz="3200" dirty="0"/>
              <a:t> TV </a:t>
            </a:r>
            <a:r>
              <a:rPr lang="en-US" sz="3200" dirty="0">
                <a:solidFill>
                  <a:srgbClr val="FF0000"/>
                </a:solidFill>
              </a:rPr>
              <a:t>last night</a:t>
            </a:r>
            <a:r>
              <a:rPr lang="en-US" sz="3200" dirty="0"/>
              <a:t>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Last summer</a:t>
            </a:r>
            <a:r>
              <a:rPr lang="en-US" sz="3200" dirty="0"/>
              <a:t>, my parents </a:t>
            </a:r>
            <a:r>
              <a:rPr lang="en-US" sz="3200" b="1" dirty="0"/>
              <a:t>visited</a:t>
            </a:r>
            <a:r>
              <a:rPr lang="en-US" sz="3200" dirty="0"/>
              <a:t> Australia.</a:t>
            </a:r>
          </a:p>
          <a:p>
            <a:r>
              <a:rPr lang="en-US" sz="3200" dirty="0"/>
              <a:t>We </a:t>
            </a:r>
            <a:r>
              <a:rPr lang="en-US" sz="3200" b="1" dirty="0"/>
              <a:t>had</a:t>
            </a:r>
            <a:r>
              <a:rPr lang="en-US" sz="3200" dirty="0"/>
              <a:t> lunch together </a:t>
            </a:r>
            <a:r>
              <a:rPr lang="en-US" sz="3200" dirty="0">
                <a:solidFill>
                  <a:srgbClr val="FF0000"/>
                </a:solidFill>
              </a:rPr>
              <a:t>two hours ago</a:t>
            </a:r>
            <a:r>
              <a:rPr lang="en-US" sz="3200" dirty="0"/>
              <a:t>.</a:t>
            </a:r>
          </a:p>
          <a:p>
            <a:endParaRPr lang="en-US" sz="4000" dirty="0"/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xpressions for Past Tense        last          ago              yesterdaylast night     10 minutes ago   yesterdaylast S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43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260648"/>
            <a:ext cx="7543750" cy="526824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sz="3600" dirty="0"/>
              <a:t>We also use the past tense for actions that happened one after the other in the past ( </a:t>
            </a:r>
            <a:r>
              <a:rPr lang="en-US" sz="3600" b="1" dirty="0"/>
              <a:t>like in a story</a:t>
            </a:r>
            <a:r>
              <a:rPr lang="en-US" sz="3600" dirty="0"/>
              <a:t>).</a:t>
            </a:r>
          </a:p>
          <a:p>
            <a:pPr marL="0" indent="0">
              <a:buNone/>
            </a:pPr>
            <a:r>
              <a:rPr lang="en-US" sz="3600" dirty="0"/>
              <a:t>- </a:t>
            </a:r>
            <a:r>
              <a:rPr lang="en-US" sz="3600" dirty="0">
                <a:solidFill>
                  <a:srgbClr val="0070C0"/>
                </a:solidFill>
              </a:rPr>
              <a:t>He </a:t>
            </a:r>
            <a:r>
              <a:rPr lang="en-US" sz="3600" b="1" dirty="0">
                <a:solidFill>
                  <a:srgbClr val="0070C0"/>
                </a:solidFill>
              </a:rPr>
              <a:t>came in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b="1" dirty="0">
                <a:solidFill>
                  <a:srgbClr val="0070C0"/>
                </a:solidFill>
              </a:rPr>
              <a:t>took off </a:t>
            </a:r>
            <a:r>
              <a:rPr lang="en-US" sz="3600" dirty="0">
                <a:solidFill>
                  <a:srgbClr val="0070C0"/>
                </a:solidFill>
              </a:rPr>
              <a:t>his coat and </a:t>
            </a:r>
            <a:r>
              <a:rPr lang="en-US" sz="3600" b="1" dirty="0">
                <a:solidFill>
                  <a:srgbClr val="0070C0"/>
                </a:solidFill>
              </a:rPr>
              <a:t>sat  down.</a:t>
            </a:r>
          </a:p>
          <a:p>
            <a:pPr marL="0" indent="0">
              <a:buNone/>
            </a:pPr>
            <a:r>
              <a:rPr lang="en-US" sz="3600" dirty="0"/>
              <a:t>- </a:t>
            </a:r>
            <a:r>
              <a:rPr lang="en-US" sz="3600" dirty="0">
                <a:solidFill>
                  <a:srgbClr val="00B050"/>
                </a:solidFill>
              </a:rPr>
              <a:t>I </a:t>
            </a:r>
            <a:r>
              <a:rPr lang="en-US" sz="3600" b="1" dirty="0">
                <a:solidFill>
                  <a:srgbClr val="00B050"/>
                </a:solidFill>
              </a:rPr>
              <a:t>went</a:t>
            </a:r>
            <a:r>
              <a:rPr lang="en-US" sz="3600" dirty="0">
                <a:solidFill>
                  <a:srgbClr val="00B050"/>
                </a:solidFill>
              </a:rPr>
              <a:t> to the party, and I </a:t>
            </a:r>
            <a:r>
              <a:rPr lang="en-US" sz="3600" b="1" dirty="0">
                <a:solidFill>
                  <a:srgbClr val="00B050"/>
                </a:solidFill>
              </a:rPr>
              <a:t>saw</a:t>
            </a:r>
            <a:r>
              <a:rPr lang="en-US" sz="3600" dirty="0">
                <a:solidFill>
                  <a:srgbClr val="00B050"/>
                </a:solidFill>
              </a:rPr>
              <a:t> my friends, then we </a:t>
            </a:r>
            <a:r>
              <a:rPr lang="en-US" sz="3600" b="1" dirty="0">
                <a:solidFill>
                  <a:srgbClr val="00B050"/>
                </a:solidFill>
              </a:rPr>
              <a:t>danced</a:t>
            </a:r>
            <a:r>
              <a:rPr lang="en-US" sz="3600" dirty="0">
                <a:solidFill>
                  <a:srgbClr val="00B050"/>
                </a:solidFill>
              </a:rPr>
              <a:t> together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672">
            <a:off x="6486593" y="3156306"/>
            <a:ext cx="2519778" cy="3357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77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7784" y="2780928"/>
            <a:ext cx="3042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https://youtu.be/RB6d-1tdx54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en-US" dirty="0"/>
              <a:t>Verb to be in the past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5736" y="3871168"/>
            <a:ext cx="4572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https://www.liveworksheets.com/rt1658952dr</a:t>
            </a:r>
          </a:p>
        </p:txBody>
      </p:sp>
    </p:spTree>
    <p:extLst>
      <p:ext uri="{BB962C8B-B14F-4D97-AF65-F5344CB8AC3E}">
        <p14:creationId xmlns:p14="http://schemas.microsoft.com/office/powerpoint/2010/main" val="393494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53754"/>
            <a:ext cx="7344816" cy="696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4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egative Sentences verb   TO BE &lt;ul&gt;&lt;li&gt;WAS / WERE + NOT &lt;/li&gt;&lt;/ul&gt;&lt;ul&gt;&lt;li&gt;Examples: &lt;/li&gt;&lt;/ul&gt;&lt;ul&gt;&lt;li&gt;I  was not  at sch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725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1027</Words>
  <Application>Microsoft Office PowerPoint</Application>
  <PresentationFormat>On-screen Show (4:3)</PresentationFormat>
  <Paragraphs>201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Comic Sans MS</vt:lpstr>
      <vt:lpstr>Raleway</vt:lpstr>
      <vt:lpstr>Twinkl SemiBold</vt:lpstr>
      <vt:lpstr>Office Theme</vt:lpstr>
      <vt:lpstr>The Past Tense</vt:lpstr>
      <vt:lpstr>Objective:</vt:lpstr>
      <vt:lpstr>PowerPoint Presentation</vt:lpstr>
      <vt:lpstr>PowerPoint Presentation</vt:lpstr>
      <vt:lpstr>PowerPoint Presentation</vt:lpstr>
      <vt:lpstr>PowerPoint Presentation</vt:lpstr>
      <vt:lpstr>Verb to be in the past</vt:lpstr>
      <vt:lpstr>PowerPoint Presentation</vt:lpstr>
      <vt:lpstr>PowerPoint Presentation</vt:lpstr>
      <vt:lpstr>Write the past tense of the following verbs.</vt:lpstr>
      <vt:lpstr>PowerPoint Presentation</vt:lpstr>
      <vt:lpstr>PowerPoint Presentation</vt:lpstr>
      <vt:lpstr>PowerPoint Presentation</vt:lpstr>
      <vt:lpstr>Change the following verbs into the past.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Choose the correct past tense of the following verbs.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 the verbs between brackets into the past tense.</vt:lpstr>
      <vt:lpstr>PowerPoint Presentation</vt:lpstr>
      <vt:lpstr>PowerPoint Presentation</vt:lpstr>
      <vt:lpstr>PowerPoint Presentation</vt:lpstr>
      <vt:lpstr>PowerPoint Presentation</vt:lpstr>
      <vt:lpstr>Complete the sentences with the Past Simple of the verbs in brackets.</vt:lpstr>
      <vt:lpstr>Change the sentences to the negative form.</vt:lpstr>
      <vt:lpstr>PowerPoint Presentation</vt:lpstr>
      <vt:lpstr>PowerPoint Presentation</vt:lpstr>
      <vt:lpstr>Write the question.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past tense</dc:title>
  <dc:creator>NOS</dc:creator>
  <cp:lastModifiedBy>L.Emseeh</cp:lastModifiedBy>
  <cp:revision>91</cp:revision>
  <dcterms:created xsi:type="dcterms:W3CDTF">2016-10-19T17:19:27Z</dcterms:created>
  <dcterms:modified xsi:type="dcterms:W3CDTF">2023-05-06T05:44:22Z</dcterms:modified>
</cp:coreProperties>
</file>