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 varScale="1">
        <p:scale>
          <a:sx n="80" d="100"/>
          <a:sy n="80" d="100"/>
        </p:scale>
        <p:origin x="111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C1170-A909-45FF-9962-827CE4A6A67A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188B4-7091-466F-866D-4A483B2B64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4188B4-7091-466F-866D-4A483B2B647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26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918873_8551372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  <a:prstGeom prst="rect">
            <a:avLst/>
          </a:prstGeom>
        </p:spPr>
        <p:txBody>
          <a:bodyPr/>
          <a:lstStyle>
            <a:lvl1pPr algn="l">
              <a:buClr>
                <a:srgbClr val="FFFFFF"/>
              </a:buCl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 sz="35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93988" y="1600200"/>
            <a:ext cx="632618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dirty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43213" y="404813"/>
            <a:ext cx="5832475" cy="69215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298575"/>
            <a:ext cx="8207375" cy="4827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865813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865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918873_8551372211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华文细黑" pitchFamily="2" charset="-122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华文细黑" pitchFamily="2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华文细黑" pitchFamily="2" charset="-122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华文细黑" pitchFamily="2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华文细黑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华文细黑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5638800" cy="1676400"/>
          </a:xfrm>
        </p:spPr>
        <p:txBody>
          <a:bodyPr/>
          <a:lstStyle/>
          <a:p>
            <a:pPr algn="ctr"/>
            <a:r>
              <a:rPr lang="sr-Latn-CS" dirty="0"/>
              <a:t>When we use “WILL” – all about “WILL” </a:t>
            </a:r>
            <a:r>
              <a:rPr lang="sr-Latn-CS" dirty="0">
                <a:sym typeface="Wingdings" pitchFamily="2" charset="2"/>
              </a:rPr>
              <a:t>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6326187" cy="4525963"/>
          </a:xfrm>
        </p:spPr>
        <p:txBody>
          <a:bodyPr/>
          <a:lstStyle/>
          <a:p>
            <a:r>
              <a:rPr lang="sr-Latn-CS" sz="3200" dirty="0"/>
              <a:t>We use WILL: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90600"/>
            <a:ext cx="933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800" dirty="0"/>
              <a:t> - To say what you would like, for example in a restaurant.</a:t>
            </a:r>
            <a:endParaRPr lang="en-US" sz="2800" dirty="0"/>
          </a:p>
        </p:txBody>
      </p:sp>
      <p:pic>
        <p:nvPicPr>
          <p:cNvPr id="5" name="Picture 2" descr="http://www.goktepe.net/wp-content/uploads/2011/09/9583090-a-waiter-taking-order-from-restaurant-custome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80741"/>
            <a:ext cx="4176464" cy="277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4953000" y="1905000"/>
            <a:ext cx="2592288" cy="1728192"/>
          </a:xfrm>
          <a:prstGeom prst="wedgeRoundRectCallout">
            <a:avLst>
              <a:gd name="adj1" fmla="val -48956"/>
              <a:gd name="adj2" fmla="val 896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800" b="1" dirty="0">
              <a:latin typeface="Arial Rounded MT Bold" pitchFamily="34" charset="0"/>
            </a:endParaRPr>
          </a:p>
          <a:p>
            <a:pPr algn="ctr"/>
            <a:r>
              <a:rPr lang="tr-TR" sz="2800" b="1" dirty="0">
                <a:latin typeface="Arial Rounded MT Bold" pitchFamily="34" charset="0"/>
              </a:rPr>
              <a:t>Are you ready to order?</a:t>
            </a:r>
          </a:p>
          <a:p>
            <a:pPr algn="ctr"/>
            <a:endParaRPr lang="tr-TR" sz="2800" dirty="0">
              <a:latin typeface="Arial Rounded MT Bold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67544" y="1628800"/>
            <a:ext cx="2592288" cy="1728192"/>
          </a:xfrm>
          <a:prstGeom prst="wedgeRoundRectCallout">
            <a:avLst>
              <a:gd name="adj1" fmla="val 55435"/>
              <a:gd name="adj2" fmla="val 1204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Arial Rounded MT Bold" pitchFamily="34" charset="0"/>
              </a:rPr>
              <a:t>Yes. I </a:t>
            </a:r>
            <a:r>
              <a:rPr lang="tr-TR" sz="2400" b="1" dirty="0">
                <a:solidFill>
                  <a:srgbClr val="FF0000"/>
                </a:solidFill>
                <a:latin typeface="Arial Rounded MT Bold" pitchFamily="34" charset="0"/>
              </a:rPr>
              <a:t>will </a:t>
            </a:r>
            <a:r>
              <a:rPr lang="tr-TR" sz="2400" b="1" dirty="0">
                <a:latin typeface="Arial Rounded MT Bold" pitchFamily="34" charset="0"/>
              </a:rPr>
              <a:t>have </a:t>
            </a:r>
          </a:p>
          <a:p>
            <a:pPr algn="ctr"/>
            <a:r>
              <a:rPr lang="tr-TR" sz="2400" b="1" dirty="0">
                <a:latin typeface="Arial Rounded MT Bold" pitchFamily="34" charset="0"/>
              </a:rPr>
              <a:t>steak with potato chips.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326187" cy="4525963"/>
          </a:xfrm>
        </p:spPr>
        <p:txBody>
          <a:bodyPr/>
          <a:lstStyle/>
          <a:p>
            <a:r>
              <a:rPr lang="sr-Latn-CS" sz="3200" dirty="0"/>
              <a:t>We use WILL:</a:t>
            </a:r>
          </a:p>
          <a:p>
            <a:pPr>
              <a:buNone/>
            </a:pPr>
            <a:endParaRPr lang="sr-Latn-C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066800"/>
            <a:ext cx="83150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sr-Latn-CS" sz="2400" dirty="0"/>
              <a:t>To refuse to do something (in this case we use NEGATIVE</a:t>
            </a:r>
          </a:p>
          <a:p>
            <a:r>
              <a:rPr lang="sr-Latn-CS" sz="2400" dirty="0"/>
              <a:t>form of WILL = </a:t>
            </a:r>
            <a:r>
              <a:rPr lang="sr-Latn-CS" sz="2400" dirty="0">
                <a:solidFill>
                  <a:srgbClr val="FF0000"/>
                </a:solidFill>
              </a:rPr>
              <a:t>WON’T</a:t>
            </a:r>
            <a:r>
              <a:rPr lang="sr-Latn-CS" sz="2400" dirty="0"/>
              <a:t> (WILL NOT)</a:t>
            </a:r>
            <a:endParaRPr lang="en-US" sz="2400" dirty="0"/>
          </a:p>
        </p:txBody>
      </p:sp>
      <p:pic>
        <p:nvPicPr>
          <p:cNvPr id="5" name="Picture 2" descr="http://t1.gstatic.com/images?q=tbn:ANd9GcSEIfbatV__WpF3fFziDIoHoYKEQShG3ZOvPNTI7KLn3BfO8ZT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343400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5334000" y="2286000"/>
            <a:ext cx="2592288" cy="1728192"/>
          </a:xfrm>
          <a:prstGeom prst="wedgeRoundRectCallout">
            <a:avLst>
              <a:gd name="adj1" fmla="val -86614"/>
              <a:gd name="adj2" fmla="val 946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latin typeface="Arial Rounded MT Bold" pitchFamily="34" charset="0"/>
              </a:rPr>
              <a:t>I </a:t>
            </a:r>
            <a:r>
              <a:rPr lang="tr-TR" sz="3200" dirty="0">
                <a:solidFill>
                  <a:srgbClr val="FF0000"/>
                </a:solidFill>
                <a:latin typeface="Arial Rounded MT Bold" pitchFamily="34" charset="0"/>
              </a:rPr>
              <a:t>won’t</a:t>
            </a:r>
            <a:r>
              <a:rPr lang="tr-TR" sz="3200" dirty="0">
                <a:latin typeface="Arial Rounded MT Bold" pitchFamily="34" charset="0"/>
              </a:rPr>
              <a:t> tell.</a:t>
            </a:r>
            <a:endParaRPr lang="sr-Latn-CS" sz="3200" dirty="0">
              <a:latin typeface="Arial Rounded MT Bold" pitchFamily="34" charset="0"/>
            </a:endParaRPr>
          </a:p>
          <a:p>
            <a:pPr algn="ctr"/>
            <a:endParaRPr lang="tr-TR" sz="1600" dirty="0">
              <a:latin typeface="Arial Rounded MT Bold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09600" y="2438400"/>
            <a:ext cx="2592288" cy="1728192"/>
          </a:xfrm>
          <a:prstGeom prst="wedgeRoundRectCallout">
            <a:avLst>
              <a:gd name="adj1" fmla="val 73072"/>
              <a:gd name="adj2" fmla="val 939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Arial Rounded MT Bold" pitchFamily="34" charset="0"/>
              </a:rPr>
              <a:t>What  is  the answer  to exercise 4?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2514600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>
                <a:latin typeface="Arial Rounded MT Bold" pitchFamily="34" charset="0"/>
              </a:rPr>
              <a:t>(will not)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28800"/>
            <a:ext cx="6316662" cy="1143000"/>
          </a:xfrm>
        </p:spPr>
        <p:txBody>
          <a:bodyPr/>
          <a:lstStyle/>
          <a:p>
            <a:pPr algn="ctr"/>
            <a:r>
              <a:rPr lang="sr-Latn-CS" sz="4000" dirty="0"/>
              <a:t>But now, let’s see when we use </a:t>
            </a:r>
            <a:r>
              <a:rPr lang="sr-Latn-CS" sz="4000" dirty="0">
                <a:solidFill>
                  <a:srgbClr val="FF0000"/>
                </a:solidFill>
              </a:rPr>
              <a:t>BE + GOING TO + VERB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924800" cy="4525963"/>
          </a:xfrm>
        </p:spPr>
        <p:txBody>
          <a:bodyPr/>
          <a:lstStyle/>
          <a:p>
            <a:r>
              <a:rPr lang="sr-Latn-CS" sz="3200" dirty="0"/>
              <a:t>We use </a:t>
            </a:r>
            <a:r>
              <a:rPr lang="sr-Latn-CS" sz="3200" dirty="0">
                <a:solidFill>
                  <a:srgbClr val="FF0000"/>
                </a:solidFill>
              </a:rPr>
              <a:t>BE + GOING TO + VERB</a:t>
            </a:r>
          </a:p>
          <a:p>
            <a:pPr>
              <a:buNone/>
            </a:pP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71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r-Latn-CS" sz="2400" dirty="0"/>
              <a:t>To talk about things that we decided to do, but that we haven’t yet planned in detail. </a:t>
            </a:r>
            <a:r>
              <a:rPr lang="en-US" sz="2400"/>
              <a:t>(Intension )</a:t>
            </a:r>
            <a:endParaRPr lang="en-US" sz="2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895600"/>
            <a:ext cx="7699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Mike is going to orgnise a welcome party!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267200"/>
            <a:ext cx="81307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am going to give them a wedding present. </a:t>
            </a:r>
          </a:p>
          <a:p>
            <a:r>
              <a:rPr lang="sr-Latn-CS" sz="2000" dirty="0">
                <a:solidFill>
                  <a:srgbClr val="FF0000"/>
                </a:solidFill>
              </a:rPr>
              <a:t>(but I haven’t decided what to get yet)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486400"/>
            <a:ext cx="8222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u="sng" dirty="0">
                <a:solidFill>
                  <a:srgbClr val="FF0000"/>
                </a:solidFill>
              </a:rPr>
              <a:t>NOTE: </a:t>
            </a:r>
            <a:r>
              <a:rPr lang="sr-Latn-CS" sz="2400" dirty="0"/>
              <a:t>The future with </a:t>
            </a:r>
            <a:r>
              <a:rPr lang="sr-Latn-CS" sz="2400" u="sng" dirty="0">
                <a:solidFill>
                  <a:srgbClr val="FF0000"/>
                </a:solidFill>
              </a:rPr>
              <a:t>going to </a:t>
            </a:r>
            <a:r>
              <a:rPr lang="sr-Latn-CS" sz="2400" dirty="0"/>
              <a:t>only expresses willingness </a:t>
            </a:r>
          </a:p>
          <a:p>
            <a:r>
              <a:rPr lang="sr-Latn-CS" sz="2400" dirty="0"/>
              <a:t>and intention of doing something.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05800" cy="4525963"/>
          </a:xfrm>
        </p:spPr>
        <p:txBody>
          <a:bodyPr/>
          <a:lstStyle/>
          <a:p>
            <a:r>
              <a:rPr lang="sr-Latn-CS" sz="3200" dirty="0"/>
              <a:t>We use </a:t>
            </a:r>
            <a:r>
              <a:rPr lang="sr-Latn-CS" sz="3200" dirty="0">
                <a:solidFill>
                  <a:srgbClr val="FF0000"/>
                </a:solidFill>
              </a:rPr>
              <a:t>BE + GOING TO + VERB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6832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sr-Latn-CS" sz="3200" dirty="0"/>
              <a:t>To talk about long-term project</a:t>
            </a:r>
            <a:r>
              <a:rPr lang="en-US" sz="3200" dirty="0"/>
              <a:t>)</a:t>
            </a:r>
            <a:r>
              <a:rPr lang="sr-Latn-CS" sz="3200" dirty="0"/>
              <a:t>ts</a:t>
            </a:r>
            <a:r>
              <a:rPr lang="en-US" sz="3200" dirty="0"/>
              <a:t> (Plans and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 </a:t>
            </a:r>
            <a:r>
              <a:rPr lang="en-US" sz="3200" dirty="0" err="1"/>
              <a:t>Intenstion</a:t>
            </a:r>
            <a:r>
              <a:rPr lang="en-US" sz="3200" dirty="0"/>
              <a:t>)</a:t>
            </a:r>
            <a:r>
              <a:rPr lang="sr-Latn-CS" sz="3200" dirty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14953" y="2514600"/>
            <a:ext cx="8929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A: What are you going to be when you grow up?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581400"/>
            <a:ext cx="56026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B: I am going to be a reporter.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4525963"/>
          </a:xfrm>
        </p:spPr>
        <p:txBody>
          <a:bodyPr/>
          <a:lstStyle/>
          <a:p>
            <a:r>
              <a:rPr lang="sr-Latn-CS" sz="3200" dirty="0"/>
              <a:t>We use </a:t>
            </a:r>
            <a:r>
              <a:rPr lang="sr-Latn-CS" sz="3200" dirty="0">
                <a:solidFill>
                  <a:srgbClr val="FF0000"/>
                </a:solidFill>
              </a:rPr>
              <a:t>BE + GOING TO + VERB</a:t>
            </a:r>
          </a:p>
          <a:p>
            <a:pPr>
              <a:buNone/>
            </a:pPr>
            <a:r>
              <a:rPr lang="en-US" dirty="0"/>
              <a:t>(Predication with evidence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978" y="1350258"/>
            <a:ext cx="806739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r-Latn-CS" sz="2300" dirty="0"/>
              <a:t>To foretell an event that will happen in the immediate</a:t>
            </a:r>
          </a:p>
          <a:p>
            <a:r>
              <a:rPr lang="sr-Latn-CS" sz="2300" dirty="0"/>
              <a:t> future esspecially on the basis of what we see in the present</a:t>
            </a:r>
            <a:endParaRPr lang="en-US" sz="2300" dirty="0"/>
          </a:p>
          <a:p>
            <a:r>
              <a:rPr lang="en-US" sz="2300"/>
              <a:t>Prediction </a:t>
            </a:r>
            <a:r>
              <a:rPr lang="en-US" sz="2300" dirty="0"/>
              <a:t>with evidence</a:t>
            </a:r>
            <a:r>
              <a:rPr lang="sr-Latn-CS" sz="2300" dirty="0"/>
              <a:t>.</a:t>
            </a:r>
            <a:endParaRPr lang="en-US" sz="2300" dirty="0"/>
          </a:p>
          <a:p>
            <a:pPr algn="r"/>
            <a:r>
              <a:rPr lang="en-US" sz="2300" dirty="0"/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895600"/>
            <a:ext cx="6646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Hey, look! She is going to fall down!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876800"/>
            <a:ext cx="800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The clouds are grey.</a:t>
            </a:r>
            <a:r>
              <a:rPr lang="sr-Latn-CS" sz="32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It is going to rain</a:t>
            </a:r>
            <a:r>
              <a:rPr lang="tr-TR" i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458200" cy="4525963"/>
          </a:xfrm>
        </p:spPr>
        <p:txBody>
          <a:bodyPr/>
          <a:lstStyle/>
          <a:p>
            <a:r>
              <a:rPr lang="sr-Latn-CS" sz="3600" dirty="0"/>
              <a:t>When we use WILL: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066800"/>
            <a:ext cx="7924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r-Latn-CS" sz="3200" dirty="0">
                <a:ea typeface="华文细黑" pitchFamily="2" charset="-122"/>
              </a:rPr>
              <a:t>  To give information about future</a:t>
            </a:r>
            <a:r>
              <a:rPr lang="en-US" sz="3200" dirty="0">
                <a:ea typeface="华文细黑" pitchFamily="2" charset="-122"/>
              </a:rPr>
              <a:t>.</a:t>
            </a:r>
            <a:endParaRPr lang="sr-Latn-CS" sz="3200" dirty="0">
              <a:ea typeface="华文细黑" pitchFamily="2" charset="-122"/>
            </a:endParaRPr>
          </a:p>
          <a:p>
            <a:r>
              <a:rPr lang="en-US" sz="2000" dirty="0">
                <a:ea typeface="华文细黑" pitchFamily="2" charset="-122"/>
              </a:rPr>
              <a:t>     Prediction in general .</a:t>
            </a:r>
            <a:endParaRPr lang="sr-Latn-CS" sz="2000" dirty="0">
              <a:ea typeface="华文细黑" pitchFamily="2" charset="-122"/>
            </a:endParaRPr>
          </a:p>
          <a:p>
            <a:pPr>
              <a:buNone/>
            </a:pPr>
            <a:r>
              <a:rPr lang="sr-Latn-CS" sz="3600" dirty="0">
                <a:ea typeface="华文细黑" pitchFamily="2" charset="-122"/>
              </a:rPr>
              <a:t> </a:t>
            </a:r>
            <a: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  <a:t>Don’t worry! It will be OK.</a:t>
            </a:r>
            <a:b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</a:br>
            <a:endParaRPr lang="sr-Latn-CS" sz="3600" dirty="0">
              <a:solidFill>
                <a:srgbClr val="FF0000"/>
              </a:solidFill>
              <a:ea typeface="华文细黑" pitchFamily="2" charset="-122"/>
            </a:endParaRPr>
          </a:p>
          <a:p>
            <a:pPr>
              <a:buNone/>
            </a:pPr>
            <a: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  <a:t> The weather will change soon.</a:t>
            </a:r>
            <a:b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</a:br>
            <a:b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</a:br>
            <a: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  <a:t> You will never finish that book</a:t>
            </a:r>
          </a:p>
          <a:p>
            <a:pPr>
              <a:buNone/>
            </a:pPr>
            <a:endParaRPr lang="sr-Latn-CS" sz="3600" dirty="0">
              <a:solidFill>
                <a:srgbClr val="FF0000"/>
              </a:solidFill>
              <a:ea typeface="华文细黑" pitchFamily="2" charset="-122"/>
            </a:endParaRPr>
          </a:p>
          <a:p>
            <a:pPr marL="115888" indent="-115888">
              <a:buNone/>
            </a:pPr>
            <a:r>
              <a:rPr lang="sr-Latn-CS" sz="3600" dirty="0">
                <a:solidFill>
                  <a:srgbClr val="FF0000"/>
                </a:solidFill>
                <a:ea typeface="华文细黑" pitchFamily="2" charset="-122"/>
              </a:rPr>
              <a:t> Who do you think will win on  Saturday?</a:t>
            </a:r>
            <a:endParaRPr lang="en-US" sz="3600" dirty="0">
              <a:solidFill>
                <a:srgbClr val="FF0000"/>
              </a:solidFill>
              <a:ea typeface="华文细黑" pitchFamily="2" charset="-122"/>
            </a:endParaRPr>
          </a:p>
          <a:p>
            <a:pPr marL="115888" indent="-115888">
              <a:buNone/>
            </a:pPr>
            <a:r>
              <a:rPr lang="en-US" sz="3600" dirty="0">
                <a:solidFill>
                  <a:srgbClr val="FF0000"/>
                </a:solidFill>
                <a:ea typeface="华文细黑" pitchFamily="2" charset="-122"/>
              </a:rPr>
              <a:t> I Will .</a:t>
            </a:r>
            <a:endParaRPr lang="sr-Latn-CS" sz="3600" dirty="0">
              <a:solidFill>
                <a:srgbClr val="FF0000"/>
              </a:solidFill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381000" y="304800"/>
            <a:ext cx="8589211" cy="2603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>
                <a:ea typeface="华文细黑" pitchFamily="2" charset="-122"/>
              </a:rPr>
              <a:t>We use WILL with adverbs to indicate the level of certainty:</a:t>
            </a:r>
          </a:p>
          <a:p>
            <a:endParaRPr lang="sr-Latn-CS" sz="3200" dirty="0"/>
          </a:p>
          <a:p>
            <a:pPr>
              <a:buNone/>
            </a:pPr>
            <a:endParaRPr lang="sr-Latn-CS" sz="3200" dirty="0">
              <a:ea typeface="华文细黑" pitchFamily="2" charset="-122"/>
            </a:endParaRPr>
          </a:p>
          <a:p>
            <a:pPr>
              <a:buNone/>
            </a:pPr>
            <a:endParaRPr lang="sr-Latn-CS" sz="3200" dirty="0">
              <a:ea typeface="华文细黑" pitchFamily="2" charset="-122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219200"/>
            <a:ext cx="1866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/>
              <a:t> </a:t>
            </a:r>
            <a:r>
              <a:rPr lang="sr-Latn-CS" sz="3200" dirty="0">
                <a:solidFill>
                  <a:srgbClr val="FF0000"/>
                </a:solidFill>
                <a:ea typeface="华文细黑" pitchFamily="2" charset="-122"/>
              </a:rPr>
              <a:t>definitely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09800"/>
            <a:ext cx="1710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  <a:ea typeface="华文细黑" pitchFamily="2" charset="-122"/>
              </a:rPr>
              <a:t>certainly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1755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  <a:ea typeface="华文细黑" pitchFamily="2" charset="-122"/>
              </a:rPr>
              <a:t>probably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1219200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  <a:ea typeface="华文细黑" pitchFamily="2" charset="-122"/>
              </a:rPr>
              <a:t>possibly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3124200"/>
            <a:ext cx="7449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The weather will </a:t>
            </a:r>
            <a:r>
              <a:rPr lang="sr-Latn-CS" sz="3200" dirty="0">
                <a:solidFill>
                  <a:srgbClr val="FF0000"/>
                </a:solidFill>
              </a:rPr>
              <a:t>definitely</a:t>
            </a:r>
            <a:r>
              <a:rPr lang="sr-Latn-CS" sz="3200" dirty="0"/>
              <a:t> change soon.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3886200"/>
            <a:ext cx="72202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Man will </a:t>
            </a:r>
            <a:r>
              <a:rPr lang="sr-Latn-CS" sz="3200" dirty="0">
                <a:solidFill>
                  <a:srgbClr val="FF0000"/>
                </a:solidFill>
              </a:rPr>
              <a:t>probably</a:t>
            </a:r>
            <a:r>
              <a:rPr lang="sr-Latn-CS" sz="3200" dirty="0"/>
              <a:t> land on Mars before </a:t>
            </a:r>
          </a:p>
          <a:p>
            <a:r>
              <a:rPr lang="sr-Latn-CS" sz="3200" dirty="0"/>
              <a:t>the end of the century.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029200"/>
            <a:ext cx="5445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I will </a:t>
            </a:r>
            <a:r>
              <a:rPr lang="sr-Latn-CS" sz="3200" dirty="0">
                <a:solidFill>
                  <a:srgbClr val="FF0000"/>
                </a:solidFill>
              </a:rPr>
              <a:t>certainly </a:t>
            </a:r>
            <a:r>
              <a:rPr lang="sr-Latn-CS" sz="3200" dirty="0"/>
              <a:t>be home soon.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715000"/>
            <a:ext cx="8271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This bakary will </a:t>
            </a:r>
            <a:r>
              <a:rPr lang="sr-Latn-CS" sz="3200" dirty="0">
                <a:solidFill>
                  <a:srgbClr val="FF0000"/>
                </a:solidFill>
              </a:rPr>
              <a:t>possibly</a:t>
            </a:r>
            <a:r>
              <a:rPr lang="sr-Latn-CS" sz="3200" dirty="0"/>
              <a:t> close this weekend.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81000" y="3048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dirty="0"/>
              <a:t>- To express a presonal opinion, we use WILL with:              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239360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think</a:t>
            </a:r>
          </a:p>
          <a:p>
            <a:r>
              <a:rPr lang="sr-Latn-CS" sz="3200" dirty="0">
                <a:solidFill>
                  <a:srgbClr val="FF0000"/>
                </a:solidFill>
              </a:rPr>
              <a:t>I don’t think </a:t>
            </a:r>
          </a:p>
          <a:p>
            <a:r>
              <a:rPr lang="sr-Latn-CS" sz="3200" dirty="0">
                <a:solidFill>
                  <a:srgbClr val="FF0000"/>
                </a:solidFill>
              </a:rPr>
              <a:t>I guess</a:t>
            </a:r>
          </a:p>
          <a:p>
            <a:r>
              <a:rPr lang="sr-Latn-CS" sz="3200" dirty="0">
                <a:solidFill>
                  <a:srgbClr val="FF0000"/>
                </a:solidFill>
              </a:rPr>
              <a:t>I expect</a:t>
            </a:r>
          </a:p>
          <a:p>
            <a:r>
              <a:rPr lang="sr-Latn-CS" sz="3200" dirty="0">
                <a:solidFill>
                  <a:srgbClr val="FF0000"/>
                </a:solidFill>
              </a:rPr>
              <a:t>I’m sure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I’m afraid</a:t>
            </a:r>
            <a:endParaRPr lang="sr-Latn-CS" sz="3200" dirty="0">
              <a:solidFill>
                <a:srgbClr val="FF0000"/>
              </a:solidFill>
            </a:endParaRPr>
          </a:p>
          <a:p>
            <a:r>
              <a:rPr lang="sr-Latn-CS" sz="3200" dirty="0">
                <a:solidFill>
                  <a:srgbClr val="FF0000"/>
                </a:solidFill>
              </a:rPr>
              <a:t>I wonder</a:t>
            </a:r>
          </a:p>
          <a:p>
            <a:endParaRPr lang="sr-Latn-CS" sz="3200" dirty="0">
              <a:solidFill>
                <a:srgbClr val="FF0000"/>
              </a:solidFill>
            </a:endParaRPr>
          </a:p>
          <a:p>
            <a:r>
              <a:rPr lang="sr-Latn-CS" sz="3200" dirty="0">
                <a:solidFill>
                  <a:srgbClr val="FF0000"/>
                </a:solidFill>
              </a:rPr>
              <a:t>I hope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1600200"/>
            <a:ext cx="640111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I </a:t>
            </a:r>
            <a:r>
              <a:rPr lang="sr-Latn-CS" sz="3200" dirty="0">
                <a:solidFill>
                  <a:srgbClr val="FF0000"/>
                </a:solidFill>
              </a:rPr>
              <a:t>will</a:t>
            </a:r>
            <a:r>
              <a:rPr lang="sr-Latn-CS" sz="3200" dirty="0"/>
              <a:t> go to bed.</a:t>
            </a:r>
          </a:p>
          <a:p>
            <a:r>
              <a:rPr lang="sr-Latn-CS" sz="3200" dirty="0"/>
              <a:t>the test </a:t>
            </a:r>
            <a:r>
              <a:rPr lang="sr-Latn-CS" sz="3200" dirty="0">
                <a:solidFill>
                  <a:srgbClr val="FF0000"/>
                </a:solidFill>
              </a:rPr>
              <a:t>will </a:t>
            </a:r>
            <a:r>
              <a:rPr lang="sr-Latn-CS" sz="3200" dirty="0"/>
              <a:t>be difficult.</a:t>
            </a:r>
          </a:p>
          <a:p>
            <a:r>
              <a:rPr lang="sr-Latn-CS" sz="3200" dirty="0"/>
              <a:t>you </a:t>
            </a:r>
            <a:r>
              <a:rPr lang="sr-Latn-CS" sz="3200" dirty="0">
                <a:solidFill>
                  <a:srgbClr val="FF0000"/>
                </a:solidFill>
              </a:rPr>
              <a:t>will </a:t>
            </a:r>
            <a:r>
              <a:rPr lang="sr-Latn-CS" sz="3200" dirty="0"/>
              <a:t>do the right thing.</a:t>
            </a:r>
          </a:p>
          <a:p>
            <a:r>
              <a:rPr lang="sr-Latn-CS" sz="3200" dirty="0"/>
              <a:t>Serbia </a:t>
            </a:r>
            <a:r>
              <a:rPr lang="sr-Latn-CS" sz="3200" dirty="0">
                <a:solidFill>
                  <a:srgbClr val="FF0000"/>
                </a:solidFill>
              </a:rPr>
              <a:t>will </a:t>
            </a:r>
            <a:r>
              <a:rPr lang="sr-Latn-CS" sz="3200" dirty="0"/>
              <a:t>win. </a:t>
            </a:r>
          </a:p>
          <a:p>
            <a:r>
              <a:rPr lang="sr-Latn-CS" sz="3200" dirty="0"/>
              <a:t>we </a:t>
            </a:r>
            <a:r>
              <a:rPr lang="sr-Latn-CS" sz="3200" dirty="0">
                <a:solidFill>
                  <a:srgbClr val="FF0000"/>
                </a:solidFill>
              </a:rPr>
              <a:t>will </a:t>
            </a:r>
            <a:r>
              <a:rPr lang="sr-Latn-CS" sz="3200" dirty="0"/>
              <a:t>have a great time together!</a:t>
            </a:r>
          </a:p>
          <a:p>
            <a:r>
              <a:rPr lang="en-US" sz="3200" dirty="0"/>
              <a:t>I </a:t>
            </a:r>
            <a:r>
              <a:rPr lang="en-US" sz="3200" dirty="0">
                <a:solidFill>
                  <a:srgbClr val="FF0000"/>
                </a:solidFill>
              </a:rPr>
              <a:t>will</a:t>
            </a:r>
            <a:r>
              <a:rPr lang="en-US" sz="3200" dirty="0"/>
              <a:t>  </a:t>
            </a:r>
            <a:r>
              <a:rPr lang="en-US" sz="3200" dirty="0">
                <a:solidFill>
                  <a:srgbClr val="FF0000"/>
                </a:solidFill>
              </a:rPr>
              <a:t>not </a:t>
            </a:r>
            <a:r>
              <a:rPr lang="en-US" sz="3200" dirty="0"/>
              <a:t>pass the exam.</a:t>
            </a:r>
          </a:p>
          <a:p>
            <a:r>
              <a:rPr lang="sr-Latn-CS" sz="3200" dirty="0"/>
              <a:t>who </a:t>
            </a:r>
            <a:r>
              <a:rPr lang="sr-Latn-CS" sz="3200" dirty="0">
                <a:solidFill>
                  <a:srgbClr val="FF0000"/>
                </a:solidFill>
              </a:rPr>
              <a:t>will </a:t>
            </a:r>
            <a:r>
              <a:rPr lang="sr-Latn-CS" sz="3200" dirty="0"/>
              <a:t>win the football</a:t>
            </a:r>
            <a:endParaRPr lang="en-US" sz="3200" dirty="0"/>
          </a:p>
          <a:p>
            <a:r>
              <a:rPr lang="sr-Latn-CS" sz="3200" dirty="0"/>
              <a:t>tournament this year</a:t>
            </a:r>
            <a:r>
              <a:rPr lang="en-US" sz="3200" dirty="0"/>
              <a:t>?</a:t>
            </a:r>
            <a:endParaRPr lang="sr-Latn-CS" sz="3200" dirty="0"/>
          </a:p>
          <a:p>
            <a:r>
              <a:rPr lang="sr-Latn-CS" sz="3200" dirty="0"/>
              <a:t>you </a:t>
            </a:r>
            <a:r>
              <a:rPr lang="sr-Latn-CS" sz="3200" dirty="0">
                <a:solidFill>
                  <a:srgbClr val="FF0000"/>
                </a:solidFill>
              </a:rPr>
              <a:t>will</a:t>
            </a:r>
            <a:r>
              <a:rPr lang="sr-Latn-CS" sz="3200" dirty="0"/>
              <a:t> come.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FF0000"/>
                </a:solidFill>
              </a:rPr>
              <a:t>On –a spot- decision</a:t>
            </a:r>
            <a:r>
              <a:rPr lang="sr-Latn-C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:-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It is too late ,we will take a taxi .</a:t>
            </a:r>
          </a:p>
          <a:p>
            <a:pPr>
              <a:buFont typeface="Wingdings" pitchFamily="2" charset="2"/>
              <a:buNone/>
            </a:pPr>
            <a:r>
              <a:rPr lang="en-US" sz="3200" dirty="0">
                <a:solidFill>
                  <a:srgbClr val="FF0000"/>
                </a:solidFill>
              </a:rPr>
              <a:t>Will is used for warning ,threat ,promise, hope ,request ,offer.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Don’t  sit near the  edge, you will fall down .</a:t>
            </a:r>
          </a:p>
          <a:p>
            <a:pPr>
              <a:buFont typeface="Wingdings" pitchFamily="2" charset="2"/>
              <a:buNone/>
            </a:pPr>
            <a:r>
              <a:rPr lang="en-US" sz="3200"/>
              <a:t>Your </a:t>
            </a:r>
            <a:r>
              <a:rPr lang="en-US" sz="3200" dirty="0"/>
              <a:t>dad will punish you if your marks are low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 I promise I will tell the truth .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I hope the weather will be fine tomorrow .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Will you help me with this heavy bag?</a:t>
            </a:r>
          </a:p>
          <a:p>
            <a:pPr>
              <a:buFont typeface="Wingdings" pitchFamily="2" charset="2"/>
              <a:buNone/>
            </a:pPr>
            <a:r>
              <a:rPr lang="en-US" sz="3200" dirty="0"/>
              <a:t>I will help you to pass your exam.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4525963"/>
          </a:xfrm>
        </p:spPr>
        <p:txBody>
          <a:bodyPr/>
          <a:lstStyle/>
          <a:p>
            <a:r>
              <a:rPr lang="sr-Latn-CS" sz="3200" dirty="0"/>
              <a:t>In sentences with WILL, we often find: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26468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>
                <a:solidFill>
                  <a:srgbClr val="FF0000"/>
                </a:solidFill>
              </a:rPr>
              <a:t>Tomorrow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This year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In the next month 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In five days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In two years’ time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In 2050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066800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u="sng" dirty="0"/>
              <a:t>definite time expressions:</a:t>
            </a:r>
            <a:endParaRPr lang="en-US" sz="24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066800"/>
            <a:ext cx="391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u="sng" dirty="0"/>
              <a:t>Indefinite time expressions:</a:t>
            </a:r>
            <a:endParaRPr lang="en-US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1676400"/>
            <a:ext cx="25282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>
                <a:solidFill>
                  <a:srgbClr val="FF0000"/>
                </a:solidFill>
              </a:rPr>
              <a:t>In the future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In the near future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Soon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Later</a:t>
            </a:r>
          </a:p>
          <a:p>
            <a:r>
              <a:rPr lang="sr-Latn-CS" sz="2400" dirty="0">
                <a:solidFill>
                  <a:srgbClr val="FF0000"/>
                </a:solidFill>
              </a:rPr>
              <a:t>Sooner or later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2672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/>
              <a:t>These expressions are usually placed at the end of the sentence.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410200"/>
            <a:ext cx="4530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>
                <a:solidFill>
                  <a:srgbClr val="FF0000"/>
                </a:solidFill>
              </a:rPr>
              <a:t>I am busy now. I’ll see you </a:t>
            </a:r>
            <a:r>
              <a:rPr lang="sr-Latn-CS" sz="2400" u="sng" dirty="0">
                <a:solidFill>
                  <a:srgbClr val="FF0000"/>
                </a:solidFill>
              </a:rPr>
              <a:t>later</a:t>
            </a:r>
            <a:r>
              <a:rPr lang="sr-Latn-CS" sz="2400" dirty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6019800"/>
            <a:ext cx="7423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>
                <a:solidFill>
                  <a:srgbClr val="FF0000"/>
                </a:solidFill>
              </a:rPr>
              <a:t>The climate will get warmer and warmer </a:t>
            </a:r>
            <a:r>
              <a:rPr lang="sr-Latn-CS" sz="2400" u="sng" dirty="0">
                <a:solidFill>
                  <a:srgbClr val="FF0000"/>
                </a:solidFill>
              </a:rPr>
              <a:t>in the future</a:t>
            </a:r>
            <a:r>
              <a:rPr lang="sr-Latn-CS" sz="2400" dirty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4525963"/>
          </a:xfrm>
        </p:spPr>
        <p:txBody>
          <a:bodyPr/>
          <a:lstStyle/>
          <a:p>
            <a:r>
              <a:rPr lang="sr-Latn-CS" sz="3200" dirty="0"/>
              <a:t>We use WILL:</a:t>
            </a:r>
          </a:p>
          <a:p>
            <a:endParaRPr lang="sr-Latn-C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1" y="990600"/>
            <a:ext cx="8991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/>
              <a:t>- To make promises and express propositions for the future.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62200"/>
            <a:ext cx="4915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We’ll see what we can do.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505200"/>
            <a:ext cx="8018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will come to see you in Greece, I promise!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724400"/>
            <a:ext cx="7402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will try and work harder next semester.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3.bp.blogspot.com/_SbSUk7HdJTc/TGiNMYv3zgI/AAAAAAAAHIY/kXo1euNwwf0/s1600/P10904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2011680" cy="268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343400" y="1219200"/>
            <a:ext cx="3384376" cy="2417539"/>
          </a:xfrm>
          <a:prstGeom prst="wedgeRoundRectCallout">
            <a:avLst>
              <a:gd name="adj1" fmla="val -57448"/>
              <a:gd name="adj2" fmla="val 717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Arial Rounded MT Bold" pitchFamily="34" charset="0"/>
              </a:rPr>
              <a:t>I’m sorry. </a:t>
            </a:r>
          </a:p>
          <a:p>
            <a:pPr algn="ctr"/>
            <a:r>
              <a:rPr lang="tr-TR" sz="2800" dirty="0">
                <a:latin typeface="Arial Rounded MT Bold" pitchFamily="34" charset="0"/>
              </a:rPr>
              <a:t>I promise I </a:t>
            </a:r>
            <a:r>
              <a:rPr lang="tr-TR" sz="2800" dirty="0">
                <a:solidFill>
                  <a:srgbClr val="FF0000"/>
                </a:solidFill>
                <a:latin typeface="Arial Rounded MT Bold" pitchFamily="34" charset="0"/>
              </a:rPr>
              <a:t>won’t </a:t>
            </a:r>
            <a:r>
              <a:rPr lang="tr-TR" sz="2800" dirty="0">
                <a:latin typeface="Arial Rounded MT Bold" pitchFamily="34" charset="0"/>
              </a:rPr>
              <a:t>drive your car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6326187" cy="4525963"/>
          </a:xfrm>
        </p:spPr>
        <p:txBody>
          <a:bodyPr/>
          <a:lstStyle/>
          <a:p>
            <a:r>
              <a:rPr lang="sr-Latn-CS" sz="3200" dirty="0"/>
              <a:t>We use WILL: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0755" y="990600"/>
            <a:ext cx="9214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/>
              <a:t>- To express an immediate decision, made at the time of speaking.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4966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- </a:t>
            </a:r>
            <a:r>
              <a:rPr lang="sr-Latn-CS" sz="3200" b="1" u="sng" dirty="0">
                <a:solidFill>
                  <a:srgbClr val="FF0000"/>
                </a:solidFill>
              </a:rPr>
              <a:t>OFFER</a:t>
            </a:r>
            <a:r>
              <a:rPr lang="sr-Latn-CS" sz="3200" dirty="0">
                <a:solidFill>
                  <a:srgbClr val="FF0000"/>
                </a:solidFill>
              </a:rPr>
              <a:t> </a:t>
            </a:r>
            <a:r>
              <a:rPr lang="sr-Latn-CS" sz="3200" dirty="0"/>
              <a:t>to do something!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590800"/>
            <a:ext cx="8746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Let me help you. I will carry those bags for you.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429000"/>
            <a:ext cx="5537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will call taxi for you, madam!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267200"/>
            <a:ext cx="1871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I will pay!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257800"/>
            <a:ext cx="872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</a:rPr>
              <a:t>Have you lost your key? I will go and look for it!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49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45ACDF"/>
      </a:accent2>
      <a:accent3>
        <a:srgbClr val="FFFFFF"/>
      </a:accent3>
      <a:accent4>
        <a:srgbClr val="000000"/>
      </a:accent4>
      <a:accent5>
        <a:srgbClr val="ADB8CA"/>
      </a:accent5>
      <a:accent6>
        <a:srgbClr val="3E9BCA"/>
      </a:accent6>
      <a:hlink>
        <a:srgbClr val="0099CC"/>
      </a:hlink>
      <a:folHlink>
        <a:srgbClr val="66CCFF"/>
      </a:folHlink>
    </a:clrScheme>
    <a:fontScheme name="NordriDesign_免费商务模板系列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NordriDesign_免费商务模板系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C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96FF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DC9FF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B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</Template>
  <TotalTime>543</TotalTime>
  <Words>764</Words>
  <Application>Microsoft Office PowerPoint</Application>
  <PresentationFormat>On-screen Show (4:3)</PresentationFormat>
  <Paragraphs>114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黑体</vt:lpstr>
      <vt:lpstr>华文细黑</vt:lpstr>
      <vt:lpstr>Arial</vt:lpstr>
      <vt:lpstr>Arial Rounded MT Bold</vt:lpstr>
      <vt:lpstr>Calibri</vt:lpstr>
      <vt:lpstr>Wingdings</vt:lpstr>
      <vt:lpstr>49</vt:lpstr>
      <vt:lpstr>When we use “WILL” – all about “WILL” 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But now, let’s see when we use BE + GOING TO + VERB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we use “WILL” – all about “WILL” </dc:title>
  <dc:creator>Q4C</dc:creator>
  <cp:lastModifiedBy>t.massarweh</cp:lastModifiedBy>
  <cp:revision>47</cp:revision>
  <dcterms:created xsi:type="dcterms:W3CDTF">2006-08-16T00:00:00Z</dcterms:created>
  <dcterms:modified xsi:type="dcterms:W3CDTF">2022-05-16T05:31:24Z</dcterms:modified>
</cp:coreProperties>
</file>