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>
      <p:cViewPr varScale="1">
        <p:scale>
          <a:sx n="85" d="100"/>
          <a:sy n="85" d="100"/>
        </p:scale>
        <p:origin x="9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9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2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4378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47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3954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56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90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98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76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97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0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9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0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69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0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3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B672B-AE46-4112-88F2-785F4C8882EF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4D0EB42-E96A-4167-A8F2-D36694E4ED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58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o0aqufTJV4" TargetMode="External"/><Relationship Id="rId2" Type="http://schemas.openxmlformats.org/officeDocument/2006/relationships/hyperlink" Target="https://www.youtube.com/watch?v=86iU3fypTd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s://www.youtube.com/watch?v=DUGkQMLowXA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youtube.com/watch?v=NTRhOU8JHtw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youtube.com/watch?v=lEijwy3lrZ8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youtube.com/watch?v=F1qG0l_FEm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549" y="620688"/>
            <a:ext cx="8544923" cy="3009629"/>
          </a:xfrm>
        </p:spPr>
        <p:txBody>
          <a:bodyPr/>
          <a:lstStyle/>
          <a:p>
            <a:pPr algn="ctr"/>
            <a:r>
              <a:rPr lang="en-US" dirty="0"/>
              <a:t>Unit 3: Shapes and mathematical drawings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92025-98EF-426B-9B92-5A0F24DF2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332656"/>
            <a:ext cx="8424936" cy="612068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4000" b="1" dirty="0"/>
              <a:t>Example 2: </a:t>
            </a:r>
            <a:r>
              <a:rPr lang="en-US" sz="4000" dirty="0"/>
              <a:t>Two triangles MNO and XYZ are congruent. Mention the corresponding sides and angles that will be equal.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lnSpc>
                <a:spcPct val="170000"/>
              </a:lnSpc>
              <a:buNone/>
            </a:pPr>
            <a:r>
              <a:rPr lang="en-US" sz="4000" dirty="0"/>
              <a:t>Given, ∆MNO ≅ ∆XYZ  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4000" dirty="0"/>
              <a:t>As per CPCT,  all the three corresponding sides and angles of congruent triangles ∆MNO and ∆XYZ will be equal to each other.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4000" dirty="0"/>
              <a:t>Therefore, 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4000" dirty="0"/>
              <a:t>MN = XY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4000" dirty="0"/>
              <a:t>NO = YZ 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4000" dirty="0"/>
              <a:t>MO = XZ 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4000" dirty="0"/>
              <a:t>Also, 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4000" dirty="0"/>
              <a:t>∠ M = ∠ X, ∠ N = ∠ Y and ∠ O = ∠ Z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12D16E-0417-4D41-BB44-949ED2F8E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764705"/>
            <a:ext cx="5832648" cy="184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296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E482F-BED2-49B6-8738-2F366E4B7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8E7DB-F8D4-40BA-B761-CD20E6B20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285298"/>
            <a:ext cx="7560840" cy="496310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We understand that identical shapes and sizes are called congruent in geometry. </a:t>
            </a:r>
          </a:p>
          <a:p>
            <a:pPr>
              <a:lnSpc>
                <a:spcPct val="150000"/>
              </a:lnSpc>
            </a:pPr>
            <a:r>
              <a:rPr lang="en-US" dirty="0"/>
              <a:t>In congruent figures, the shape and size should remain equal when we flip, turn, or even rotate the shapes. </a:t>
            </a:r>
          </a:p>
          <a:p>
            <a:pPr>
              <a:lnSpc>
                <a:spcPct val="150000"/>
              </a:lnSpc>
            </a:pPr>
            <a:r>
              <a:rPr lang="en-US" dirty="0"/>
              <a:t>And in congruent shape, two figures can be placed over each other. </a:t>
            </a:r>
          </a:p>
        </p:txBody>
      </p:sp>
    </p:spTree>
    <p:extLst>
      <p:ext uri="{BB962C8B-B14F-4D97-AF65-F5344CB8AC3E}">
        <p14:creationId xmlns:p14="http://schemas.microsoft.com/office/powerpoint/2010/main" val="330473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01BBA-F798-462D-A9CE-A78F6AF90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440668"/>
            <a:ext cx="8208912" cy="597666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review watch the videos below:</a:t>
            </a:r>
          </a:p>
          <a:p>
            <a:r>
              <a:rPr lang="en-US" dirty="0">
                <a:hlinkClick r:id="rId2"/>
              </a:rPr>
              <a:t>https://www.youtube.com/watch?v=86iU3fypTd4</a:t>
            </a:r>
            <a:endParaRPr lang="en-US" dirty="0"/>
          </a:p>
          <a:p>
            <a:r>
              <a:rPr lang="en-US" dirty="0">
                <a:hlinkClick r:id="rId3"/>
              </a:rPr>
              <a:t>https://www.youtube.com/watch?v=bo0aqufTJV4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Polygons.</a:t>
            </a:r>
          </a:p>
          <a:p>
            <a:pPr marL="0" indent="0">
              <a:buNone/>
            </a:pPr>
            <a:r>
              <a:rPr lang="en-US">
                <a:hlinkClick r:id="rId4"/>
              </a:rPr>
              <a:t>https://www.youtube.com/watch?v=DUGkQMLowXA</a:t>
            </a:r>
            <a:endParaRPr lang="en-US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4756A9-C5B6-4254-9F02-C775A481B3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1960" y="3429000"/>
            <a:ext cx="2871391" cy="155102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045AB3A-ACCA-4F9D-82C3-44ACD245FEE7}"/>
              </a:ext>
            </a:extLst>
          </p:cNvPr>
          <p:cNvSpPr/>
          <p:nvPr/>
        </p:nvSpPr>
        <p:spPr>
          <a:xfrm>
            <a:off x="5364088" y="4869160"/>
            <a:ext cx="31683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P.44, Ex 3B</a:t>
            </a:r>
          </a:p>
          <a:p>
            <a:r>
              <a:rPr lang="en-US" b="1" dirty="0"/>
              <a:t>Q1, 2, 3, 4, 9, 10</a:t>
            </a:r>
          </a:p>
        </p:txBody>
      </p:sp>
    </p:spTree>
    <p:extLst>
      <p:ext uri="{BB962C8B-B14F-4D97-AF65-F5344CB8AC3E}">
        <p14:creationId xmlns:p14="http://schemas.microsoft.com/office/powerpoint/2010/main" val="2455444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78FCB-C466-400E-AB3C-5A8A0AF86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56237"/>
            <a:ext cx="6347713" cy="1320800"/>
          </a:xfrm>
        </p:spPr>
        <p:txBody>
          <a:bodyPr/>
          <a:lstStyle/>
          <a:p>
            <a:r>
              <a:rPr lang="en-US" dirty="0"/>
              <a:t>Parts of a circle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E3E5A-85D1-493B-8810-1F21F27F1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908720"/>
            <a:ext cx="7704857" cy="5256584"/>
          </a:xfrm>
        </p:spPr>
        <p:txBody>
          <a:bodyPr/>
          <a:lstStyle/>
          <a:p>
            <a:r>
              <a:rPr lang="en-US" dirty="0"/>
              <a:t> Circle is a closed figure that has a curvilinear boundary.</a:t>
            </a:r>
          </a:p>
          <a:p>
            <a:pPr>
              <a:lnSpc>
                <a:spcPct val="150000"/>
              </a:lnSpc>
            </a:pPr>
            <a:r>
              <a:rPr lang="en-US" dirty="0"/>
              <a:t>When we think of circles, the very first thing that comes to our mind is their round shape, for example, bangles, coins, rings, plates, pizzas, CDs, etc. The wheels of a car, buses, cycles, trucks, trains, and airplane are also round in shape.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BC77F6-54C5-47D5-8AFE-8395C170B1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3068959"/>
            <a:ext cx="3024336" cy="262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874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FCEAC-237C-409C-9A62-BB718ED5D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79847-DF20-48BC-B4DE-12B633FEA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86051D-8325-45C1-8411-6FA63A4AF2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6502"/>
            <a:ext cx="8362734" cy="625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038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81093-3BC2-45D3-AB96-169542834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68307"/>
            <a:ext cx="7920880" cy="6185029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https://www.youtube.com/watch?v=NTRhOU8JHtw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7F0B51-C52A-4E82-A5E0-340DD1A46D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3429000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1198862-CFEF-4F03-A9B1-F6B0E5C6554B}"/>
              </a:ext>
            </a:extLst>
          </p:cNvPr>
          <p:cNvSpPr/>
          <p:nvPr/>
        </p:nvSpPr>
        <p:spPr>
          <a:xfrm>
            <a:off x="5364088" y="4869160"/>
            <a:ext cx="31683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P.46, Ex 3C</a:t>
            </a:r>
          </a:p>
          <a:p>
            <a:r>
              <a:rPr lang="en-US" b="1" dirty="0"/>
              <a:t>Q1, 2, 3</a:t>
            </a:r>
          </a:p>
        </p:txBody>
      </p:sp>
    </p:spTree>
    <p:extLst>
      <p:ext uri="{BB962C8B-B14F-4D97-AF65-F5344CB8AC3E}">
        <p14:creationId xmlns:p14="http://schemas.microsoft.com/office/powerpoint/2010/main" val="2477608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CCA01-5BEF-47C5-A192-B87EC8AF4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56237"/>
            <a:ext cx="6347713" cy="1320800"/>
          </a:xfrm>
        </p:spPr>
        <p:txBody>
          <a:bodyPr/>
          <a:lstStyle/>
          <a:p>
            <a:r>
              <a:rPr lang="en-US" dirty="0"/>
              <a:t>Solid shapes.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439D5-92E3-472D-B9A8-71985D38A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206" y="816637"/>
            <a:ext cx="6347714" cy="3880773"/>
          </a:xfrm>
        </p:spPr>
        <p:txBody>
          <a:bodyPr/>
          <a:lstStyle/>
          <a:p>
            <a:r>
              <a:rPr lang="en-US" dirty="0"/>
              <a:t>A solid shape is three-dimensional (3D).</a:t>
            </a:r>
          </a:p>
          <a:p>
            <a:r>
              <a:rPr lang="en-US" dirty="0"/>
              <a:t>In 3D shapes, each side is called a face.</a:t>
            </a:r>
          </a:p>
          <a:p>
            <a:r>
              <a:rPr lang="en-US" dirty="0"/>
              <a:t>Two faces meet an edge.</a:t>
            </a:r>
          </a:p>
          <a:p>
            <a:r>
              <a:rPr lang="en-US" dirty="0"/>
              <a:t>Edges meet to form a vertex.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801915-8637-4A9B-967C-6CF1D4303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641751"/>
            <a:ext cx="7416824" cy="398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267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B69AE-93B8-4220-9586-C89AD3B6B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56237"/>
            <a:ext cx="6347713" cy="1320800"/>
          </a:xfrm>
        </p:spPr>
        <p:txBody>
          <a:bodyPr/>
          <a:lstStyle/>
          <a:p>
            <a:pPr algn="ctr"/>
            <a:r>
              <a:rPr lang="en-US" dirty="0"/>
              <a:t>The difference between prisms and pyramids.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2A25EC0-E2E4-4924-B53F-C1D1ACF35E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771964"/>
              </p:ext>
            </p:extLst>
          </p:nvPr>
        </p:nvGraphicFramePr>
        <p:xfrm>
          <a:off x="468312" y="1549400"/>
          <a:ext cx="7488064" cy="4183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032">
                  <a:extLst>
                    <a:ext uri="{9D8B030D-6E8A-4147-A177-3AD203B41FA5}">
                      <a16:colId xmlns:a16="http://schemas.microsoft.com/office/drawing/2014/main" val="1830584770"/>
                    </a:ext>
                  </a:extLst>
                </a:gridCol>
                <a:gridCol w="3744032">
                  <a:extLst>
                    <a:ext uri="{9D8B030D-6E8A-4147-A177-3AD203B41FA5}">
                      <a16:colId xmlns:a16="http://schemas.microsoft.com/office/drawing/2014/main" val="3070338619"/>
                    </a:ext>
                  </a:extLst>
                </a:gridCol>
              </a:tblGrid>
              <a:tr h="6251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Prisms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Pyramids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047502"/>
                  </a:ext>
                </a:extLst>
              </a:tr>
              <a:tr h="1128935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prism on one side has </a:t>
                      </a:r>
                      <a:r>
                        <a:rPr lang="en-US" sz="1800" b="0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identical and parallel bases.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pyramid only consists of a </a:t>
                      </a:r>
                      <a:r>
                        <a:rPr lang="en-US" sz="1800" b="0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single base.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731620"/>
                  </a:ext>
                </a:extLst>
              </a:tr>
              <a:tr h="1300835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1800" b="0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faces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sides of the prism are always </a:t>
                      </a:r>
                      <a:r>
                        <a:rPr lang="en-US" sz="1800" b="0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rectangular or a parallelogram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pyramids are </a:t>
                      </a:r>
                      <a:r>
                        <a:rPr lang="en-US" sz="1800" b="0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triangular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shape.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662924"/>
                  </a:ext>
                </a:extLst>
              </a:tr>
              <a:tr h="1128935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sides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a prism are </a:t>
                      </a:r>
                      <a:r>
                        <a:rPr lang="en-US" sz="1800" b="0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perpendicular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its base.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Pyramids’ </a:t>
                      </a:r>
                      <a:r>
                        <a:rPr lang="en-US" sz="1800" b="0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sides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are </a:t>
                      </a:r>
                      <a:r>
                        <a:rPr lang="en-US" sz="1800" b="0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inclined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 a certain angle.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845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252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33F09-5E12-4310-9E1F-B39C77AB1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404664"/>
            <a:ext cx="6347714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https://www.youtube.com/watch?v=lEijwy3lrZ8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42D365-CD97-447A-891B-882CB36CF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3429000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9CA0CEB-9CC8-46F3-9FD2-6C7F88FB4717}"/>
              </a:ext>
            </a:extLst>
          </p:cNvPr>
          <p:cNvSpPr/>
          <p:nvPr/>
        </p:nvSpPr>
        <p:spPr>
          <a:xfrm>
            <a:off x="5364088" y="4869160"/>
            <a:ext cx="31683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P.48, Ex 3D</a:t>
            </a:r>
          </a:p>
          <a:p>
            <a:r>
              <a:rPr lang="en-US" b="1" dirty="0"/>
              <a:t>Q1, 2, 3, 4 , 8 , 9 , 10, 11</a:t>
            </a:r>
          </a:p>
        </p:txBody>
      </p:sp>
    </p:spTree>
    <p:extLst>
      <p:ext uri="{BB962C8B-B14F-4D97-AF65-F5344CB8AC3E}">
        <p14:creationId xmlns:p14="http://schemas.microsoft.com/office/powerpoint/2010/main" val="10332689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05C1B-A17E-4072-88BA-E958FCCAD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6813"/>
            <a:ext cx="6347713" cy="1320800"/>
          </a:xfrm>
        </p:spPr>
        <p:txBody>
          <a:bodyPr/>
          <a:lstStyle/>
          <a:p>
            <a:r>
              <a:rPr lang="en-US" dirty="0"/>
              <a:t>Mathematical drawings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2A0E8-D368-46F2-8C4F-B76B6EF9C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653" y="667213"/>
            <a:ext cx="6347714" cy="3880773"/>
          </a:xfrm>
        </p:spPr>
        <p:txBody>
          <a:bodyPr/>
          <a:lstStyle/>
          <a:p>
            <a:r>
              <a:rPr lang="en-US" dirty="0"/>
              <a:t>Draw perpendicular lines and parallel lines.</a:t>
            </a:r>
          </a:p>
          <a:p>
            <a:r>
              <a:rPr lang="en-US" dirty="0"/>
              <a:t>We will need a protractor, a set square, a ruler a sharp pencil.</a:t>
            </a:r>
          </a:p>
          <a:p>
            <a:r>
              <a:rPr lang="en-US" dirty="0"/>
              <a:t>Go to pages 54 and 55 from your book.</a:t>
            </a:r>
          </a:p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https://www.youtube.com/watch?v=F1qG0l_FEmk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C87251-34FF-44EE-B568-7AEF67304A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3429000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85F5658-2193-4466-9B1B-1BD10F480668}"/>
              </a:ext>
            </a:extLst>
          </p:cNvPr>
          <p:cNvSpPr/>
          <p:nvPr/>
        </p:nvSpPr>
        <p:spPr>
          <a:xfrm>
            <a:off x="5364088" y="4869160"/>
            <a:ext cx="31683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P.55, Ex 3G</a:t>
            </a:r>
          </a:p>
          <a:p>
            <a:r>
              <a:rPr lang="en-US" b="1" dirty="0"/>
              <a:t>Q1, 2</a:t>
            </a:r>
          </a:p>
        </p:txBody>
      </p:sp>
    </p:spTree>
    <p:extLst>
      <p:ext uri="{BB962C8B-B14F-4D97-AF65-F5344CB8AC3E}">
        <p14:creationId xmlns:p14="http://schemas.microsoft.com/office/powerpoint/2010/main" val="84739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0512A-40D9-4933-AE6E-C5AA28BCE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Polygons.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D95BC-2988-4BA6-9822-D05521697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297148"/>
            <a:ext cx="7562802" cy="53002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In geometry, a polygon can be defined as a flat or plane, two-dimensional closed shape bounded with straight sides. </a:t>
            </a:r>
          </a:p>
          <a:p>
            <a:pPr>
              <a:lnSpc>
                <a:spcPct val="150000"/>
              </a:lnSpc>
            </a:pPr>
            <a:r>
              <a:rPr lang="en-US" dirty="0"/>
              <a:t>It does not have curved sides.</a:t>
            </a:r>
          </a:p>
          <a:p>
            <a:pPr>
              <a:lnSpc>
                <a:spcPct val="150000"/>
              </a:lnSpc>
            </a:pPr>
            <a:r>
              <a:rPr lang="en-US" dirty="0"/>
              <a:t> The sides of a polygon are also called its edges. The points where two sides meet are the vertices (or corners) of a polygon.</a:t>
            </a:r>
          </a:p>
          <a:p>
            <a:pPr>
              <a:lnSpc>
                <a:spcPct val="150000"/>
              </a:lnSpc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536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7A5E9-3C19-4FB6-A264-C4410DD18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65EBE-321E-454F-93D2-4C44B3529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8D60F2-E4FE-49FB-9166-FE5D93AD5F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354" y="498856"/>
            <a:ext cx="7037124" cy="560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754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C8DE7-027D-4A05-8ECA-5A34DA185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75298"/>
            <a:ext cx="860444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Simple polygons can then be split into even more categories! These categories include information about how many sides make up the polygon. 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5179E97-838A-4657-8B7C-1D067D962E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680" y="2323128"/>
            <a:ext cx="5009129" cy="455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035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1A4B8-302D-4BD3-B737-79B78EC63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56237"/>
            <a:ext cx="6347713" cy="1320800"/>
          </a:xfrm>
        </p:spPr>
        <p:txBody>
          <a:bodyPr/>
          <a:lstStyle/>
          <a:p>
            <a:r>
              <a:rPr lang="en-US" dirty="0"/>
              <a:t>Congruency.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30CDB-CC03-4496-8717-2E1262410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816637"/>
            <a:ext cx="7632848" cy="54206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term “congruent” means exactly equal shape and size. This shape and size should remain equal, even when we flip, turn, or rotate the shapes.</a:t>
            </a:r>
          </a:p>
          <a:p>
            <a:pPr>
              <a:lnSpc>
                <a:spcPct val="150000"/>
              </a:lnSpc>
            </a:pPr>
            <a:r>
              <a:rPr lang="en-US" dirty="0"/>
              <a:t>Examples of congruent figures.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1100" b="1" dirty="0"/>
              <a:t>Two butterflies that have equal shape and size                Two Lego bricks which represent equal shape and size</a:t>
            </a:r>
            <a:endParaRPr lang="en-US" sz="11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0D0F01-7FAF-4DD3-8715-ADA1C903C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2778175"/>
            <a:ext cx="3312368" cy="15528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9B2E0B4-7587-49DF-8A36-88179CD8FA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226" y="2792020"/>
            <a:ext cx="3816424" cy="152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851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64E96-AE9E-4488-8571-553D0742D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332656"/>
            <a:ext cx="7560840" cy="5832648"/>
          </a:xfrm>
        </p:spPr>
        <p:txBody>
          <a:bodyPr>
            <a:normAutofit/>
          </a:bodyPr>
          <a:lstStyle/>
          <a:p>
            <a:r>
              <a:rPr lang="en-US" dirty="0"/>
              <a:t>Congruent triangles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1400" dirty="0"/>
              <a:t>A triangle has 3 sides and 3 angles, so for triangles to be congruent all 3 sides and angles should be congruent.</a:t>
            </a:r>
          </a:p>
          <a:p>
            <a:r>
              <a:rPr lang="en-US" sz="1400" dirty="0"/>
              <a:t>We observe that:</a:t>
            </a:r>
          </a:p>
          <a:p>
            <a:r>
              <a:rPr lang="en-US" sz="1400" dirty="0"/>
              <a:t>Side AC = EG, AB = EF and BC = FG, </a:t>
            </a:r>
          </a:p>
          <a:p>
            <a:r>
              <a:rPr lang="en-US" sz="1400" dirty="0"/>
              <a:t>and ∠ A = ∠ E, ∠ B = ∠ F and ∠ C = ∠ G</a:t>
            </a:r>
          </a:p>
          <a:p>
            <a:r>
              <a:rPr lang="en-US" sz="1400" dirty="0"/>
              <a:t>Therefore, ABC  </a:t>
            </a:r>
            <a:r>
              <a:rPr lang="en-US" sz="1400" b="1" dirty="0"/>
              <a:t>≅ </a:t>
            </a:r>
            <a:r>
              <a:rPr lang="en-US" sz="1400" dirty="0"/>
              <a:t> EFG. </a:t>
            </a:r>
          </a:p>
          <a:p>
            <a:r>
              <a:rPr lang="en-US" sz="1400" dirty="0"/>
              <a:t>This symbol (</a:t>
            </a:r>
            <a:r>
              <a:rPr lang="en-US" sz="1400" b="1" dirty="0"/>
              <a:t>≅) means congruent.</a:t>
            </a: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1CF70B-4605-4A67-9883-4B47BBA29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820" y="836712"/>
            <a:ext cx="6391275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002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0F74C-903B-4FC6-A994-7923A2453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56237"/>
            <a:ext cx="8714929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Difference between Congruent Figures and Similar Figures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4C0D2-BAB7-484E-9A3B-324E5ED51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844824"/>
            <a:ext cx="8208912" cy="3880773"/>
          </a:xfrm>
        </p:spPr>
        <p:txBody>
          <a:bodyPr/>
          <a:lstStyle/>
          <a:p>
            <a:r>
              <a:rPr lang="en-US" dirty="0"/>
              <a:t>The significant difference between congruent figures and similar figures is that: 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F6495C-46F9-405D-A516-75260FC7F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564904"/>
            <a:ext cx="8503969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98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A2308-E8C9-4D3C-B28C-4D4D81620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E1296-D764-48F4-839B-18B34C1C1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060640-94B2-4D24-B0B4-E1ADE27B9C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8627"/>
            <a:ext cx="8301494" cy="645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333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29AF7-86FF-4FD4-ACA4-02DFD6BE9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05" y="116632"/>
            <a:ext cx="6347713" cy="1320800"/>
          </a:xfrm>
        </p:spPr>
        <p:txBody>
          <a:bodyPr/>
          <a:lstStyle/>
          <a:p>
            <a:r>
              <a:rPr lang="en-US" dirty="0"/>
              <a:t>Examples.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06C74-B928-4490-B9E9-720E113D7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944" y="1270000"/>
            <a:ext cx="8095512" cy="511132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Example 1: Are the two angles ∠ ABC and ∠ XYZ congruent to each other?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1400" b="1" dirty="0"/>
              <a:t>Solution: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The measure of ∠ ABC = 40° and ∠ XYZ = 60°.</a:t>
            </a:r>
          </a:p>
          <a:p>
            <a:pPr marL="0" indent="0">
              <a:buNone/>
            </a:pPr>
            <a:r>
              <a:rPr lang="en-US" sz="1400" dirty="0"/>
              <a:t>As per the rule, two angles are congruent if the measures of both angles are equal to each other. </a:t>
            </a:r>
          </a:p>
          <a:p>
            <a:pPr marL="0" indent="0">
              <a:buNone/>
            </a:pPr>
            <a:r>
              <a:rPr lang="en-US" sz="1400" dirty="0"/>
              <a:t>The measure of  ∠ ABC is not equal to the measure of  ∠ XYZ. </a:t>
            </a:r>
          </a:p>
          <a:p>
            <a:pPr marL="0" indent="0">
              <a:buNone/>
            </a:pPr>
            <a:r>
              <a:rPr lang="en-US" sz="1400" dirty="0"/>
              <a:t>Therefore,  ∠ ABC is not congruent with  ∠ XYZ. 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3501DB-BE73-4220-B44F-D5FB85FFE9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367" y="1858211"/>
            <a:ext cx="597217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1295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5206</TotalTime>
  <Words>877</Words>
  <Application>Microsoft Office PowerPoint</Application>
  <PresentationFormat>On-screen Show (4:3)</PresentationFormat>
  <Paragraphs>102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</vt:lpstr>
      <vt:lpstr>Unit 3: Shapes and mathematical drawings </vt:lpstr>
      <vt:lpstr>Polygons.</vt:lpstr>
      <vt:lpstr>PowerPoint Presentation</vt:lpstr>
      <vt:lpstr>Simple polygons can then be split into even more categories! These categories include information about how many sides make up the polygon.   </vt:lpstr>
      <vt:lpstr>Congruency.</vt:lpstr>
      <vt:lpstr>PowerPoint Presentation</vt:lpstr>
      <vt:lpstr>Difference between Congruent Figures and Similar Figures </vt:lpstr>
      <vt:lpstr>PowerPoint Presentation</vt:lpstr>
      <vt:lpstr>Examples.</vt:lpstr>
      <vt:lpstr>PowerPoint Presentation</vt:lpstr>
      <vt:lpstr>Conclusion.</vt:lpstr>
      <vt:lpstr>PowerPoint Presentation</vt:lpstr>
      <vt:lpstr>Parts of a circle</vt:lpstr>
      <vt:lpstr>PowerPoint Presentation</vt:lpstr>
      <vt:lpstr>PowerPoint Presentation</vt:lpstr>
      <vt:lpstr>Solid shapes.</vt:lpstr>
      <vt:lpstr>The difference between prisms and pyramids.</vt:lpstr>
      <vt:lpstr>PowerPoint Presentation</vt:lpstr>
      <vt:lpstr>Mathematical drawings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9: Geometry</dc:title>
  <dc:creator>NOS</dc:creator>
  <cp:lastModifiedBy>L.AldawaherAlhalasah</cp:lastModifiedBy>
  <cp:revision>44</cp:revision>
  <dcterms:created xsi:type="dcterms:W3CDTF">2020-03-16T08:28:25Z</dcterms:created>
  <dcterms:modified xsi:type="dcterms:W3CDTF">2023-05-09T04:49:22Z</dcterms:modified>
</cp:coreProperties>
</file>