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6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9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16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6867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70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216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22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33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6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3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7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1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991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3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3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34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E4AD0-2D27-4EBC-B34F-447D865DB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4817" y="396115"/>
            <a:ext cx="8556970" cy="1204085"/>
          </a:xfrm>
        </p:spPr>
        <p:txBody>
          <a:bodyPr>
            <a:normAutofit/>
          </a:bodyPr>
          <a:lstStyle/>
          <a:p>
            <a:pPr algn="ctr" rtl="1"/>
            <a:r>
              <a:rPr lang="ar-JO" sz="5400" b="1" dirty="0">
                <a:solidFill>
                  <a:srgbClr val="FF0000"/>
                </a:solidFill>
              </a:rPr>
              <a:t>الصّـــــــــلاة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AC6AF0-419A-4251-AA58-52463A338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1357" y="2464905"/>
            <a:ext cx="6228520" cy="3829878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JO" sz="3200" b="1" dirty="0">
                <a:solidFill>
                  <a:srgbClr val="FF0000"/>
                </a:solidFill>
              </a:rPr>
              <a:t>النتاجات التعليمية :</a:t>
            </a:r>
          </a:p>
          <a:p>
            <a:pPr algn="r" rtl="1"/>
            <a:r>
              <a:rPr lang="ar-JO" sz="3200" dirty="0"/>
              <a:t>1) حفظ الآية الذّهبية الخاصة بالدرس.</a:t>
            </a:r>
          </a:p>
          <a:p>
            <a:pPr algn="r" rtl="1"/>
            <a:r>
              <a:rPr lang="ar-JO" sz="3200" dirty="0"/>
              <a:t>2) تعريف الصّلاة.</a:t>
            </a:r>
          </a:p>
          <a:p>
            <a:pPr algn="r" rtl="1"/>
            <a:r>
              <a:rPr lang="ar-JO" sz="3200" dirty="0"/>
              <a:t>3) تحديد أنواع الصّلاة.</a:t>
            </a:r>
          </a:p>
          <a:p>
            <a:pPr algn="r" rtl="1"/>
            <a:r>
              <a:rPr lang="ar-JO" sz="3200" dirty="0"/>
              <a:t>4) تحديد شروط الصّلاة المقبولة.</a:t>
            </a:r>
          </a:p>
          <a:p>
            <a:pPr algn="r" rtl="1"/>
            <a:r>
              <a:rPr lang="ar-JO" sz="3200" dirty="0"/>
              <a:t>5) ذكر من أجل من نُصلّي.</a:t>
            </a:r>
          </a:p>
          <a:p>
            <a:pPr algn="r" rt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DF8A8F-86E6-44F4-9702-750B11CA9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74" y="1881810"/>
            <a:ext cx="4907762" cy="42885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1055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AD7FF-D588-45A2-B338-7D276E0A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699430"/>
            <a:ext cx="10353762" cy="970450"/>
          </a:xfrm>
        </p:spPr>
        <p:txBody>
          <a:bodyPr>
            <a:normAutofit/>
          </a:bodyPr>
          <a:lstStyle/>
          <a:p>
            <a:pPr algn="ctr" rtl="1"/>
            <a:r>
              <a:rPr lang="ar-JO" sz="4400" b="1" dirty="0">
                <a:solidFill>
                  <a:srgbClr val="FFC000"/>
                </a:solidFill>
              </a:rPr>
              <a:t>الآية الذّهبية</a:t>
            </a:r>
            <a:endParaRPr lang="en-US" sz="44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F9EA-81F6-4440-8B77-40B40E4D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74835"/>
            <a:ext cx="9905999" cy="2345634"/>
          </a:xfrm>
        </p:spPr>
        <p:txBody>
          <a:bodyPr>
            <a:normAutofit/>
          </a:bodyPr>
          <a:lstStyle/>
          <a:p>
            <a:pPr algn="ctr" rtl="1"/>
            <a:r>
              <a:rPr lang="en-US" sz="4000" dirty="0"/>
              <a:t> </a:t>
            </a:r>
            <a:r>
              <a:rPr lang="ar-JO" sz="4000" dirty="0">
                <a:solidFill>
                  <a:srgbClr val="FFC000"/>
                </a:solidFill>
              </a:rPr>
              <a:t>إِنَّ كُلَّ ما تَطلُبونَ مِنَ الآبِ بِإسمي يُعطيكُمُ إِيَّاهُ.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7F5FB2-7082-4BDC-B307-2571FB0DE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391" y="2947652"/>
            <a:ext cx="4108174" cy="36330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94478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727B8-198C-4CF5-B64E-1CD594C2B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768626"/>
            <a:ext cx="10353762" cy="970450"/>
          </a:xfrm>
        </p:spPr>
        <p:txBody>
          <a:bodyPr>
            <a:noAutofit/>
          </a:bodyPr>
          <a:lstStyle/>
          <a:p>
            <a:pPr rtl="1"/>
            <a:r>
              <a:rPr lang="ar-JO" sz="8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نص من الكتاب المقدس</a:t>
            </a:r>
            <a:endParaRPr lang="en-US" sz="80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370BC-C49D-4503-AF25-37BCAE3DB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560" y="2189649"/>
            <a:ext cx="10353762" cy="4058751"/>
          </a:xfrm>
        </p:spPr>
        <p:txBody>
          <a:bodyPr>
            <a:normAutofit/>
          </a:bodyPr>
          <a:lstStyle/>
          <a:p>
            <a:pPr algn="ctr" rtl="1"/>
            <a:r>
              <a:rPr lang="ar-JO" sz="5400" b="1" dirty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ومتى صلَّيتَ، فلا تَكُن كالمُرائين، فإنهم يُحبون أن يُصلوا قائمين في المجامع وفي زوايا الشوارع، لكي يَظهروا للناس. الحق أقول لكم : إنَّهم قد استوفوا أجرَهُم.! وأمّا أنتَ فمتى صلّيتَ فادخُل إلى مخدعِكَ وأغلق بابكَ، وصَلِّ إلى أبيكَ الذي في الخفاء. </a:t>
            </a:r>
            <a:r>
              <a:rPr lang="ar-JO" sz="3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(متى 6 : 5).</a:t>
            </a:r>
            <a:endParaRPr lang="en-US" sz="3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6069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76E7B-801D-49E2-919B-D3F3B6F32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ar-JO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تعريف الصّلاة </a:t>
            </a:r>
            <a:endParaRPr lang="en-US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CC10B-E119-4B07-A86D-27EA67DFB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0" y="1894789"/>
            <a:ext cx="10472427" cy="4058751"/>
          </a:xfrm>
        </p:spPr>
        <p:txBody>
          <a:bodyPr>
            <a:normAutofit/>
          </a:bodyPr>
          <a:lstStyle/>
          <a:p>
            <a:pPr algn="r" rtl="1"/>
            <a:r>
              <a:rPr lang="en-US" sz="4000" dirty="0"/>
              <a:t> </a:t>
            </a:r>
            <a:r>
              <a:rPr lang="ar-JO" sz="4000" b="1" dirty="0">
                <a:solidFill>
                  <a:srgbClr val="FF0000"/>
                </a:solidFill>
              </a:rPr>
              <a:t>الصّلاة : </a:t>
            </a:r>
            <a:r>
              <a:rPr lang="ar-JO" sz="4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هي صِلَة حقيقية وعلاقة حَيَّة وشركة روحية مع الله. وهي أيضاً علاقة تنبع من قلب الإنسان الصادقة.</a:t>
            </a:r>
            <a:endParaRPr lang="en-US" sz="4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صلاة النهوض من النوم | موقع القديسة رفقا">
            <a:extLst>
              <a:ext uri="{FF2B5EF4-FFF2-40B4-BE49-F238E27FC236}">
                <a16:creationId xmlns:a16="http://schemas.microsoft.com/office/drawing/2014/main" id="{135499B6-4E6C-46B8-BE3B-34F4C37440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32766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94C888-6358-4410-8E8C-66BB96FC7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848" y="3723860"/>
            <a:ext cx="9502414" cy="29171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2782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7F5AA-8B09-4635-831B-EB2E65417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583" y="701805"/>
            <a:ext cx="9491766" cy="970450"/>
          </a:xfrm>
        </p:spPr>
        <p:txBody>
          <a:bodyPr>
            <a:noAutofit/>
          </a:bodyPr>
          <a:lstStyle/>
          <a:p>
            <a:pPr algn="ctr" rtl="1"/>
            <a:r>
              <a:rPr lang="ar-JO" sz="6600" b="1" dirty="0">
                <a:solidFill>
                  <a:srgbClr val="FF0000"/>
                </a:solidFill>
              </a:rPr>
              <a:t>أنواع الصّلاة 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BBE84-94E0-4D72-9E75-CCBE595BC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043" y="2097444"/>
            <a:ext cx="6351001" cy="405875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sz="2800" b="1" dirty="0">
                <a:solidFill>
                  <a:srgbClr val="00B0F0"/>
                </a:solidFill>
              </a:rPr>
              <a:t>1) صلاة شكر.</a:t>
            </a:r>
          </a:p>
          <a:p>
            <a:pPr marL="0" indent="0" algn="r">
              <a:buNone/>
            </a:pPr>
            <a:r>
              <a:rPr lang="ar-JO" sz="2800" b="1" dirty="0">
                <a:solidFill>
                  <a:srgbClr val="00B0F0"/>
                </a:solidFill>
              </a:rPr>
              <a:t>2) صلاة طلب.</a:t>
            </a:r>
          </a:p>
          <a:p>
            <a:pPr marL="0" indent="0" algn="r">
              <a:buNone/>
            </a:pPr>
            <a:r>
              <a:rPr lang="ar-JO" sz="2800" b="1" dirty="0">
                <a:solidFill>
                  <a:srgbClr val="00B0F0"/>
                </a:solidFill>
              </a:rPr>
              <a:t>3) صلاة تسبيح.</a:t>
            </a:r>
          </a:p>
          <a:p>
            <a:pPr marL="0" indent="0" algn="r">
              <a:buNone/>
            </a:pPr>
            <a:r>
              <a:rPr lang="ar-JO" sz="2800" b="1" dirty="0">
                <a:solidFill>
                  <a:srgbClr val="00B0F0"/>
                </a:solidFill>
              </a:rPr>
              <a:t>4) صلاة حبّ.</a:t>
            </a:r>
          </a:p>
          <a:p>
            <a:pPr marL="0" indent="0" algn="r">
              <a:buNone/>
            </a:pPr>
            <a:r>
              <a:rPr lang="ar-JO" sz="2800" b="1" dirty="0">
                <a:solidFill>
                  <a:srgbClr val="00B0F0"/>
                </a:solidFill>
              </a:rPr>
              <a:t>5) صلاة استغفار.</a:t>
            </a:r>
          </a:p>
          <a:p>
            <a:pPr marL="0" indent="0" algn="r">
              <a:buNone/>
            </a:pPr>
            <a:r>
              <a:rPr lang="ar-JO" sz="2800" b="1" dirty="0">
                <a:solidFill>
                  <a:srgbClr val="00B0F0"/>
                </a:solidFill>
              </a:rPr>
              <a:t>6) صلاة تشفُّع.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3165AE-F88E-48C5-BCF2-CF142BC44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51" y="1359572"/>
            <a:ext cx="3825959" cy="52068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38007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A9CFC-D432-49BE-B049-72558853A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357" y="609600"/>
            <a:ext cx="9094200" cy="970450"/>
          </a:xfrm>
        </p:spPr>
        <p:txBody>
          <a:bodyPr/>
          <a:lstStyle/>
          <a:p>
            <a:pPr algn="ctr" rtl="1"/>
            <a:r>
              <a:rPr lang="ar-JO" b="1" dirty="0">
                <a:solidFill>
                  <a:srgbClr val="C00000"/>
                </a:solidFill>
              </a:rPr>
              <a:t>شروط الصّلاة المقبولة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B057F-17F3-475F-AA34-47267D152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2157" y="1948069"/>
            <a:ext cx="7721114" cy="3816627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ar-JO" sz="3000" b="1" dirty="0"/>
              <a:t>1)</a:t>
            </a:r>
            <a:r>
              <a:rPr lang="en-US" sz="3000" b="1" dirty="0"/>
              <a:t> </a:t>
            </a:r>
            <a:r>
              <a:rPr lang="ar-JO" sz="3000" b="1" dirty="0"/>
              <a:t>الإيمان وتقوى الله.</a:t>
            </a:r>
          </a:p>
          <a:p>
            <a:pPr algn="r" rtl="1"/>
            <a:r>
              <a:rPr lang="ar-JO" sz="3000" b="1" dirty="0"/>
              <a:t>2)</a:t>
            </a:r>
            <a:r>
              <a:rPr lang="en-US" sz="3000" b="1" dirty="0"/>
              <a:t> </a:t>
            </a:r>
            <a:r>
              <a:rPr lang="ar-JO" sz="3000" b="1" dirty="0"/>
              <a:t>المحبّة والرّحمة.</a:t>
            </a:r>
          </a:p>
          <a:p>
            <a:pPr algn="r" rtl="1"/>
            <a:r>
              <a:rPr lang="ar-JO" sz="3000" b="1" dirty="0"/>
              <a:t>3)</a:t>
            </a:r>
            <a:r>
              <a:rPr lang="en-US" sz="3000" b="1" dirty="0"/>
              <a:t> </a:t>
            </a:r>
            <a:r>
              <a:rPr lang="ar-JO" sz="3000" b="1" dirty="0"/>
              <a:t>العمل بوصايا الله.</a:t>
            </a:r>
          </a:p>
          <a:p>
            <a:pPr algn="r" rtl="1"/>
            <a:r>
              <a:rPr lang="ar-JO" sz="3000" b="1" dirty="0"/>
              <a:t>4)</a:t>
            </a:r>
            <a:r>
              <a:rPr lang="en-US" sz="3000" b="1" dirty="0"/>
              <a:t> </a:t>
            </a:r>
            <a:r>
              <a:rPr lang="ar-JO" sz="3000" b="1" dirty="0"/>
              <a:t>صفاء الذّهن.</a:t>
            </a:r>
          </a:p>
          <a:p>
            <a:pPr algn="r" rtl="1"/>
            <a:r>
              <a:rPr lang="ar-JO" sz="3000" b="1" dirty="0"/>
              <a:t>5) الصّلاة بتواضع ووداعة باسم الرّبّ يسوع المسيح.</a:t>
            </a:r>
          </a:p>
          <a:p>
            <a:pPr algn="r" rtl="1"/>
            <a:r>
              <a:rPr lang="ar-JO" sz="3000" b="1" dirty="0"/>
              <a:t>6)</a:t>
            </a:r>
            <a:r>
              <a:rPr lang="en-US" sz="3000" b="1" dirty="0"/>
              <a:t> </a:t>
            </a:r>
            <a:r>
              <a:rPr lang="ar-JO" sz="3000" b="1" dirty="0"/>
              <a:t>الصّوم.</a:t>
            </a:r>
          </a:p>
          <a:p>
            <a:pPr algn="r" rtl="1"/>
            <a:r>
              <a:rPr lang="ar-JO" sz="3000" b="1" dirty="0"/>
              <a:t>7)</a:t>
            </a:r>
            <a:r>
              <a:rPr lang="en-US" sz="3000" b="1" dirty="0"/>
              <a:t> </a:t>
            </a:r>
            <a:r>
              <a:rPr lang="ar-JO" sz="3000" b="1" dirty="0"/>
              <a:t>المغفرة والمسامحة (نقاوة القلب).</a:t>
            </a:r>
          </a:p>
          <a:p>
            <a:pPr algn="r" rtl="1"/>
            <a:r>
              <a:rPr lang="ar-JO" sz="3000" b="1" dirty="0"/>
              <a:t>8)</a:t>
            </a:r>
            <a:r>
              <a:rPr lang="en-US" sz="3000" b="1" dirty="0"/>
              <a:t> </a:t>
            </a:r>
            <a:r>
              <a:rPr lang="ar-JO" sz="3000" b="1" dirty="0"/>
              <a:t>الطّلب بإلحاحٍ في الصّلاة.</a:t>
            </a:r>
          </a:p>
          <a:p>
            <a:pPr algn="r" rt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D8A9B2-15A6-4963-A8EE-6B78B6F38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78" y="1480567"/>
            <a:ext cx="3383479" cy="47516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94229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D24F0-3C7C-47E3-B339-D45333CDB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ar-JO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 أجل من نصلّي؟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52E89-B93F-4047-A2F1-5C31DAF88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JO" sz="3200" b="1" dirty="0">
                <a:solidFill>
                  <a:srgbClr val="0070C0"/>
                </a:solidFill>
              </a:rPr>
              <a:t>علينا أن نصلّي من أجل:</a:t>
            </a:r>
          </a:p>
          <a:p>
            <a:pPr algn="r" rtl="1"/>
            <a:r>
              <a:rPr lang="ar-JO" sz="2400" dirty="0"/>
              <a:t>1)</a:t>
            </a:r>
            <a:r>
              <a:rPr lang="en-US" sz="2400" dirty="0"/>
              <a:t> </a:t>
            </a:r>
            <a:r>
              <a:rPr lang="ar-JO" sz="2800" dirty="0"/>
              <a:t>سلام كلّ العالم.</a:t>
            </a:r>
          </a:p>
          <a:p>
            <a:pPr algn="r" rtl="1"/>
            <a:r>
              <a:rPr lang="ar-JO" sz="2400" dirty="0"/>
              <a:t>2)</a:t>
            </a:r>
            <a:r>
              <a:rPr lang="en-US" sz="2400" dirty="0"/>
              <a:t> </a:t>
            </a:r>
            <a:r>
              <a:rPr lang="ar-JO" sz="2800" dirty="0"/>
              <a:t>المسيحيّين الحسنيِّ العبادة المُستقيمي الرأي.</a:t>
            </a:r>
          </a:p>
          <a:p>
            <a:pPr algn="r" rtl="1"/>
            <a:r>
              <a:rPr lang="ar-JO" sz="2400" dirty="0"/>
              <a:t>3)</a:t>
            </a:r>
            <a:r>
              <a:rPr lang="en-US" sz="2400" dirty="0"/>
              <a:t> </a:t>
            </a:r>
            <a:r>
              <a:rPr lang="ar-JO" sz="2800" dirty="0"/>
              <a:t>المرضى والمضنيّين والأسرى وخلاصهم.</a:t>
            </a:r>
          </a:p>
          <a:p>
            <a:pPr algn="r" rtl="1"/>
            <a:r>
              <a:rPr lang="ar-JO" sz="2400" dirty="0"/>
              <a:t>4)</a:t>
            </a:r>
            <a:r>
              <a:rPr lang="en-US" sz="2400" dirty="0"/>
              <a:t> </a:t>
            </a:r>
            <a:r>
              <a:rPr lang="ar-JO" sz="2800" dirty="0"/>
              <a:t>الذين في الضّيقات والشّدائد والأوجاع.</a:t>
            </a:r>
          </a:p>
          <a:p>
            <a:pPr algn="r" rtl="1"/>
            <a:r>
              <a:rPr lang="ar-JO" sz="2400" dirty="0"/>
              <a:t>5)</a:t>
            </a:r>
            <a:r>
              <a:rPr lang="en-US" sz="2400" dirty="0"/>
              <a:t> </a:t>
            </a:r>
            <a:r>
              <a:rPr lang="ar-JO" sz="2800" dirty="0"/>
              <a:t>الذين يحبُّوننا والذين يبغضوننا.</a:t>
            </a:r>
          </a:p>
          <a:p>
            <a:pPr algn="r" rtl="1"/>
            <a:r>
              <a:rPr lang="ar-JO" sz="2400" dirty="0"/>
              <a:t>6)</a:t>
            </a:r>
            <a:r>
              <a:rPr lang="en-US" sz="2400" dirty="0"/>
              <a:t> </a:t>
            </a:r>
            <a:r>
              <a:rPr lang="ar-JO" sz="2800" dirty="0"/>
              <a:t>الرّاقدين على رجاء القيامة والحياة الأبديّة.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62D7D5-2878-4FE5-A026-BEB67DF05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15" y="2299252"/>
            <a:ext cx="4872123" cy="34919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9161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840</TotalTime>
  <Words>276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Arabic Typesetting</vt:lpstr>
      <vt:lpstr>Arial</vt:lpstr>
      <vt:lpstr>Calisto MT</vt:lpstr>
      <vt:lpstr>Trebuchet MS</vt:lpstr>
      <vt:lpstr>Wingdings 2</vt:lpstr>
      <vt:lpstr>Slate</vt:lpstr>
      <vt:lpstr>الصّـــــــــلاة</vt:lpstr>
      <vt:lpstr>الآية الذّهبية</vt:lpstr>
      <vt:lpstr>نص من الكتاب المقدس</vt:lpstr>
      <vt:lpstr>تعريف الصّلاة </vt:lpstr>
      <vt:lpstr>أنواع الصّلاة </vt:lpstr>
      <vt:lpstr>شروط الصّلاة المقبولة</vt:lpstr>
      <vt:lpstr>من أجل من نصلّي؟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الصّلاة المستجابة</dc:title>
  <dc:creator>Admin</dc:creator>
  <cp:lastModifiedBy>Admin</cp:lastModifiedBy>
  <cp:revision>24</cp:revision>
  <dcterms:created xsi:type="dcterms:W3CDTF">2020-09-22T15:04:44Z</dcterms:created>
  <dcterms:modified xsi:type="dcterms:W3CDTF">2021-05-05T18:27:23Z</dcterms:modified>
</cp:coreProperties>
</file>