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F37A87-9D52-4D56-BDED-DDB2AB1F0D8B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777D32-D239-43A3-9C23-00A51716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BPdBfwFgUM" TargetMode="External"/><Relationship Id="rId4" Type="http://schemas.openxmlformats.org/officeDocument/2006/relationships/hyperlink" Target="https://www.youtube.com/watch?v=fhvR6lzy_j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REqzDsMP8&amp;t=7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eNaZcy-h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AfNMw6ha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KwdHMiqCg&amp;t=269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n3KZR1DS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Geometry </a:t>
            </a:r>
            <a:r>
              <a:rPr lang="en-US" sz="6000" b="1"/>
              <a:t>Chapter 8</a:t>
            </a:r>
            <a:endParaRPr lang="en-US" sz="6000" b="1" dirty="0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u="sng" dirty="0"/>
              <a:t>Parallel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6368" y="1447800"/>
            <a:ext cx="4233664" cy="1189112"/>
          </a:xfrm>
        </p:spPr>
        <p:txBody>
          <a:bodyPr>
            <a:normAutofit fontScale="92500"/>
          </a:bodyPr>
          <a:lstStyle/>
          <a:p>
            <a:r>
              <a:rPr lang="en-US" dirty="0"/>
              <a:t>When a line crosses two </a:t>
            </a:r>
            <a:r>
              <a:rPr lang="en-US" b="1" u="sng" dirty="0"/>
              <a:t>parallel</a:t>
            </a:r>
            <a:r>
              <a:rPr lang="en-US" dirty="0"/>
              <a:t> lines  such as this diagram you get other properties. </a:t>
            </a:r>
          </a:p>
        </p:txBody>
      </p:sp>
      <p:pic>
        <p:nvPicPr>
          <p:cNvPr id="18434" name="Picture 2" descr="Image result for a line crosses two parallel 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2888454" cy="18002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932040" y="18448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2852936"/>
            <a:ext cx="3528392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resembles the letter “Z”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There will be two obtuse equal angles and two acute equal angles.</a:t>
            </a:r>
          </a:p>
        </p:txBody>
      </p:sp>
      <p:pic>
        <p:nvPicPr>
          <p:cNvPr id="18436" name="Picture 4" descr="Image result for alternate angle"/>
          <p:cNvPicPr>
            <a:picLocks noChangeAspect="1" noChangeArrowheads="1"/>
          </p:cNvPicPr>
          <p:nvPr/>
        </p:nvPicPr>
        <p:blipFill>
          <a:blip r:embed="rId3" cstate="print"/>
          <a:srcRect l="9043" t="14131" r="14996" b="17571"/>
          <a:stretch>
            <a:fillRect/>
          </a:stretch>
        </p:blipFill>
        <p:spPr bwMode="auto">
          <a:xfrm rot="241523">
            <a:off x="686011" y="4180649"/>
            <a:ext cx="3024336" cy="208823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2852936"/>
            <a:ext cx="3960440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2nd property: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corresponding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resembles the letter “F”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sz="2000" dirty="0"/>
              <a:t>There will be two obtuse equal angles and two acute equal angles.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8442" name="Picture 10" descr="Image result for transversal angles 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37320"/>
            <a:ext cx="7772400" cy="611560"/>
          </a:xfrm>
        </p:spPr>
        <p:txBody>
          <a:bodyPr/>
          <a:lstStyle/>
          <a:p>
            <a:pPr lvl="0"/>
            <a:r>
              <a:rPr lang="en-US" dirty="0"/>
              <a:t>Example: calculate the missing angles.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32656"/>
            <a:ext cx="4608512" cy="12241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property: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side interior supplementary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angles (allied angles)</a:t>
            </a:r>
            <a:r>
              <a:rPr lang="en-US" sz="2600" dirty="0"/>
              <a:t>, resembles the letter “C”. These angles add up to 180</a:t>
            </a:r>
            <a:r>
              <a:rPr lang="en-US" sz="2400" baseline="30000" dirty="0"/>
              <a:t>o</a:t>
            </a:r>
            <a:r>
              <a:rPr lang="en-US" sz="2600" dirty="0"/>
              <a:t>. So 1 + 2 = 180</a:t>
            </a:r>
            <a:r>
              <a:rPr lang="en-US" sz="2400" baseline="30000" dirty="0"/>
              <a:t>o</a:t>
            </a:r>
            <a:r>
              <a:rPr lang="en-US" sz="2600" dirty="0"/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Image result for same side supplementary ang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084" y="116632"/>
            <a:ext cx="2359821" cy="1772815"/>
          </a:xfrm>
          <a:prstGeom prst="rect">
            <a:avLst/>
          </a:prstGeom>
          <a:noFill/>
        </p:spPr>
      </p:pic>
      <p:pic>
        <p:nvPicPr>
          <p:cNvPr id="19460" name="Picture 4" descr="694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5466"/>
            <a:ext cx="2886075" cy="237172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51920" y="2204864"/>
            <a:ext cx="5400600" cy="36724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 74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lang="en-US" sz="2000" noProof="0" dirty="0"/>
              <a:t>Alternate with</a:t>
            </a:r>
            <a:r>
              <a:rPr lang="en-US" sz="2000" dirty="0"/>
              <a:t> the given angle</a:t>
            </a:r>
            <a:endParaRPr lang="en-US" sz="2000" baseline="300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lang="en-US" sz="2000" dirty="0"/>
              <a:t>= 74</a:t>
            </a:r>
            <a:r>
              <a:rPr lang="en-US" sz="2000" baseline="30000" dirty="0"/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/>
              <a:t>vertically opposite with the  given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b="1" u="sng" dirty="0"/>
              <a:t>OR</a:t>
            </a:r>
            <a:r>
              <a:rPr lang="en-US" sz="2000" dirty="0"/>
              <a:t>  Y = 74</a:t>
            </a:r>
            <a:r>
              <a:rPr lang="en-US" sz="2000" baseline="30000" dirty="0"/>
              <a:t>o</a:t>
            </a:r>
            <a:r>
              <a:rPr lang="en-US" sz="2000" dirty="0"/>
              <a:t> corresponding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angle ‘X’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0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dirty="0"/>
              <a:t>Z= 180</a:t>
            </a:r>
            <a:r>
              <a:rPr lang="en-US" sz="2000" baseline="30000" dirty="0"/>
              <a:t>o</a:t>
            </a:r>
            <a:r>
              <a:rPr lang="en-US" sz="2000" dirty="0"/>
              <a:t> − 74</a:t>
            </a:r>
            <a:r>
              <a:rPr lang="en-US" sz="2000" baseline="30000" dirty="0"/>
              <a:t>o</a:t>
            </a:r>
            <a:r>
              <a:rPr lang="en-US" sz="2000" dirty="0"/>
              <a:t> = 106</a:t>
            </a:r>
            <a:r>
              <a:rPr lang="en-US" sz="2000" baseline="30000" dirty="0"/>
              <a:t>o </a:t>
            </a:r>
            <a:r>
              <a:rPr lang="en-US" sz="2000" noProof="0" dirty="0"/>
              <a:t>supplementary with the given angle on a straight line</a:t>
            </a:r>
            <a:endParaRPr lang="en-US" sz="2000" baseline="300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b="1" u="sng" dirty="0"/>
              <a:t>OR </a:t>
            </a:r>
            <a:r>
              <a:rPr lang="en-US" sz="2000" b="1" dirty="0"/>
              <a:t> </a:t>
            </a:r>
            <a:r>
              <a:rPr lang="en-US" sz="2000" dirty="0"/>
              <a:t>Z= 180</a:t>
            </a:r>
            <a:r>
              <a:rPr lang="en-US" sz="2000" baseline="30000" dirty="0"/>
              <a:t>o</a:t>
            </a:r>
            <a:r>
              <a:rPr lang="en-US" sz="2000" dirty="0"/>
              <a:t> − 74</a:t>
            </a:r>
            <a:r>
              <a:rPr lang="en-US" sz="2000" baseline="30000" dirty="0"/>
              <a:t>o</a:t>
            </a:r>
            <a:r>
              <a:rPr lang="en-US" sz="2000" dirty="0"/>
              <a:t> = 106</a:t>
            </a:r>
            <a:r>
              <a:rPr lang="en-US" sz="2000" baseline="30000" dirty="0"/>
              <a:t>o </a:t>
            </a:r>
            <a:r>
              <a:rPr lang="en-US" sz="2000" noProof="0" dirty="0"/>
              <a:t>allied angle with ‘X’.</a:t>
            </a:r>
            <a:endParaRPr lang="en-US" sz="2000" baseline="300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733256"/>
            <a:ext cx="8064896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review watch the videos below: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b="1" dirty="0"/>
              <a:t>	Corresponding angles: </a:t>
            </a:r>
            <a:r>
              <a:rPr lang="en-US" sz="2000" dirty="0">
                <a:hlinkClick r:id="rId4"/>
              </a:rPr>
              <a:t>https://www.youtube.com/watch?v=fhvR6lzy_jg</a:t>
            </a:r>
            <a:endParaRPr lang="en-US" sz="2000" dirty="0"/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b="1" dirty="0"/>
              <a:t>	Alternate angles: </a:t>
            </a:r>
            <a:r>
              <a:rPr lang="en-US" sz="2000" dirty="0">
                <a:hlinkClick r:id="rId5"/>
              </a:rPr>
              <a:t>https://www.youtube.com/watch?v=-BPdBfwFgUM</a:t>
            </a:r>
            <a:endParaRPr lang="en-US" sz="2000" dirty="0"/>
          </a:p>
          <a:p>
            <a:pPr marL="274320" lvl="0" indent="-274320" algn="just">
              <a:buClr>
                <a:schemeClr val="accent1"/>
              </a:buClr>
              <a:buSzPct val="85000"/>
            </a:pPr>
            <a:endParaRPr lang="en-US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Angles in quadrilaterals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29072"/>
          </a:xfrm>
        </p:spPr>
        <p:txBody>
          <a:bodyPr/>
          <a:lstStyle/>
          <a:p>
            <a:r>
              <a:rPr lang="en-US" dirty="0"/>
              <a:t>Angles in quadrilaterals add up to 360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  <p:pic>
        <p:nvPicPr>
          <p:cNvPr id="26626" name="Picture 2" descr="Image result for quadrilateral mising angle questions and answers"/>
          <p:cNvPicPr>
            <a:picLocks noChangeAspect="1" noChangeArrowheads="1"/>
          </p:cNvPicPr>
          <p:nvPr/>
        </p:nvPicPr>
        <p:blipFill>
          <a:blip r:embed="rId2" cstate="print"/>
          <a:srcRect l="61154" t="55918" r="3441" b="32130"/>
          <a:stretch>
            <a:fillRect/>
          </a:stretch>
        </p:blipFill>
        <p:spPr bwMode="auto">
          <a:xfrm>
            <a:off x="4499992" y="2996952"/>
            <a:ext cx="3771848" cy="1800200"/>
          </a:xfrm>
          <a:prstGeom prst="rect">
            <a:avLst/>
          </a:prstGeom>
          <a:noFill/>
        </p:spPr>
      </p:pic>
      <p:pic>
        <p:nvPicPr>
          <p:cNvPr id="5" name="Picture 2" descr="Image result for quadrilateral mising angle questions and answers"/>
          <p:cNvPicPr>
            <a:picLocks noChangeAspect="1" noChangeArrowheads="1"/>
          </p:cNvPicPr>
          <p:nvPr/>
        </p:nvPicPr>
        <p:blipFill>
          <a:blip r:embed="rId2" cstate="print"/>
          <a:srcRect l="4023" t="55918" r="68619" b="32130"/>
          <a:stretch>
            <a:fillRect/>
          </a:stretch>
        </p:blipFill>
        <p:spPr bwMode="auto">
          <a:xfrm>
            <a:off x="1043608" y="2924944"/>
            <a:ext cx="3031194" cy="187220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2276872"/>
            <a:ext cx="7772400" cy="829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find the missing angles.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4653136"/>
            <a:ext cx="3888432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buClr>
                <a:schemeClr val="accent1"/>
              </a:buClr>
              <a:buSzPct val="85000"/>
              <a:tabLst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Angle ‘x’=120</a:t>
            </a:r>
            <a:r>
              <a:rPr lang="en-US" sz="2000" baseline="30000" dirty="0"/>
              <a:t>o</a:t>
            </a:r>
            <a:r>
              <a:rPr lang="en-US" sz="2000" dirty="0"/>
              <a:t> b</a:t>
            </a:r>
            <a:r>
              <a:rPr lang="en-US" sz="2000" baseline="0" dirty="0"/>
              <a:t>ecause opposite angles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baseline="0" dirty="0"/>
              <a:t>in a Parallelogram</a:t>
            </a:r>
            <a:r>
              <a:rPr lang="en-US" sz="2000" dirty="0"/>
              <a:t> </a:t>
            </a:r>
            <a:r>
              <a:rPr lang="en-US" sz="2000" baseline="0" dirty="0"/>
              <a:t>are equal.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39544" y="4725144"/>
            <a:ext cx="4104456" cy="18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buClr>
                <a:schemeClr val="accent1"/>
              </a:buClr>
              <a:buSzPct val="85000"/>
              <a:tabLst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Sum of angles =120</a:t>
            </a:r>
            <a:r>
              <a:rPr lang="en-US" sz="2000" baseline="30000" dirty="0"/>
              <a:t>o</a:t>
            </a:r>
            <a:r>
              <a:rPr lang="en-US" sz="2000" dirty="0"/>
              <a:t> + 60</a:t>
            </a:r>
            <a:r>
              <a:rPr lang="en-US" sz="2000" baseline="30000" dirty="0"/>
              <a:t>o </a:t>
            </a:r>
            <a:r>
              <a:rPr lang="en-US" sz="2000" dirty="0"/>
              <a:t>+ 70</a:t>
            </a:r>
            <a:r>
              <a:rPr lang="en-US" sz="2000" baseline="30000" dirty="0"/>
              <a:t>o</a:t>
            </a:r>
            <a:r>
              <a:rPr lang="en-US" sz="2000" dirty="0"/>
              <a:t> = 250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Angle ‘x’ = 360</a:t>
            </a:r>
            <a:r>
              <a:rPr lang="en-US" sz="2000" baseline="30000" dirty="0"/>
              <a:t>o</a:t>
            </a:r>
            <a:r>
              <a:rPr lang="en-US" sz="2000" dirty="0"/>
              <a:t> − 250</a:t>
            </a:r>
            <a:r>
              <a:rPr lang="en-US" sz="2000" baseline="30000" dirty="0"/>
              <a:t>o </a:t>
            </a:r>
            <a:r>
              <a:rPr lang="en-US" sz="2000" dirty="0"/>
              <a:t>= 110</a:t>
            </a:r>
            <a:r>
              <a:rPr lang="en-US" sz="2000" baseline="30000" dirty="0"/>
              <a:t>o</a:t>
            </a:r>
            <a:endParaRPr lang="en-US" sz="2000" baseline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6021288"/>
            <a:ext cx="7056784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review watch the video below: </a:t>
            </a:r>
            <a:endParaRPr lang="en-US" sz="2400" noProof="0" dirty="0"/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400" dirty="0">
                <a:hlinkClick r:id="rId3"/>
              </a:rPr>
              <a:t>https://www.youtube.com/watch?v=yiREqzDsMP8&amp;t=7s</a:t>
            </a:r>
            <a:endParaRPr lang="en-US" sz="2200" dirty="0"/>
          </a:p>
          <a:p>
            <a:pPr marL="274320" lvl="0" indent="-274320" algn="just">
              <a:buClr>
                <a:schemeClr val="accent1"/>
              </a:buClr>
              <a:buSzPct val="85000"/>
            </a:pPr>
            <a:endParaRPr lang="en-US" sz="2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19872" y="2060848"/>
            <a:ext cx="7772400" cy="3133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/>
              <a:t>P. 131 Ex.8B</a:t>
            </a:r>
          </a:p>
          <a:p>
            <a:r>
              <a:rPr lang="en-US" dirty="0"/>
              <a:t>Q1</a:t>
            </a:r>
          </a:p>
          <a:p>
            <a:r>
              <a:rPr lang="en-US" dirty="0"/>
              <a:t>Q2</a:t>
            </a:r>
          </a:p>
          <a:p>
            <a:r>
              <a:rPr lang="en-US" dirty="0"/>
              <a:t>Q3 (a, c) </a:t>
            </a:r>
          </a:p>
          <a:p>
            <a:r>
              <a:rPr lang="en-US" dirty="0"/>
              <a:t>Q. 5</a:t>
            </a:r>
          </a:p>
          <a:p>
            <a:r>
              <a:rPr lang="en-US" dirty="0"/>
              <a:t>Q6 (b, c)</a:t>
            </a:r>
          </a:p>
          <a:p>
            <a:r>
              <a:rPr lang="en-US" dirty="0"/>
              <a:t>Q7</a:t>
            </a:r>
          </a:p>
          <a:p>
            <a:r>
              <a:rPr lang="en-US" dirty="0"/>
              <a:t>Q10 (a)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C8C5A-48FD-42AC-A8AF-C7DD9BFD6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802"/>
            <a:ext cx="2897188" cy="223587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850106"/>
          </a:xfrm>
        </p:spPr>
        <p:txBody>
          <a:bodyPr/>
          <a:lstStyle/>
          <a:p>
            <a:pPr algn="ctr"/>
            <a:r>
              <a:rPr lang="en-US" u="sng" dirty="0"/>
              <a:t>Types of Triangles</a:t>
            </a:r>
          </a:p>
        </p:txBody>
      </p:sp>
      <p:pic>
        <p:nvPicPr>
          <p:cNvPr id="20484" name="Picture 4" descr="Image result for types of triangles"/>
          <p:cNvPicPr>
            <a:picLocks noChangeAspect="1" noChangeArrowheads="1"/>
          </p:cNvPicPr>
          <p:nvPr/>
        </p:nvPicPr>
        <p:blipFill>
          <a:blip r:embed="rId2" cstate="print"/>
          <a:srcRect t="16159"/>
          <a:stretch>
            <a:fillRect/>
          </a:stretch>
        </p:blipFill>
        <p:spPr bwMode="auto">
          <a:xfrm>
            <a:off x="2411760" y="1124744"/>
            <a:ext cx="4940635" cy="5491701"/>
          </a:xfrm>
          <a:prstGeom prst="rect">
            <a:avLst/>
          </a:prstGeom>
          <a:noFill/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FE5928AF-0A5D-40A3-89F4-1431B395CC7B}"/>
              </a:ext>
            </a:extLst>
          </p:cNvPr>
          <p:cNvSpPr/>
          <p:nvPr/>
        </p:nvSpPr>
        <p:spPr>
          <a:xfrm rot="19573472">
            <a:off x="322277" y="451232"/>
            <a:ext cx="1931716" cy="16181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Things you should always remember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1143000"/>
          </a:xfrm>
        </p:spPr>
        <p:txBody>
          <a:bodyPr/>
          <a:lstStyle/>
          <a:p>
            <a:pPr algn="ctr"/>
            <a:r>
              <a:rPr lang="en-US" u="sng" dirty="0"/>
              <a:t>Quadrilaterals</a:t>
            </a:r>
          </a:p>
        </p:txBody>
      </p:sp>
      <p:pic>
        <p:nvPicPr>
          <p:cNvPr id="24578" name="Picture 2" descr="Image result for quadrilateral angle proper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047" y="1556792"/>
            <a:ext cx="6994377" cy="4464496"/>
          </a:xfrm>
          <a:prstGeom prst="rect">
            <a:avLst/>
          </a:prstGeom>
          <a:noFill/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B0CCC014-62DD-41DB-9833-D4F81C8C3ADA}"/>
              </a:ext>
            </a:extLst>
          </p:cNvPr>
          <p:cNvSpPr/>
          <p:nvPr/>
        </p:nvSpPr>
        <p:spPr>
          <a:xfrm rot="19573472">
            <a:off x="286781" y="229006"/>
            <a:ext cx="1931716" cy="16181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Things you should always remember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5CD0-1507-4ADA-B945-83D0CF6A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F70C-E5FC-472A-B05C-4449E0E684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6465912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learn about the exterior angle of a triangle.</a:t>
            </a:r>
          </a:p>
          <a:p>
            <a:pPr>
              <a:lnSpc>
                <a:spcPct val="150000"/>
              </a:lnSpc>
            </a:pPr>
            <a:r>
              <a:rPr lang="en-US" dirty="0"/>
              <a:t>To learn about angles in parallel lines and intersecting lines.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205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Angles in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01080"/>
          </a:xfrm>
        </p:spPr>
        <p:txBody>
          <a:bodyPr/>
          <a:lstStyle/>
          <a:p>
            <a:r>
              <a:rPr lang="en-US" dirty="0"/>
              <a:t>Angles in a triangle add up to 180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  <p:pic>
        <p:nvPicPr>
          <p:cNvPr id="22530" name="Picture 2" descr="Image result for size of unknown angle in a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2305050" cy="1905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2276872"/>
            <a:ext cx="77724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find the missing angle.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1880" y="2924944"/>
            <a:ext cx="5400600" cy="20882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known angles is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</a:t>
            </a:r>
            <a:r>
              <a:rPr lang="en-US" sz="2200" baseline="30000" dirty="0"/>
              <a:t>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+ 50</a:t>
            </a:r>
            <a:r>
              <a:rPr lang="en-US" sz="2200" baseline="30000" dirty="0"/>
              <a:t>o</a:t>
            </a:r>
            <a:r>
              <a:rPr lang="en-US" sz="2200" dirty="0"/>
              <a:t>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120</a:t>
            </a:r>
            <a:r>
              <a:rPr lang="en-US" sz="2200" baseline="30000" dirty="0"/>
              <a:t>o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200" baseline="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200" baseline="0" dirty="0"/>
              <a:t>Angle ‘a’ = 180</a:t>
            </a:r>
            <a:r>
              <a:rPr lang="en-US" sz="2200" baseline="30000" dirty="0"/>
              <a:t>o</a:t>
            </a:r>
            <a:r>
              <a:rPr lang="en-US" sz="2200" baseline="0" dirty="0"/>
              <a:t> − 120</a:t>
            </a:r>
            <a:r>
              <a:rPr lang="en-US" sz="2200" baseline="30000" dirty="0"/>
              <a:t>o</a:t>
            </a:r>
            <a:r>
              <a:rPr lang="en-US" sz="2200" baseline="0" dirty="0"/>
              <a:t> = 60</a:t>
            </a:r>
            <a:r>
              <a:rPr lang="en-US" sz="2200" baseline="30000" dirty="0"/>
              <a:t>o  </a:t>
            </a:r>
            <a:r>
              <a:rPr lang="en-US" sz="2200" dirty="0"/>
              <a:t> because angles  in a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200" dirty="0"/>
              <a:t>triangle add up to 180</a:t>
            </a:r>
            <a:r>
              <a:rPr lang="en-US" sz="2200" baseline="30000" dirty="0"/>
              <a:t>o</a:t>
            </a:r>
            <a:r>
              <a:rPr lang="en-US" sz="2200" dirty="0"/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5373216"/>
            <a:ext cx="7056784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review watch the video below: </a:t>
            </a:r>
            <a:r>
              <a:rPr lang="en-US" sz="2400" dirty="0">
                <a:hlinkClick r:id="rId3"/>
              </a:rPr>
              <a:t>https://www.youtube.com/watch?v=mLeNaZcy-hE</a:t>
            </a:r>
            <a:endParaRPr lang="en-US" sz="2200" dirty="0"/>
          </a:p>
          <a:p>
            <a:pPr marL="274320" lvl="0" indent="-274320" algn="just">
              <a:buClr>
                <a:schemeClr val="accent1"/>
              </a:buClr>
              <a:buSzPct val="85000"/>
            </a:pPr>
            <a:endParaRPr lang="en-US" sz="2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Exterior angles</a:t>
            </a:r>
          </a:p>
        </p:txBody>
      </p:sp>
      <p:pic>
        <p:nvPicPr>
          <p:cNvPr id="23556" name="Picture 4" descr="Image result for exterior angle of triangle"/>
          <p:cNvPicPr>
            <a:picLocks noChangeAspect="1" noChangeArrowheads="1"/>
          </p:cNvPicPr>
          <p:nvPr/>
        </p:nvPicPr>
        <p:blipFill>
          <a:blip r:embed="rId2" cstate="print"/>
          <a:srcRect l="3301" t="21738" r="2613" b="3388"/>
          <a:stretch>
            <a:fillRect/>
          </a:stretch>
        </p:blipFill>
        <p:spPr bwMode="auto">
          <a:xfrm>
            <a:off x="899592" y="1709651"/>
            <a:ext cx="6192688" cy="3015493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30ADAD-B55A-46EA-BFE9-627254563B0C}"/>
              </a:ext>
            </a:extLst>
          </p:cNvPr>
          <p:cNvSpPr/>
          <p:nvPr/>
        </p:nvSpPr>
        <p:spPr>
          <a:xfrm>
            <a:off x="5423490" y="6214030"/>
            <a:ext cx="333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Exterior Angle of a Triangle - YouTube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916309"/>
            <a:ext cx="7772400" cy="1045096"/>
          </a:xfrm>
        </p:spPr>
        <p:txBody>
          <a:bodyPr/>
          <a:lstStyle/>
          <a:p>
            <a:r>
              <a:rPr lang="en-US" dirty="0"/>
              <a:t>Example: find the missing angles.</a:t>
            </a:r>
          </a:p>
        </p:txBody>
      </p:sp>
      <p:pic>
        <p:nvPicPr>
          <p:cNvPr id="4" name="Picture 2" descr="Image result for size of unknown angle in a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4147">
            <a:off x="1285365" y="1981958"/>
            <a:ext cx="2654857" cy="301066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1673373"/>
            <a:ext cx="4392488" cy="3312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buClr>
                <a:schemeClr val="accent1"/>
              </a:buClr>
              <a:buSzPct val="85000"/>
              <a:tabLst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Angle ‘a’=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</a:t>
            </a:r>
            <a:r>
              <a:rPr lang="en-US" sz="2000" baseline="30000" dirty="0"/>
              <a:t>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aseline="0" dirty="0"/>
              <a:t>−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119</a:t>
            </a:r>
            <a:r>
              <a:rPr lang="en-US" sz="2000" baseline="30000" dirty="0"/>
              <a:t>o </a:t>
            </a:r>
            <a:r>
              <a:rPr lang="en-US" sz="2000" dirty="0"/>
              <a:t>s</a:t>
            </a:r>
            <a:r>
              <a:rPr lang="en-US" sz="2000" baseline="0" dirty="0"/>
              <a:t>upplementary</a:t>
            </a:r>
            <a:r>
              <a:rPr lang="en-US" sz="2000" dirty="0"/>
              <a:t> 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angles on a straight line</a:t>
            </a:r>
            <a:endParaRPr lang="en-US" sz="2000" baseline="0" dirty="0"/>
          </a:p>
          <a:p>
            <a:pPr marL="274320" lvl="0" indent="-274320">
              <a:buClr>
                <a:schemeClr val="accent1"/>
              </a:buClr>
              <a:buSzPct val="85000"/>
            </a:pPr>
            <a:endParaRPr lang="en-US" sz="2000" baseline="0" dirty="0"/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baseline="0" dirty="0"/>
              <a:t>Angle ‘b’ = 61</a:t>
            </a:r>
            <a:r>
              <a:rPr lang="en-US" sz="2000" baseline="30000" dirty="0"/>
              <a:t>o</a:t>
            </a:r>
            <a:r>
              <a:rPr lang="en-US" sz="2000" baseline="0" dirty="0"/>
              <a:t> + 65</a:t>
            </a:r>
            <a:r>
              <a:rPr lang="en-US" sz="2000" baseline="30000" dirty="0"/>
              <a:t>o</a:t>
            </a:r>
            <a:r>
              <a:rPr lang="en-US" sz="2000" baseline="0" dirty="0"/>
              <a:t> = 126</a:t>
            </a:r>
            <a:r>
              <a:rPr lang="en-US" sz="2000" baseline="30000" dirty="0"/>
              <a:t>o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 ‘c’ </a:t>
            </a:r>
            <a:r>
              <a:rPr lang="en-US" sz="2000" dirty="0"/>
              <a:t>= 180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n-US" sz="2000" baseline="0" dirty="0"/>
              <a:t>− </a:t>
            </a:r>
            <a:r>
              <a:rPr lang="en-US" sz="2000" dirty="0"/>
              <a:t>65</a:t>
            </a:r>
            <a:r>
              <a:rPr lang="en-US" sz="2000" baseline="30000" dirty="0"/>
              <a:t>o</a:t>
            </a:r>
            <a:r>
              <a:rPr lang="en-US" sz="2000" dirty="0"/>
              <a:t> = 115</a:t>
            </a:r>
            <a:r>
              <a:rPr lang="en-US" sz="2000" baseline="30000" dirty="0"/>
              <a:t>o </a:t>
            </a:r>
          </a:p>
          <a:p>
            <a:pPr marL="274320" lvl="0" indent="-274320">
              <a:buClr>
                <a:schemeClr val="accent1"/>
              </a:buClr>
              <a:buSzPct val="85000"/>
            </a:pPr>
            <a:r>
              <a:rPr lang="en-US" sz="2000" dirty="0"/>
              <a:t>s</a:t>
            </a:r>
            <a:r>
              <a:rPr lang="en-US" sz="2000" baseline="0" dirty="0"/>
              <a:t>upplementary</a:t>
            </a:r>
            <a:r>
              <a:rPr lang="en-US" sz="2000" dirty="0"/>
              <a:t> angles on a straight 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5C4D51-5669-4C56-8243-F99BD5A09A91}"/>
              </a:ext>
            </a:extLst>
          </p:cNvPr>
          <p:cNvSpPr txBox="1">
            <a:spLocks/>
          </p:cNvSpPr>
          <p:nvPr/>
        </p:nvSpPr>
        <p:spPr>
          <a:xfrm>
            <a:off x="7125823" y="4785442"/>
            <a:ext cx="1910673" cy="18119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b="1" u="sng" baseline="0" dirty="0"/>
              <a:t>P. 128 Ex.8A: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baseline="0" dirty="0"/>
              <a:t>Q3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Q5 (a)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baseline="0" dirty="0"/>
              <a:t>Q6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1F7C1-4C5E-426E-86C5-07FBD214E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98" y="4693206"/>
            <a:ext cx="2208543" cy="186628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US" u="sng" dirty="0"/>
              <a:t>Things to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5241776" cy="1045096"/>
          </a:xfrm>
        </p:spPr>
        <p:txBody>
          <a:bodyPr/>
          <a:lstStyle/>
          <a:p>
            <a:r>
              <a:rPr lang="en-US" dirty="0"/>
              <a:t>Angles less than 90</a:t>
            </a:r>
            <a:r>
              <a:rPr lang="en-US" baseline="30000" dirty="0"/>
              <a:t>o</a:t>
            </a:r>
            <a:r>
              <a:rPr lang="en-US" dirty="0"/>
              <a:t> are called acute angles.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2564904"/>
            <a:ext cx="496855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Angles more than 90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less than 180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called obtuse angles.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3861048"/>
            <a:ext cx="5832648" cy="93610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90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 is called a right angle. Angles that add up to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90</a:t>
            </a:r>
            <a:r>
              <a:rPr lang="en-US" sz="2600" baseline="30000" dirty="0"/>
              <a:t>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called complementary angles.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Image result for obtuse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obtuse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obtuse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obtuse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obtuse 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1944216" cy="1243615"/>
          </a:xfrm>
          <a:prstGeom prst="rect">
            <a:avLst/>
          </a:prstGeom>
          <a:noFill/>
        </p:spPr>
      </p:pic>
      <p:pic>
        <p:nvPicPr>
          <p:cNvPr id="1036" name="Picture 12" descr="Image result for obtuse 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1656184" cy="1102116"/>
          </a:xfrm>
          <a:prstGeom prst="rect">
            <a:avLst/>
          </a:prstGeom>
          <a:noFill/>
        </p:spPr>
      </p:pic>
      <p:pic>
        <p:nvPicPr>
          <p:cNvPr id="1038" name="Picture 14" descr="Image result for right 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1080120" cy="1115224"/>
          </a:xfrm>
          <a:prstGeom prst="rect">
            <a:avLst/>
          </a:prstGeom>
          <a:noFill/>
        </p:spPr>
      </p:pic>
      <p:sp>
        <p:nvSpPr>
          <p:cNvPr id="1040" name="AutoShape 16" descr="Image result for reflex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e result for reflex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File:Reflex angle, numbe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5184"/>
            <a:ext cx="2339752" cy="1361946"/>
          </a:xfrm>
          <a:prstGeom prst="rect">
            <a:avLst/>
          </a:prstGeom>
          <a:noFill/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27584" y="5085184"/>
            <a:ext cx="4752528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angle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greater than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/>
              <a:t>18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less than 360</a:t>
            </a:r>
            <a:r>
              <a:rPr lang="en-US" sz="2600" baseline="30000" dirty="0"/>
              <a:t>o </a:t>
            </a:r>
            <a:r>
              <a:rPr lang="en-US" sz="2600" dirty="0"/>
              <a:t>is called a reflex angle.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s://qph.fs.quoracdn.net/main-qimg-5d47e0793bab2c96e30ae1d7fa45dc6c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211960" cy="17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908720"/>
            <a:ext cx="3816424" cy="13681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Angles  on a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straight line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up to</a:t>
            </a:r>
            <a:r>
              <a:rPr lang="en-US" sz="2600" dirty="0"/>
              <a:t> 180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They are called </a:t>
            </a:r>
            <a:r>
              <a:rPr kumimoji="0" lang="en-US" sz="26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supplementary angles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780928"/>
            <a:ext cx="4824536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/>
              <a:t>Example: calculate the missing angle.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Image result for angles kn a straight 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168349" cy="1584176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11960" y="3573016"/>
            <a:ext cx="4680520" cy="2448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two angles is 30</a:t>
            </a:r>
            <a:r>
              <a:rPr lang="en-US" sz="2000" baseline="30000" dirty="0"/>
              <a:t>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+ 50</a:t>
            </a:r>
            <a:r>
              <a:rPr lang="en-US" sz="2000" baseline="30000" dirty="0"/>
              <a:t>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80</a:t>
            </a:r>
            <a:r>
              <a:rPr lang="en-US" sz="2000" baseline="30000" dirty="0"/>
              <a:t>o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000" baseline="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baseline="0" dirty="0"/>
              <a:t>Angle ‘b’ = 180</a:t>
            </a:r>
            <a:r>
              <a:rPr lang="en-US" sz="2000" baseline="30000" dirty="0"/>
              <a:t>o</a:t>
            </a:r>
            <a:r>
              <a:rPr lang="en-US" sz="2000" baseline="0" dirty="0"/>
              <a:t> − 80</a:t>
            </a:r>
            <a:r>
              <a:rPr lang="en-US" sz="2000" baseline="30000" dirty="0"/>
              <a:t>o</a:t>
            </a:r>
            <a:r>
              <a:rPr lang="en-US" sz="2000" baseline="0" dirty="0"/>
              <a:t> = 100</a:t>
            </a:r>
            <a:r>
              <a:rPr lang="en-US" sz="2000" baseline="30000" dirty="0"/>
              <a:t>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because they are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dirty="0"/>
              <a:t>supplementary angles on a straight line.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4608512" cy="973088"/>
          </a:xfrm>
        </p:spPr>
        <p:txBody>
          <a:bodyPr/>
          <a:lstStyle/>
          <a:p>
            <a:r>
              <a:rPr lang="en-US" dirty="0"/>
              <a:t>Angles around a point add up to 360</a:t>
            </a:r>
            <a:r>
              <a:rPr lang="en-US" sz="2800" baseline="30000" dirty="0"/>
              <a:t>o</a:t>
            </a:r>
            <a:r>
              <a:rPr lang="en-US" sz="2800" dirty="0"/>
              <a:t>.</a:t>
            </a:r>
            <a:r>
              <a:rPr lang="en-US" sz="2800" baseline="30000" dirty="0"/>
              <a:t>    </a:t>
            </a:r>
            <a:endParaRPr lang="en-US" dirty="0"/>
          </a:p>
        </p:txBody>
      </p:sp>
      <p:pic>
        <p:nvPicPr>
          <p:cNvPr id="4" name="Picture 3" descr="Image result for angles ROUND  PO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564904"/>
            <a:ext cx="4824536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/>
              <a:t>Example: calculate the missing angle.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Image result for angles ROUND 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2376264" cy="2362687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3645024"/>
            <a:ext cx="5400600" cy="20882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Answer: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known angles is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81</a:t>
            </a:r>
            <a:r>
              <a:rPr lang="en-US" sz="2200" baseline="30000" dirty="0"/>
              <a:t>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+ 92</a:t>
            </a:r>
            <a:r>
              <a:rPr lang="en-US" sz="2200" baseline="30000" dirty="0"/>
              <a:t>o</a:t>
            </a:r>
            <a:r>
              <a:rPr lang="en-US" sz="2200" dirty="0"/>
              <a:t> + 100</a:t>
            </a:r>
            <a:r>
              <a:rPr lang="en-US" sz="2200" baseline="30000" dirty="0"/>
              <a:t>o 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273</a:t>
            </a:r>
            <a:r>
              <a:rPr lang="en-US" sz="2200" baseline="30000" dirty="0"/>
              <a:t>o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200" baseline="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200" baseline="0" dirty="0"/>
              <a:t>Angle ‘a’ = 360</a:t>
            </a:r>
            <a:r>
              <a:rPr lang="en-US" sz="2200" baseline="30000" dirty="0"/>
              <a:t>o</a:t>
            </a:r>
            <a:r>
              <a:rPr lang="en-US" sz="2200" baseline="0" dirty="0"/>
              <a:t> − 273</a:t>
            </a:r>
            <a:r>
              <a:rPr lang="en-US" sz="2200" baseline="30000" dirty="0"/>
              <a:t>o</a:t>
            </a:r>
            <a:r>
              <a:rPr lang="en-US" sz="2200" baseline="0" dirty="0"/>
              <a:t> = 87</a:t>
            </a:r>
            <a:r>
              <a:rPr lang="en-US" sz="2200" baseline="30000" dirty="0"/>
              <a:t>o  </a:t>
            </a:r>
            <a:r>
              <a:rPr lang="en-US" sz="2200" dirty="0"/>
              <a:t> because angles around a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200" dirty="0"/>
              <a:t>point add up to 360</a:t>
            </a:r>
            <a:r>
              <a:rPr lang="en-US" sz="2200" baseline="30000" dirty="0"/>
              <a:t>o</a:t>
            </a:r>
            <a:r>
              <a:rPr lang="en-US" sz="2200" dirty="0"/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73624" cy="1477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When two lines intersect, every two opposite angles are equal. These are called </a:t>
            </a:r>
            <a:r>
              <a:rPr lang="en-US" b="1" i="1" dirty="0"/>
              <a:t>vertically opposite angles</a:t>
            </a:r>
            <a:r>
              <a:rPr lang="en-US" dirty="0"/>
              <a:t>.</a:t>
            </a:r>
          </a:p>
        </p:txBody>
      </p:sp>
      <p:pic>
        <p:nvPicPr>
          <p:cNvPr id="17410" name="Picture 2" descr="Image result for veertically opposite angles"/>
          <p:cNvPicPr>
            <a:picLocks noChangeAspect="1" noChangeArrowheads="1"/>
          </p:cNvPicPr>
          <p:nvPr/>
        </p:nvPicPr>
        <p:blipFill>
          <a:blip r:embed="rId2" cstate="print"/>
          <a:srcRect l="8642" t="6383" r="7823" b="8511"/>
          <a:stretch>
            <a:fillRect/>
          </a:stretch>
        </p:blipFill>
        <p:spPr bwMode="auto">
          <a:xfrm>
            <a:off x="4788024" y="99251"/>
            <a:ext cx="3888432" cy="2681677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924944"/>
            <a:ext cx="7056784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review watch the two videos below: </a:t>
            </a:r>
            <a:r>
              <a:rPr lang="en-US" sz="2200" dirty="0">
                <a:hlinkClick r:id="rId3"/>
              </a:rPr>
              <a:t>https://www.youtube.com/watch?v=DGKwdHMiqCg&amp;t=269s</a:t>
            </a:r>
            <a:endParaRPr lang="en-US" sz="2200" dirty="0"/>
          </a:p>
          <a:p>
            <a:pPr marL="274320" lvl="0" indent="-274320" algn="just">
              <a:buClr>
                <a:schemeClr val="accent1"/>
              </a:buClr>
              <a:buSzPct val="85000"/>
            </a:pPr>
            <a:endParaRPr lang="en-US" sz="2200" dirty="0"/>
          </a:p>
          <a:p>
            <a:pPr marL="274320" lvl="0" indent="-274320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200" dirty="0">
                <a:hlinkClick r:id="rId4"/>
              </a:rPr>
              <a:t>https://www.youtube.com/watch?v=_n3KZR1DSEo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11575</TotalTime>
  <Words>730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Franklin Gothic Book</vt:lpstr>
      <vt:lpstr>Perpetua</vt:lpstr>
      <vt:lpstr>Wingdings</vt:lpstr>
      <vt:lpstr>Wingdings 2</vt:lpstr>
      <vt:lpstr>Equity</vt:lpstr>
      <vt:lpstr>Geometry Chapter 8</vt:lpstr>
      <vt:lpstr>Objectives:</vt:lpstr>
      <vt:lpstr>Angles in a triangle</vt:lpstr>
      <vt:lpstr>Exterior angles</vt:lpstr>
      <vt:lpstr>PowerPoint Presentation</vt:lpstr>
      <vt:lpstr>Things to remember:</vt:lpstr>
      <vt:lpstr>PowerPoint Presentation</vt:lpstr>
      <vt:lpstr>PowerPoint Presentation</vt:lpstr>
      <vt:lpstr>PowerPoint Presentation</vt:lpstr>
      <vt:lpstr>Parallel Lines</vt:lpstr>
      <vt:lpstr>PowerPoint Presentation</vt:lpstr>
      <vt:lpstr>Angles in quadrilaterals</vt:lpstr>
      <vt:lpstr>PowerPoint Presentation</vt:lpstr>
      <vt:lpstr>Types of Triangles</vt:lpstr>
      <vt:lpstr>Quadrilaterals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Chapter 9</dc:title>
  <dc:creator>NOS</dc:creator>
  <cp:lastModifiedBy>T.Newas</cp:lastModifiedBy>
  <cp:revision>62</cp:revision>
  <dcterms:created xsi:type="dcterms:W3CDTF">2020-03-14T17:01:40Z</dcterms:created>
  <dcterms:modified xsi:type="dcterms:W3CDTF">2023-04-27T08:05:38Z</dcterms:modified>
</cp:coreProperties>
</file>