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2039A-C380-4315-98C9-A54087DE9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609599"/>
            <a:ext cx="9448800" cy="1057579"/>
          </a:xfrm>
        </p:spPr>
        <p:txBody>
          <a:bodyPr/>
          <a:lstStyle/>
          <a:p>
            <a:pPr algn="ctr" rtl="1"/>
            <a:r>
              <a:rPr lang="ar-JO" dirty="0"/>
              <a:t>مدخل إلى القداس الإلهي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6043F-7057-4BA5-A0B6-89C7194B1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9261" y="1935921"/>
            <a:ext cx="9773478" cy="3616739"/>
          </a:xfrm>
        </p:spPr>
        <p:txBody>
          <a:bodyPr>
            <a:noAutofit/>
          </a:bodyPr>
          <a:lstStyle/>
          <a:p>
            <a:pPr algn="r" rtl="1"/>
            <a:r>
              <a:rPr lang="ar-JO" sz="3200" dirty="0">
                <a:solidFill>
                  <a:srgbClr val="FF0000"/>
                </a:solidFill>
              </a:rPr>
              <a:t>النتاجات التعليمية:</a:t>
            </a:r>
            <a:endParaRPr lang="en-US" sz="3200" dirty="0">
              <a:solidFill>
                <a:srgbClr val="FF0000"/>
              </a:solidFill>
            </a:endParaRPr>
          </a:p>
          <a:p>
            <a:pPr algn="r" rtl="1"/>
            <a:r>
              <a:rPr lang="ar-JO" sz="3200" dirty="0">
                <a:solidFill>
                  <a:srgbClr val="FF0000"/>
                </a:solidFill>
              </a:rPr>
              <a:t>1)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ar-JO" sz="3200" dirty="0">
                <a:solidFill>
                  <a:srgbClr val="FF0000"/>
                </a:solidFill>
              </a:rPr>
              <a:t>يتعرف إلى أهمية القداس الإلهي </a:t>
            </a:r>
            <a:endParaRPr lang="en-US" sz="3200" dirty="0">
              <a:solidFill>
                <a:srgbClr val="FF0000"/>
              </a:solidFill>
            </a:endParaRPr>
          </a:p>
          <a:p>
            <a:pPr algn="r" rtl="1"/>
            <a:r>
              <a:rPr lang="ar-JO" sz="3200" dirty="0">
                <a:solidFill>
                  <a:srgbClr val="FF0000"/>
                </a:solidFill>
              </a:rPr>
              <a:t>2)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ar-JO" sz="3200" dirty="0">
                <a:solidFill>
                  <a:srgbClr val="FF0000"/>
                </a:solidFill>
              </a:rPr>
              <a:t>يستنتج سبب تسمية القداس الإلهي </a:t>
            </a:r>
            <a:endParaRPr lang="en-US" sz="3200" dirty="0">
              <a:solidFill>
                <a:srgbClr val="FF0000"/>
              </a:solidFill>
            </a:endParaRPr>
          </a:p>
          <a:p>
            <a:pPr algn="r" rtl="1"/>
            <a:r>
              <a:rPr lang="ar-JO" sz="3200" dirty="0">
                <a:solidFill>
                  <a:srgbClr val="FF0000"/>
                </a:solidFill>
              </a:rPr>
              <a:t>3)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ar-JO" sz="3200" dirty="0">
                <a:solidFill>
                  <a:srgbClr val="FF0000"/>
                </a:solidFill>
              </a:rPr>
              <a:t>يحدد الأمور الواجب اتباعها حتى يهيء نفسه لحضور القداس الإلهي.</a:t>
            </a:r>
            <a:endParaRPr lang="en-US" sz="3200" dirty="0">
              <a:solidFill>
                <a:srgbClr val="FF0000"/>
              </a:solidFill>
            </a:endParaRPr>
          </a:p>
          <a:p>
            <a:pPr algn="r" rtl="1"/>
            <a:r>
              <a:rPr lang="ar-JO" sz="3200" dirty="0">
                <a:solidFill>
                  <a:srgbClr val="FF0000"/>
                </a:solidFill>
              </a:rPr>
              <a:t>4)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ar-JO" sz="3200" dirty="0">
                <a:solidFill>
                  <a:srgbClr val="FF0000"/>
                </a:solidFill>
              </a:rPr>
              <a:t>يعدّد أشكال خدمة القداس الإلهي.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329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39DEE-3BBF-4034-A3A9-8D03E646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3465" y="1116393"/>
            <a:ext cx="8610600" cy="1293028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C000"/>
                </a:solidFill>
              </a:rPr>
              <a:t>النص الإنجيلي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834BF-2AA8-421C-A0DB-61C53A084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955235"/>
            <a:ext cx="10820400" cy="326345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000" dirty="0"/>
              <a:t>(( ولكن ليمتحن الإنسان نفسه وهكذا يأكل من الخبز ويشرب من الكأس. لأن الذي يأكل ويشرب بدون استحقاق يأكل ويشرب دينونة لنفسه غير مميز جسد الرّبّ ))</a:t>
            </a:r>
            <a:r>
              <a:rPr lang="en-US" sz="4000" dirty="0"/>
              <a:t> </a:t>
            </a:r>
            <a:r>
              <a:rPr lang="ar-JO" sz="2400" dirty="0">
                <a:solidFill>
                  <a:srgbClr val="FFC000"/>
                </a:solidFill>
              </a:rPr>
              <a:t>(1كو 11: 28 – 29)</a:t>
            </a:r>
            <a:endParaRPr lang="en-US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895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0AB04-85FC-423C-B4F9-97EAC3CBD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639315"/>
            <a:ext cx="8610600" cy="1293028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C000"/>
                </a:solidFill>
              </a:rPr>
              <a:t>أهمية القداس الإلهي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DBB49-E4FC-443C-8F17-659AAF700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78873"/>
            <a:ext cx="10820400" cy="40241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4000" dirty="0"/>
              <a:t>المناولة : هي الهدف الأساسي من إقامة القداس الإلهي ، حيث يتحد المؤمنون الذين يتناولون القربان المقدس بالرب يسوع المسيح ويتحدون مع بعضهم مع البعض ويصبحون جسدا واحدا بالإيمان والمحبة.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5333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93D3-F0F0-4B1F-81A1-D6C4B1CDE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874642"/>
            <a:ext cx="8610600" cy="1093203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C000"/>
                </a:solidFill>
              </a:rPr>
              <a:t>تسمية القداس الإلهي :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118DF-B959-47BB-A5E0-E8BED1315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33099"/>
            <a:ext cx="10820400" cy="4024125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sz="2800" b="1" dirty="0"/>
              <a:t>كلمة قداس تأتي من قدس، وتعني أن الكاهن عندما يتلو كلام يسوع المسيح على الخبز والخمر يقدسه ويحوله إلى جسد المسيح ودمه بقوة الروح القدس التي تتم أثناء كلام التقديس.</a:t>
            </a:r>
          </a:p>
          <a:p>
            <a:pPr marL="0" indent="0" algn="r" rtl="1">
              <a:buNone/>
            </a:pP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ويسمى القداس الإلهي الإفخارستيا وهي كلمة يونانية معناها الشكر ،إذ تقدم الذبيحة لشكر الله على عطاياه ونعمه المنظورة وغير المنظورة ،كما يسمى القداس الإلهي أيضا مائدة الرب أو مائدة الملكوت .</a:t>
            </a:r>
          </a:p>
          <a:p>
            <a:pPr marL="0" indent="0" algn="r" rtl="1">
              <a:buNone/>
            </a:pP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ويطلق على ذبيحة القداس اسم(الليتورجيا المقدسة) فنحن نسبح الله،والله يقدسنا ويعلمنا.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5187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17E9B-EB66-4D66-88EF-A05A915D2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901532"/>
            <a:ext cx="8610600" cy="1293028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C000"/>
                </a:solidFill>
              </a:rPr>
              <a:t>تهيئة النفس لحضور القداس الإلهي.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37489-6DEE-4E28-A926-AB2DD00C4D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651378"/>
            <a:ext cx="10820400" cy="402412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/>
              <a:t>يجب على المؤمنين أن يجهز ويهيء نفسه لحضور القداس الإلهي تناول جسد الرب ودمه وتتم تلك التهيئة عن طريق:</a:t>
            </a: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1) أن يتصالح المؤمن مع الناس ونفسه</a:t>
            </a: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2) أن يمسك عن الطعام من مساء اليوم السابق للقداس</a:t>
            </a: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3) أن يحضر القداس الإلهي محتشم اللباس نظيف النفس والجسد ملتزما بآداب الكنيسة لأنه في حضرة الله.</a:t>
            </a: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4) أن لا يتقدم المؤمن للمناولة إلاّ بعد ان يكون قد اعترف بخطاياه للكاهن او المرشد الروحي</a:t>
            </a:r>
            <a:r>
              <a:rPr lang="en-US" sz="2800" b="1" dirty="0"/>
              <a:t> </a:t>
            </a:r>
            <a:r>
              <a:rPr lang="ar-JO" sz="2800" b="1" dirty="0"/>
              <a:t>(الأب الروحي)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23652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29F5B-A018-438B-84A4-071CCE8E7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0700" y="701323"/>
            <a:ext cx="8610600" cy="1293028"/>
          </a:xfrm>
        </p:spPr>
        <p:txBody>
          <a:bodyPr/>
          <a:lstStyle/>
          <a:p>
            <a:pPr algn="ctr" rtl="1"/>
            <a:r>
              <a:rPr lang="ar-JO" b="1" dirty="0">
                <a:solidFill>
                  <a:srgbClr val="FFC000"/>
                </a:solidFill>
              </a:rPr>
              <a:t>أشكال خدمة القداس الإلهي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CCA21-9382-4525-90F0-87B0E130B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07096"/>
            <a:ext cx="10820400" cy="411158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/>
              <a:t>يوجد للقداس الإلهي أشكال عدة تتفق في الجوهر ولكنها تختلف بالشكل وهي:</a:t>
            </a: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1) خدمة قداس القديس يعقوب أخو الرب : وهي خدمة طويلة ولا تقام الاّ مرة واحدة في السنة في عيد القديس يعقوب.</a:t>
            </a:r>
            <a:r>
              <a:rPr lang="en-US" sz="2800" b="1" dirty="0"/>
              <a:t> ) </a:t>
            </a:r>
            <a:r>
              <a:rPr lang="ar-JO" sz="2800" b="1" dirty="0"/>
              <a:t>الثالث والعشرين من تشرين الأول )</a:t>
            </a: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2) خدمة قداس القديس باسيليوس الكبير وتقام عشرة مرات في السنة :</a:t>
            </a: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1) أيام الأحد الخمسة الأولى من الصوم الكبير 2) برامون الميلاد         3) برامون عيد الظهور الإلهي       4) الخميس العظيم</a:t>
            </a: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5) السبت العظيم     6) عيد القديس باسيليوس الكبير في (الأول من كانون الثاني)</a:t>
            </a:r>
            <a:endParaRPr lang="en-US" sz="2800" b="1" dirty="0"/>
          </a:p>
          <a:p>
            <a:pPr marL="0" indent="0" algn="r" rtl="1">
              <a:buNone/>
            </a:pPr>
            <a:r>
              <a:rPr lang="ar-JO" sz="2800" b="1" dirty="0"/>
              <a:t>* ويمتاز هذا القداس بصلواته السرية الطويلة.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13196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93C70-3FF2-4EC0-B6E5-34C95A20F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3600" dirty="0"/>
              <a:t>3) خدمة قداس القديس يوحنا الذهبي الفم وهذه الخدمة تقام كل أيام السنة .</a:t>
            </a:r>
            <a:endParaRPr lang="en-US" sz="3600" dirty="0"/>
          </a:p>
          <a:p>
            <a:pPr marL="0" indent="0" algn="r" rtl="1">
              <a:buNone/>
            </a:pPr>
            <a:r>
              <a:rPr lang="ar-JO" sz="3600" dirty="0"/>
              <a:t>4) خدمة القداس السابق تقديسه (البروجيازميني).</a:t>
            </a:r>
            <a:endParaRPr lang="en-US" sz="3600" dirty="0"/>
          </a:p>
          <a:p>
            <a:pPr marL="0" indent="0" algn="r" rtl="1">
              <a:buNone/>
            </a:pPr>
            <a:r>
              <a:rPr lang="ar-JO" sz="3600" dirty="0"/>
              <a:t>أي القداس الذي تقدست فيه القرابين من قبل وقد وضعه القديس غريغوريوس ذيالوغوس، ويقام كل أربعاء وجمعة خلال فترة الصوم الكبير والأيام الثلاثة الأولى من الاسبوع العظيم.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157984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73</TotalTime>
  <Words>448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مدخل إلى القداس الإلهي</vt:lpstr>
      <vt:lpstr>النص الإنجيلي</vt:lpstr>
      <vt:lpstr>أهمية القداس الإلهي</vt:lpstr>
      <vt:lpstr>تسمية القداس الإلهي :</vt:lpstr>
      <vt:lpstr>تهيئة النفس لحضور القداس الإلهي.</vt:lpstr>
      <vt:lpstr>أشكال خدمة القداس الإلهي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إلى القداس الإلهي</dc:title>
  <dc:creator>Admin</dc:creator>
  <cp:lastModifiedBy>Admin</cp:lastModifiedBy>
  <cp:revision>9</cp:revision>
  <dcterms:created xsi:type="dcterms:W3CDTF">2021-01-01T16:03:05Z</dcterms:created>
  <dcterms:modified xsi:type="dcterms:W3CDTF">2021-04-24T11:23:03Z</dcterms:modified>
</cp:coreProperties>
</file>