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5/22/2021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5/22/2021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5/22/2021</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3C101-397D-49B9-BEF7-62755E5CA9EF}"/>
              </a:ext>
            </a:extLst>
          </p:cNvPr>
          <p:cNvSpPr>
            <a:spLocks noGrp="1"/>
          </p:cNvSpPr>
          <p:nvPr>
            <p:ph type="ctrTitle"/>
          </p:nvPr>
        </p:nvSpPr>
        <p:spPr>
          <a:xfrm>
            <a:off x="1618490" y="995985"/>
            <a:ext cx="8689976" cy="1031598"/>
          </a:xfrm>
        </p:spPr>
        <p:txBody>
          <a:bodyPr/>
          <a:lstStyle/>
          <a:p>
            <a:pPr rtl="1"/>
            <a:r>
              <a:rPr lang="ar-JO" b="1" dirty="0">
                <a:solidFill>
                  <a:srgbClr val="FF0000"/>
                </a:solidFill>
                <a:latin typeface="Arial" panose="020B0604020202020204" pitchFamily="34" charset="0"/>
                <a:cs typeface="Arial" panose="020B0604020202020204" pitchFamily="34" charset="0"/>
              </a:rPr>
              <a:t>ذبيحة اسحق والحمل الفصحي</a:t>
            </a:r>
            <a:endParaRPr lang="en-US" b="1" dirty="0">
              <a:solidFill>
                <a:srgbClr val="FF0000"/>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5C730141-9B03-4BA8-8965-D3F4A1A4018D}"/>
              </a:ext>
            </a:extLst>
          </p:cNvPr>
          <p:cNvSpPr>
            <a:spLocks noGrp="1"/>
          </p:cNvSpPr>
          <p:nvPr>
            <p:ph type="subTitle" idx="1"/>
          </p:nvPr>
        </p:nvSpPr>
        <p:spPr>
          <a:xfrm>
            <a:off x="2292625" y="2684807"/>
            <a:ext cx="8015841" cy="3177208"/>
          </a:xfrm>
        </p:spPr>
        <p:txBody>
          <a:bodyPr>
            <a:normAutofit/>
          </a:bodyPr>
          <a:lstStyle/>
          <a:p>
            <a:pPr algn="r" rtl="1"/>
            <a:r>
              <a:rPr lang="ar-JO" sz="3600" b="1" dirty="0">
                <a:solidFill>
                  <a:srgbClr val="FF0000"/>
                </a:solidFill>
              </a:rPr>
              <a:t>النتاجات التعليمية:</a:t>
            </a:r>
            <a:endParaRPr lang="en-US" sz="3600" b="1" dirty="0">
              <a:solidFill>
                <a:srgbClr val="FF0000"/>
              </a:solidFill>
            </a:endParaRPr>
          </a:p>
          <a:p>
            <a:pPr marL="457200" lvl="0" indent="-457200" algn="r" rtl="1">
              <a:buFont typeface="+mj-lt"/>
              <a:buAutoNum type="arabicPeriod"/>
            </a:pPr>
            <a:r>
              <a:rPr lang="ar-JO" sz="3600" b="1" dirty="0">
                <a:solidFill>
                  <a:schemeClr val="tx1"/>
                </a:solidFill>
              </a:rPr>
              <a:t>الموازنة بين اسحق والمسيح.</a:t>
            </a:r>
            <a:endParaRPr lang="en-US" sz="3600" b="1" dirty="0">
              <a:solidFill>
                <a:schemeClr val="tx1"/>
              </a:solidFill>
            </a:endParaRPr>
          </a:p>
          <a:p>
            <a:pPr marL="457200" lvl="0" indent="-457200" algn="r" rtl="1">
              <a:buFont typeface="+mj-lt"/>
              <a:buAutoNum type="arabicPeriod"/>
            </a:pPr>
            <a:r>
              <a:rPr lang="ar-JO" sz="3600" b="1" dirty="0">
                <a:solidFill>
                  <a:schemeClr val="tx1"/>
                </a:solidFill>
              </a:rPr>
              <a:t>الموازنة بين حمل الفصح وذبيحة السيّد المسيح.</a:t>
            </a:r>
            <a:endParaRPr lang="en-US" sz="3600" b="1" dirty="0">
              <a:solidFill>
                <a:schemeClr val="tx1"/>
              </a:solidFill>
            </a:endParaRPr>
          </a:p>
          <a:p>
            <a:pPr marL="457200" lvl="0" indent="-457200" algn="r" rtl="1">
              <a:buFont typeface="+mj-lt"/>
              <a:buAutoNum type="arabicPeriod"/>
            </a:pPr>
            <a:r>
              <a:rPr lang="ar-JO" sz="3600" b="1" dirty="0">
                <a:solidFill>
                  <a:schemeClr val="tx1"/>
                </a:solidFill>
              </a:rPr>
              <a:t>معرفة متى انتهت الطقوس الرمزية.</a:t>
            </a:r>
            <a:endParaRPr lang="en-US" sz="3600" b="1" dirty="0">
              <a:solidFill>
                <a:schemeClr val="tx1"/>
              </a:solidFill>
            </a:endParaRPr>
          </a:p>
        </p:txBody>
      </p:sp>
      <p:pic>
        <p:nvPicPr>
          <p:cNvPr id="7" name="Picture 6">
            <a:extLst>
              <a:ext uri="{FF2B5EF4-FFF2-40B4-BE49-F238E27FC236}">
                <a16:creationId xmlns:a16="http://schemas.microsoft.com/office/drawing/2014/main" id="{C74C6F87-1600-42FA-8123-5381D0E068A0}"/>
              </a:ext>
            </a:extLst>
          </p:cNvPr>
          <p:cNvPicPr>
            <a:picLocks noChangeAspect="1"/>
          </p:cNvPicPr>
          <p:nvPr/>
        </p:nvPicPr>
        <p:blipFill>
          <a:blip r:embed="rId2"/>
          <a:stretch>
            <a:fillRect/>
          </a:stretch>
        </p:blipFill>
        <p:spPr>
          <a:xfrm>
            <a:off x="528851" y="2178503"/>
            <a:ext cx="1763774" cy="2651915"/>
          </a:xfrm>
          <a:prstGeom prst="rect">
            <a:avLst/>
          </a:prstGeom>
        </p:spPr>
      </p:pic>
    </p:spTree>
    <p:extLst>
      <p:ext uri="{BB962C8B-B14F-4D97-AF65-F5344CB8AC3E}">
        <p14:creationId xmlns:p14="http://schemas.microsoft.com/office/powerpoint/2010/main" val="3026444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FFFE5-7A2A-4992-977C-CB1D8A501E4C}"/>
              </a:ext>
            </a:extLst>
          </p:cNvPr>
          <p:cNvSpPr>
            <a:spLocks noGrp="1"/>
          </p:cNvSpPr>
          <p:nvPr>
            <p:ph type="title"/>
          </p:nvPr>
        </p:nvSpPr>
        <p:spPr>
          <a:xfrm>
            <a:off x="1901374" y="655983"/>
            <a:ext cx="8388626" cy="821636"/>
          </a:xfrm>
        </p:spPr>
        <p:txBody>
          <a:bodyPr/>
          <a:lstStyle/>
          <a:p>
            <a:pPr rtl="1"/>
            <a:r>
              <a:rPr lang="ar-JO" b="1" dirty="0">
                <a:solidFill>
                  <a:srgbClr val="FF0000"/>
                </a:solidFill>
                <a:latin typeface="Arial" panose="020B0604020202020204" pitchFamily="34" charset="0"/>
                <a:cs typeface="Arial" panose="020B0604020202020204" pitchFamily="34" charset="0"/>
              </a:rPr>
              <a:t>الموازنة بين اسحق والمسيح.</a:t>
            </a:r>
            <a:endParaRPr lang="en-US" b="1" dirty="0">
              <a:solidFill>
                <a:srgbClr val="FF00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789B34E9-F239-4BF2-9D67-8B35A94C95FA}"/>
              </a:ext>
            </a:extLst>
          </p:cNvPr>
          <p:cNvSpPr>
            <a:spLocks noGrp="1"/>
          </p:cNvSpPr>
          <p:nvPr>
            <p:ph sz="quarter" idx="13"/>
          </p:nvPr>
        </p:nvSpPr>
        <p:spPr>
          <a:xfrm>
            <a:off x="814696" y="1837005"/>
            <a:ext cx="10561981" cy="4630056"/>
          </a:xfrm>
        </p:spPr>
        <p:txBody>
          <a:bodyPr>
            <a:noAutofit/>
          </a:bodyPr>
          <a:lstStyle/>
          <a:p>
            <a:pPr marL="457200" lvl="0" indent="-457200" algn="r" rtl="1">
              <a:buFont typeface="+mj-lt"/>
              <a:buAutoNum type="arabicPeriod"/>
            </a:pPr>
            <a:r>
              <a:rPr lang="ar-JO" sz="2800" b="1" dirty="0">
                <a:latin typeface="Arial" panose="020B0604020202020204" pitchFamily="34" charset="0"/>
                <a:cs typeface="Arial" panose="020B0604020202020204" pitchFamily="34" charset="0"/>
              </a:rPr>
              <a:t>ولِدَ كُل مِن الرَمز والمَرموز إليه بطريقة عجائبية فإسحق في شيخوخة والديه، والمسيح من عذراء.</a:t>
            </a:r>
            <a:endParaRPr lang="en-US" sz="2800" b="1" dirty="0">
              <a:latin typeface="Arial" panose="020B0604020202020204" pitchFamily="34" charset="0"/>
              <a:cs typeface="Arial" panose="020B0604020202020204" pitchFamily="34" charset="0"/>
            </a:endParaRPr>
          </a:p>
          <a:p>
            <a:pPr marL="457200" lvl="0" indent="-457200" algn="r" rtl="1">
              <a:buFont typeface="+mj-lt"/>
              <a:buAutoNum type="arabicPeriod"/>
            </a:pPr>
            <a:r>
              <a:rPr lang="ar-JO" sz="2800" b="1" dirty="0">
                <a:latin typeface="Arial" panose="020B0604020202020204" pitchFamily="34" charset="0"/>
                <a:cs typeface="Arial" panose="020B0604020202020204" pitchFamily="34" charset="0"/>
              </a:rPr>
              <a:t>كان اسحق وحيداً لأبيه والمسيح أيضاً وحيد الأب ووحيد الأم.</a:t>
            </a:r>
            <a:endParaRPr lang="en-US" sz="2800" b="1" dirty="0">
              <a:latin typeface="Arial" panose="020B0604020202020204" pitchFamily="34" charset="0"/>
              <a:cs typeface="Arial" panose="020B0604020202020204" pitchFamily="34" charset="0"/>
            </a:endParaRPr>
          </a:p>
          <a:p>
            <a:pPr marL="457200" lvl="0" indent="-457200" algn="r" rtl="1">
              <a:buFont typeface="+mj-lt"/>
              <a:buAutoNum type="arabicPeriod"/>
            </a:pPr>
            <a:r>
              <a:rPr lang="ar-JO" sz="2800" b="1" dirty="0">
                <a:latin typeface="Arial" panose="020B0604020202020204" pitchFamily="34" charset="0"/>
                <a:cs typeface="Arial" panose="020B0604020202020204" pitchFamily="34" charset="0"/>
              </a:rPr>
              <a:t>لم يشفق ابراهيم على وحيده اسحق كذلك الله لم يشفق على ابنه الوحيد سيدنا يسوع المسيح في تقديمه فداءً عن البشر.</a:t>
            </a:r>
            <a:endParaRPr lang="en-US" sz="2800" b="1" dirty="0">
              <a:latin typeface="Arial" panose="020B0604020202020204" pitchFamily="34" charset="0"/>
              <a:cs typeface="Arial" panose="020B0604020202020204" pitchFamily="34" charset="0"/>
            </a:endParaRPr>
          </a:p>
          <a:p>
            <a:pPr marL="457200" indent="-457200" algn="r" rtl="1">
              <a:buFont typeface="+mj-lt"/>
              <a:buAutoNum type="arabicPeriod"/>
            </a:pPr>
            <a:r>
              <a:rPr lang="ar-JO" sz="2800" b="1" dirty="0">
                <a:latin typeface="Arial" panose="020B0604020202020204" pitchFamily="34" charset="0"/>
                <a:cs typeface="Arial" panose="020B0604020202020204" pitchFamily="34" charset="0"/>
              </a:rPr>
              <a:t>وضع ابراهيم حطب المحرقة على ابنه اسحق وذهب به خارج المحلة ونصب مذبحاً فوق جبل، وكان هذا إشارة إلى خروج السيّد المسيح حاملاً صليبه في طريقة من أورشليم إلى الجلجلة (وهي محل مرتفع) ليقدم ذاتهُ ذبيحة من أجلنا.</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953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C163B-F921-410B-9BE0-3C770FCF1FB0}"/>
              </a:ext>
            </a:extLst>
          </p:cNvPr>
          <p:cNvSpPr>
            <a:spLocks noGrp="1"/>
          </p:cNvSpPr>
          <p:nvPr>
            <p:ph type="title"/>
          </p:nvPr>
        </p:nvSpPr>
        <p:spPr>
          <a:xfrm>
            <a:off x="2338696" y="954156"/>
            <a:ext cx="7513982" cy="848141"/>
          </a:xfrm>
        </p:spPr>
        <p:txBody>
          <a:bodyPr/>
          <a:lstStyle/>
          <a:p>
            <a:r>
              <a:rPr lang="ar-JO" b="1" dirty="0">
                <a:solidFill>
                  <a:srgbClr val="FF0000"/>
                </a:solidFill>
                <a:latin typeface="Arial" panose="020B0604020202020204" pitchFamily="34" charset="0"/>
                <a:cs typeface="Arial" panose="020B0604020202020204" pitchFamily="34" charset="0"/>
              </a:rPr>
              <a:t>الموازنة بين حمل الفصح وذبيحة السيد المسيح.</a:t>
            </a:r>
            <a:endParaRPr lang="en-US" b="1" dirty="0">
              <a:solidFill>
                <a:srgbClr val="FF00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2045159-26EF-4D57-9BCE-CADE4AE59045}"/>
              </a:ext>
            </a:extLst>
          </p:cNvPr>
          <p:cNvSpPr>
            <a:spLocks noGrp="1"/>
          </p:cNvSpPr>
          <p:nvPr>
            <p:ph sz="quarter" idx="13"/>
          </p:nvPr>
        </p:nvSpPr>
        <p:spPr>
          <a:xfrm>
            <a:off x="4470400" y="2466483"/>
            <a:ext cx="7328452" cy="3669274"/>
          </a:xfrm>
        </p:spPr>
        <p:txBody>
          <a:bodyPr>
            <a:normAutofit/>
          </a:bodyPr>
          <a:lstStyle/>
          <a:p>
            <a:pPr marL="0" indent="0" algn="ctr" rtl="1">
              <a:buNone/>
            </a:pPr>
            <a:r>
              <a:rPr lang="ar-JO" sz="4000" b="1" dirty="0">
                <a:latin typeface="Arial" panose="020B0604020202020204" pitchFamily="34" charset="0"/>
                <a:cs typeface="Arial" panose="020B0604020202020204" pitchFamily="34" charset="0"/>
              </a:rPr>
              <a:t>كانت ذبيحة إسحق رمزاً إلى موت السيّد المسيح عن خطايا العالم فحمل الفصح هو السيّد المسيح الذي جاء لينقذ البشرية من الخطيئة بسفك دمهِ على الصليب .</a:t>
            </a:r>
            <a:endParaRPr lang="en-US" sz="4000" b="1"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15E3607C-8132-4EA9-B3EE-67D8B8C52925}"/>
              </a:ext>
            </a:extLst>
          </p:cNvPr>
          <p:cNvPicPr>
            <a:picLocks noChangeAspect="1"/>
          </p:cNvPicPr>
          <p:nvPr/>
        </p:nvPicPr>
        <p:blipFill>
          <a:blip r:embed="rId2"/>
          <a:stretch>
            <a:fillRect/>
          </a:stretch>
        </p:blipFill>
        <p:spPr>
          <a:xfrm>
            <a:off x="620015" y="2466483"/>
            <a:ext cx="3437361" cy="3437361"/>
          </a:xfrm>
          <a:prstGeom prst="rect">
            <a:avLst/>
          </a:prstGeom>
          <a:ln w="889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696208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7B21A-27DA-44F4-B056-96E472AF0472}"/>
              </a:ext>
            </a:extLst>
          </p:cNvPr>
          <p:cNvSpPr>
            <a:spLocks noGrp="1"/>
          </p:cNvSpPr>
          <p:nvPr>
            <p:ph type="title"/>
          </p:nvPr>
        </p:nvSpPr>
        <p:spPr>
          <a:xfrm>
            <a:off x="2869097" y="671526"/>
            <a:ext cx="7010400" cy="1197031"/>
          </a:xfrm>
        </p:spPr>
        <p:txBody>
          <a:bodyPr/>
          <a:lstStyle/>
          <a:p>
            <a:pPr rtl="1"/>
            <a:r>
              <a:rPr lang="ar-JO" b="1" dirty="0">
                <a:solidFill>
                  <a:srgbClr val="FF0000"/>
                </a:solidFill>
                <a:latin typeface="Arial" panose="020B0604020202020204" pitchFamily="34" charset="0"/>
                <a:cs typeface="Arial" panose="020B0604020202020204" pitchFamily="34" charset="0"/>
              </a:rPr>
              <a:t>متى انتهت الطقوس الرمزية.</a:t>
            </a:r>
            <a:endParaRPr lang="en-US" b="1" dirty="0">
              <a:solidFill>
                <a:srgbClr val="FF00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9B68F02B-DAA0-42BF-B756-04DCF2EDAA30}"/>
              </a:ext>
            </a:extLst>
          </p:cNvPr>
          <p:cNvSpPr>
            <a:spLocks noGrp="1"/>
          </p:cNvSpPr>
          <p:nvPr>
            <p:ph sz="quarter" idx="13"/>
          </p:nvPr>
        </p:nvSpPr>
        <p:spPr>
          <a:xfrm>
            <a:off x="4744278" y="2251801"/>
            <a:ext cx="6718852" cy="4237406"/>
          </a:xfrm>
        </p:spPr>
        <p:txBody>
          <a:bodyPr>
            <a:normAutofit/>
          </a:bodyPr>
          <a:lstStyle/>
          <a:p>
            <a:pPr marL="0" indent="0" algn="ctr" rtl="1">
              <a:buNone/>
            </a:pPr>
            <a:r>
              <a:rPr lang="ar-JO" sz="4400" b="1" dirty="0">
                <a:latin typeface="Arial" panose="020B0604020202020204" pitchFamily="34" charset="0"/>
                <a:cs typeface="Arial" panose="020B0604020202020204" pitchFamily="34" charset="0"/>
              </a:rPr>
              <a:t>انتهت جميع الطقوس الرمزية لأن الرب يسوع هو الحمل الفصحي وفصحنا الجديد.</a:t>
            </a:r>
            <a:endParaRPr lang="en-US" sz="4400" b="1"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D4E43967-9724-40FD-88C7-3B8AE8E157C0}"/>
              </a:ext>
            </a:extLst>
          </p:cNvPr>
          <p:cNvPicPr>
            <a:picLocks noChangeAspect="1"/>
          </p:cNvPicPr>
          <p:nvPr/>
        </p:nvPicPr>
        <p:blipFill>
          <a:blip r:embed="rId2"/>
          <a:stretch>
            <a:fillRect/>
          </a:stretch>
        </p:blipFill>
        <p:spPr>
          <a:xfrm>
            <a:off x="821636" y="2251801"/>
            <a:ext cx="3366052" cy="4237406"/>
          </a:xfrm>
          <a:prstGeom prst="rect">
            <a:avLst/>
          </a:prstGeom>
        </p:spPr>
      </p:pic>
    </p:spTree>
    <p:extLst>
      <p:ext uri="{BB962C8B-B14F-4D97-AF65-F5344CB8AC3E}">
        <p14:creationId xmlns:p14="http://schemas.microsoft.com/office/powerpoint/2010/main" val="1443828771"/>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Droplet</Template>
  <TotalTime>372</TotalTime>
  <Words>176</Words>
  <Application>Microsoft Office PowerPoint</Application>
  <PresentationFormat>Widescreen</PresentationFormat>
  <Paragraphs>14</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Tw Cen MT</vt:lpstr>
      <vt:lpstr>Droplet</vt:lpstr>
      <vt:lpstr>ذبيحة اسحق والحمل الفصحي</vt:lpstr>
      <vt:lpstr>الموازنة بين اسحق والمسيح.</vt:lpstr>
      <vt:lpstr>الموازنة بين حمل الفصح وذبيحة السيد المسيح.</vt:lpstr>
      <vt:lpstr>متى انتهت الطقوس الرمزية.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ذبيحة اسحق والحمل الفصحي</dc:title>
  <dc:creator>Admin</dc:creator>
  <cp:lastModifiedBy>Admin</cp:lastModifiedBy>
  <cp:revision>9</cp:revision>
  <dcterms:created xsi:type="dcterms:W3CDTF">2021-01-01T20:51:55Z</dcterms:created>
  <dcterms:modified xsi:type="dcterms:W3CDTF">2021-05-22T10:24:31Z</dcterms:modified>
</cp:coreProperties>
</file>