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CE8588-DD31-4555-9A08-F0B4D9083BA3}" type="datetimeFigureOut">
              <a:rPr lang="en-US" smtClean="0"/>
              <a:t>3/19/2023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800D3-8284-41E1-AE93-F159DC99E6AB}" type="slidenum">
              <a:rPr lang="en-US" smtClean="0"/>
              <a:t>‹#›</a:t>
            </a:fld>
            <a:endParaRPr lang="en-US"/>
          </a:p>
        </p:txBody>
      </p:sp>
    </p:spTree>
    <p:extLst>
      <p:ext uri="{BB962C8B-B14F-4D97-AF65-F5344CB8AC3E}">
        <p14:creationId xmlns:p14="http://schemas.microsoft.com/office/powerpoint/2010/main" val="899416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6800D3-8284-41E1-AE93-F159DC99E6AB}" type="slidenum">
              <a:rPr lang="en-US" smtClean="0"/>
              <a:t>5</a:t>
            </a:fld>
            <a:endParaRPr lang="en-US"/>
          </a:p>
        </p:txBody>
      </p:sp>
    </p:spTree>
    <p:extLst>
      <p:ext uri="{BB962C8B-B14F-4D97-AF65-F5344CB8AC3E}">
        <p14:creationId xmlns:p14="http://schemas.microsoft.com/office/powerpoint/2010/main" val="2931289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4E523C-5B94-4DDE-AE56-17238BF7F2BD}"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418359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E523C-5B94-4DDE-AE56-17238BF7F2BD}"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80183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E523C-5B94-4DDE-AE56-17238BF7F2BD}"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58764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E523C-5B94-4DDE-AE56-17238BF7F2BD}"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38817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4E523C-5B94-4DDE-AE56-17238BF7F2BD}" type="datetimeFigureOut">
              <a:rPr lang="en-US" smtClean="0"/>
              <a:t>3/19/2023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204028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4E523C-5B94-4DDE-AE56-17238BF7F2BD}"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880292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4E523C-5B94-4DDE-AE56-17238BF7F2BD}" type="datetimeFigureOut">
              <a:rPr lang="en-US" smtClean="0"/>
              <a:t>3/19/2023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06989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4E523C-5B94-4DDE-AE56-17238BF7F2BD}" type="datetimeFigureOut">
              <a:rPr lang="en-US" smtClean="0"/>
              <a:t>3/19/2023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36396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E523C-5B94-4DDE-AE56-17238BF7F2BD}" type="datetimeFigureOut">
              <a:rPr lang="en-US" smtClean="0"/>
              <a:t>3/19/2023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180132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4E523C-5B94-4DDE-AE56-17238BF7F2BD}"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307086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4E523C-5B94-4DDE-AE56-17238BF7F2BD}" type="datetimeFigureOut">
              <a:rPr lang="en-US" smtClean="0"/>
              <a:t>3/19/2023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4E784-A643-4747-B292-A8FBCB1CDB79}" type="slidenum">
              <a:rPr lang="en-US" smtClean="0"/>
              <a:t>‹#›</a:t>
            </a:fld>
            <a:endParaRPr lang="en-US"/>
          </a:p>
        </p:txBody>
      </p:sp>
    </p:spTree>
    <p:extLst>
      <p:ext uri="{BB962C8B-B14F-4D97-AF65-F5344CB8AC3E}">
        <p14:creationId xmlns:p14="http://schemas.microsoft.com/office/powerpoint/2010/main" val="32899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E523C-5B94-4DDE-AE56-17238BF7F2BD}" type="datetimeFigureOut">
              <a:rPr lang="en-US" smtClean="0"/>
              <a:t>3/19/2023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4E784-A643-4747-B292-A8FBCB1CDB79}" type="slidenum">
              <a:rPr lang="en-US" smtClean="0"/>
              <a:t>‹#›</a:t>
            </a:fld>
            <a:endParaRPr lang="en-US"/>
          </a:p>
        </p:txBody>
      </p:sp>
    </p:spTree>
    <p:extLst>
      <p:ext uri="{BB962C8B-B14F-4D97-AF65-F5344CB8AC3E}">
        <p14:creationId xmlns:p14="http://schemas.microsoft.com/office/powerpoint/2010/main" val="425379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D9328-F2E5-4DD3-83B4-06D1A4A065B0}"/>
              </a:ext>
            </a:extLst>
          </p:cNvPr>
          <p:cNvSpPr>
            <a:spLocks noGrp="1"/>
          </p:cNvSpPr>
          <p:nvPr>
            <p:ph type="ctrTitle"/>
          </p:nvPr>
        </p:nvSpPr>
        <p:spPr/>
        <p:txBody>
          <a:bodyPr>
            <a:normAutofit fontScale="90000"/>
          </a:bodyPr>
          <a:lstStyle/>
          <a:p>
            <a:r>
              <a:rPr lang="en-US" dirty="0"/>
              <a:t>Evaluation </a:t>
            </a:r>
            <a:br>
              <a:rPr lang="en-US" dirty="0"/>
            </a:br>
            <a:r>
              <a:rPr lang="en-US" sz="3600" dirty="0"/>
              <a:t>The judgment about whether something worked well or not.by looking on its strength and weaknesses.</a:t>
            </a:r>
            <a:br>
              <a:rPr lang="en-US" dirty="0"/>
            </a:br>
            <a:endParaRPr lang="en-US" dirty="0"/>
          </a:p>
        </p:txBody>
      </p:sp>
      <p:sp>
        <p:nvSpPr>
          <p:cNvPr id="3" name="Subtitle 2">
            <a:extLst>
              <a:ext uri="{FF2B5EF4-FFF2-40B4-BE49-F238E27FC236}">
                <a16:creationId xmlns:a16="http://schemas.microsoft.com/office/drawing/2014/main" id="{5ED2E359-AC0B-4786-89C9-78379411CE8F}"/>
              </a:ext>
            </a:extLst>
          </p:cNvPr>
          <p:cNvSpPr>
            <a:spLocks noGrp="1"/>
          </p:cNvSpPr>
          <p:nvPr>
            <p:ph type="subTitle" idx="1"/>
          </p:nvPr>
        </p:nvSpPr>
        <p:spPr>
          <a:xfrm>
            <a:off x="1524000" y="3602038"/>
            <a:ext cx="9144000" cy="2641600"/>
          </a:xfrm>
        </p:spPr>
        <p:txBody>
          <a:bodyPr>
            <a:normAutofit lnSpcReduction="10000"/>
          </a:bodyPr>
          <a:lstStyle/>
          <a:p>
            <a:r>
              <a:rPr lang="en-US" dirty="0"/>
              <a:t>Objective and skills  :</a:t>
            </a:r>
          </a:p>
          <a:p>
            <a:r>
              <a:rPr lang="en-US" dirty="0"/>
              <a:t>The need of evaluation skills.</a:t>
            </a:r>
          </a:p>
          <a:p>
            <a:r>
              <a:rPr lang="en-US" dirty="0"/>
              <a:t>Evaluating sources.</a:t>
            </a:r>
          </a:p>
          <a:p>
            <a:r>
              <a:rPr lang="en-US" dirty="0"/>
              <a:t>Evaluating evidence and reasoning.</a:t>
            </a:r>
          </a:p>
          <a:p>
            <a:endParaRPr lang="en-US" dirty="0"/>
          </a:p>
          <a:p>
            <a:r>
              <a:rPr lang="en-US" dirty="0"/>
              <a:t> </a:t>
            </a:r>
          </a:p>
          <a:p>
            <a:endParaRPr lang="en-US" dirty="0"/>
          </a:p>
        </p:txBody>
      </p:sp>
    </p:spTree>
    <p:extLst>
      <p:ext uri="{BB962C8B-B14F-4D97-AF65-F5344CB8AC3E}">
        <p14:creationId xmlns:p14="http://schemas.microsoft.com/office/powerpoint/2010/main" val="3040462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F308D-F076-400B-A458-42AB1195C230}"/>
              </a:ext>
            </a:extLst>
          </p:cNvPr>
          <p:cNvSpPr>
            <a:spLocks noGrp="1"/>
          </p:cNvSpPr>
          <p:nvPr>
            <p:ph type="title"/>
          </p:nvPr>
        </p:nvSpPr>
        <p:spPr/>
        <p:txBody>
          <a:bodyPr/>
          <a:lstStyle/>
          <a:p>
            <a:r>
              <a:rPr lang="en-US" dirty="0"/>
              <a:t>Unit summary :</a:t>
            </a:r>
          </a:p>
        </p:txBody>
      </p:sp>
      <p:sp>
        <p:nvSpPr>
          <p:cNvPr id="3" name="Content Placeholder 2">
            <a:extLst>
              <a:ext uri="{FF2B5EF4-FFF2-40B4-BE49-F238E27FC236}">
                <a16:creationId xmlns:a16="http://schemas.microsoft.com/office/drawing/2014/main" id="{C6385D81-0339-4184-968F-9085C9A48DE7}"/>
              </a:ext>
            </a:extLst>
          </p:cNvPr>
          <p:cNvSpPr>
            <a:spLocks noGrp="1"/>
          </p:cNvSpPr>
          <p:nvPr>
            <p:ph idx="1"/>
          </p:nvPr>
        </p:nvSpPr>
        <p:spPr/>
        <p:txBody>
          <a:bodyPr>
            <a:normAutofit/>
          </a:bodyPr>
          <a:lstStyle/>
          <a:p>
            <a:r>
              <a:rPr lang="en-US" sz="2000" dirty="0"/>
              <a:t>﻿﻿Evaluation is a high-level skill worth developing.</a:t>
            </a:r>
          </a:p>
          <a:p>
            <a:r>
              <a:rPr lang="en-US" sz="2000" dirty="0"/>
              <a:t>﻿﻿Focus on the strengths/successes and limitations/ weaknesses or failures when evaluating something.</a:t>
            </a:r>
          </a:p>
          <a:p>
            <a:r>
              <a:rPr lang="en-US" sz="2000" dirty="0"/>
              <a:t>﻿﻿Always keep in mind where the evidence has come from when evaluating sources and evidence for claims, arguments and perspectives</a:t>
            </a:r>
          </a:p>
          <a:p>
            <a:r>
              <a:rPr lang="en-US" sz="2000" dirty="0"/>
              <a:t>﻿﻿Explore different sources of evidence about the same issue.</a:t>
            </a:r>
          </a:p>
          <a:p>
            <a:r>
              <a:rPr lang="en-US" sz="2000" dirty="0"/>
              <a:t>﻿﻿Avoid Wikipedia or any other website that can be edited as you do not know who has written the information.</a:t>
            </a:r>
          </a:p>
          <a:p>
            <a:r>
              <a:rPr lang="en-US" sz="2000" dirty="0"/>
              <a:t>Do not take things at face value. Always question whether the evidence and reasoning is strong or weak, and why.</a:t>
            </a:r>
          </a:p>
          <a:p>
            <a:pPr marL="0" indent="0">
              <a:buNone/>
            </a:pPr>
            <a:endParaRPr lang="en-US" dirty="0"/>
          </a:p>
        </p:txBody>
      </p:sp>
    </p:spTree>
    <p:extLst>
      <p:ext uri="{BB962C8B-B14F-4D97-AF65-F5344CB8AC3E}">
        <p14:creationId xmlns:p14="http://schemas.microsoft.com/office/powerpoint/2010/main" val="319705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0C71-8C5D-4342-94F4-7C3B7BAB2C01}"/>
              </a:ext>
            </a:extLst>
          </p:cNvPr>
          <p:cNvSpPr>
            <a:spLocks noGrp="1"/>
          </p:cNvSpPr>
          <p:nvPr>
            <p:ph type="title"/>
          </p:nvPr>
        </p:nvSpPr>
        <p:spPr/>
        <p:txBody>
          <a:bodyPr/>
          <a:lstStyle/>
          <a:p>
            <a:r>
              <a:rPr lang="en-US" dirty="0"/>
              <a:t>Evaluating sources </a:t>
            </a:r>
          </a:p>
        </p:txBody>
      </p:sp>
      <p:sp>
        <p:nvSpPr>
          <p:cNvPr id="3" name="Content Placeholder 2">
            <a:extLst>
              <a:ext uri="{FF2B5EF4-FFF2-40B4-BE49-F238E27FC236}">
                <a16:creationId xmlns:a16="http://schemas.microsoft.com/office/drawing/2014/main" id="{BF02A229-3AB8-4BD6-BE7F-234C22543097}"/>
              </a:ext>
            </a:extLst>
          </p:cNvPr>
          <p:cNvSpPr>
            <a:spLocks noGrp="1"/>
          </p:cNvSpPr>
          <p:nvPr>
            <p:ph idx="1"/>
          </p:nvPr>
        </p:nvSpPr>
        <p:spPr/>
        <p:txBody>
          <a:bodyPr>
            <a:normAutofit/>
          </a:bodyPr>
          <a:lstStyle/>
          <a:p>
            <a:pPr marL="0" indent="0" algn="ctr">
              <a:buNone/>
            </a:pPr>
            <a:r>
              <a:rPr lang="en-US" dirty="0"/>
              <a:t>Evaluation : assessment of the strength and weaknesses.</a:t>
            </a:r>
          </a:p>
          <a:p>
            <a:pPr marL="0" indent="0" algn="ctr">
              <a:buNone/>
            </a:pPr>
            <a:r>
              <a:rPr lang="en-US" dirty="0"/>
              <a:t>Evaluating sources</a:t>
            </a:r>
          </a:p>
          <a:p>
            <a:pPr marL="0" indent="0">
              <a:buNone/>
            </a:pPr>
            <a:r>
              <a:rPr lang="en-US" sz="2000" dirty="0"/>
              <a:t>When evaluating sources, you should consider the strengths and weaknesses of the source in relation to the question you want an answer to or a specific argument: for example, whether nuclear power is a suitable replacement for fossil fuels, when looking at the global topic of Fuel and energy. As well as identifying each strength and weakness, you should try to develop your answers by justifying why you think the point you mention is a strength or weakness.</a:t>
            </a:r>
          </a:p>
          <a:p>
            <a:pPr marL="0" indent="0">
              <a:buNone/>
            </a:pPr>
            <a:r>
              <a:rPr lang="en-US" sz="2400" dirty="0"/>
              <a:t>Always give a reason why you have chosen a particular strength or weakness of a source. Use the phrase: this is a strength because.</a:t>
            </a:r>
          </a:p>
          <a:p>
            <a:pPr marL="0" indent="0">
              <a:buNone/>
            </a:pPr>
            <a:endParaRPr lang="en-US" sz="2400" dirty="0"/>
          </a:p>
          <a:p>
            <a:pPr marL="0" indent="0">
              <a:buNone/>
            </a:pPr>
            <a:endParaRPr lang="en-US" sz="2000" dirty="0"/>
          </a:p>
          <a:p>
            <a:pPr marL="0" indent="0" algn="ctr">
              <a:buNone/>
            </a:pPr>
            <a:endParaRPr lang="en-US" dirty="0"/>
          </a:p>
        </p:txBody>
      </p:sp>
    </p:spTree>
    <p:extLst>
      <p:ext uri="{BB962C8B-B14F-4D97-AF65-F5344CB8AC3E}">
        <p14:creationId xmlns:p14="http://schemas.microsoft.com/office/powerpoint/2010/main" val="316192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263DF-9393-4D25-B2B7-1B633A1C0245}"/>
              </a:ext>
            </a:extLst>
          </p:cNvPr>
          <p:cNvSpPr>
            <a:spLocks noGrp="1"/>
          </p:cNvSpPr>
          <p:nvPr>
            <p:ph type="title"/>
          </p:nvPr>
        </p:nvSpPr>
        <p:spPr/>
        <p:txBody>
          <a:bodyPr/>
          <a:lstStyle/>
          <a:p>
            <a:r>
              <a:rPr lang="en-US" dirty="0"/>
              <a:t>When evaluating sources , remember to consider:</a:t>
            </a:r>
          </a:p>
        </p:txBody>
      </p:sp>
      <p:sp>
        <p:nvSpPr>
          <p:cNvPr id="3" name="Content Placeholder 2">
            <a:extLst>
              <a:ext uri="{FF2B5EF4-FFF2-40B4-BE49-F238E27FC236}">
                <a16:creationId xmlns:a16="http://schemas.microsoft.com/office/drawing/2014/main" id="{0CF3EA05-9DD2-4F08-A032-8E76617C6C73}"/>
              </a:ext>
            </a:extLst>
          </p:cNvPr>
          <p:cNvSpPr>
            <a:spLocks noGrp="1"/>
          </p:cNvSpPr>
          <p:nvPr>
            <p:ph idx="1"/>
          </p:nvPr>
        </p:nvSpPr>
        <p:spPr/>
        <p:txBody>
          <a:bodyPr/>
          <a:lstStyle/>
          <a:p>
            <a:endParaRPr lang="en-US" sz="2000" dirty="0"/>
          </a:p>
          <a:p>
            <a:r>
              <a:rPr lang="en-US" sz="2400" dirty="0"/>
              <a:t>﻿﻿who wrote the information</a:t>
            </a:r>
          </a:p>
          <a:p>
            <a:r>
              <a:rPr lang="en-US" sz="2400" dirty="0"/>
              <a:t>﻿﻿how likely the information is to be </a:t>
            </a:r>
            <a:r>
              <a:rPr lang="en-US" sz="2400" dirty="0">
                <a:solidFill>
                  <a:srgbClr val="FF0000"/>
                </a:solidFill>
              </a:rPr>
              <a:t>biased</a:t>
            </a:r>
            <a:r>
              <a:rPr lang="en-US" sz="2400" dirty="0"/>
              <a:t>, inaccurate or one-sided</a:t>
            </a:r>
          </a:p>
          <a:p>
            <a:r>
              <a:rPr lang="en-US" sz="2400" dirty="0"/>
              <a:t>﻿﻿whether the source quotes experts to support its </a:t>
            </a:r>
            <a:r>
              <a:rPr lang="en-US" sz="2400" dirty="0">
                <a:solidFill>
                  <a:srgbClr val="FF0000"/>
                </a:solidFill>
              </a:rPr>
              <a:t>claim</a:t>
            </a:r>
            <a:r>
              <a:rPr lang="en-US" sz="2400" dirty="0"/>
              <a:t> , and if so, whether these have experience, </a:t>
            </a:r>
            <a:r>
              <a:rPr lang="en-US" sz="2400" dirty="0">
                <a:solidFill>
                  <a:srgbClr val="FF0000"/>
                </a:solidFill>
              </a:rPr>
              <a:t>credibility</a:t>
            </a:r>
            <a:r>
              <a:rPr lang="en-US" sz="2400" dirty="0"/>
              <a:t>, expertise, </a:t>
            </a:r>
            <a:r>
              <a:rPr lang="en-US" sz="2400" dirty="0">
                <a:solidFill>
                  <a:srgbClr val="FF0000"/>
                </a:solidFill>
              </a:rPr>
              <a:t>objectivity</a:t>
            </a:r>
            <a:r>
              <a:rPr lang="en-US" sz="2400" dirty="0"/>
              <a:t> and </a:t>
            </a:r>
            <a:r>
              <a:rPr lang="en-US" sz="2400" dirty="0">
                <a:solidFill>
                  <a:srgbClr val="FF0000"/>
                </a:solidFill>
              </a:rPr>
              <a:t>consistency.</a:t>
            </a:r>
            <a:r>
              <a:rPr lang="en-US" sz="2400" dirty="0"/>
              <a:t> </a:t>
            </a:r>
          </a:p>
          <a:p>
            <a:r>
              <a:rPr lang="en-US" sz="2400" dirty="0"/>
              <a:t>﻿﻿whether other sources support the claims.</a:t>
            </a:r>
          </a:p>
          <a:p>
            <a:r>
              <a:rPr lang="en-US" sz="2400" dirty="0"/>
              <a:t>﻿﻿whether there are alternative views and sources that </a:t>
            </a:r>
            <a:r>
              <a:rPr lang="en-US" sz="2400" dirty="0">
                <a:solidFill>
                  <a:srgbClr val="FF0000"/>
                </a:solidFill>
              </a:rPr>
              <a:t>counter</a:t>
            </a:r>
            <a:r>
              <a:rPr lang="en-US" sz="2400" dirty="0"/>
              <a:t> the information provided in the source.</a:t>
            </a:r>
          </a:p>
          <a:p>
            <a:pPr marL="0" indent="0">
              <a:buNone/>
            </a:pPr>
            <a:endParaRPr lang="en-US" dirty="0"/>
          </a:p>
        </p:txBody>
      </p:sp>
    </p:spTree>
    <p:extLst>
      <p:ext uri="{BB962C8B-B14F-4D97-AF65-F5344CB8AC3E}">
        <p14:creationId xmlns:p14="http://schemas.microsoft.com/office/powerpoint/2010/main" val="2811642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E696-9CB8-4419-9EDE-D08E98A19B39}"/>
              </a:ext>
            </a:extLst>
          </p:cNvPr>
          <p:cNvSpPr>
            <a:spLocks noGrp="1"/>
          </p:cNvSpPr>
          <p:nvPr>
            <p:ph type="title"/>
          </p:nvPr>
        </p:nvSpPr>
        <p:spPr/>
        <p:txBody>
          <a:bodyPr/>
          <a:lstStyle/>
          <a:p>
            <a:r>
              <a:rPr lang="en-US" dirty="0"/>
              <a:t>Key terms:</a:t>
            </a:r>
          </a:p>
        </p:txBody>
      </p:sp>
      <p:sp>
        <p:nvSpPr>
          <p:cNvPr id="3" name="Content Placeholder 2">
            <a:extLst>
              <a:ext uri="{FF2B5EF4-FFF2-40B4-BE49-F238E27FC236}">
                <a16:creationId xmlns:a16="http://schemas.microsoft.com/office/drawing/2014/main" id="{75F44EF0-6184-4D0E-8BB0-468F4CC3DF20}"/>
              </a:ext>
            </a:extLst>
          </p:cNvPr>
          <p:cNvSpPr>
            <a:spLocks noGrp="1"/>
          </p:cNvSpPr>
          <p:nvPr>
            <p:ph idx="1"/>
          </p:nvPr>
        </p:nvSpPr>
        <p:spPr/>
        <p:txBody>
          <a:bodyPr/>
          <a:lstStyle/>
          <a:p>
            <a:r>
              <a:rPr lang="en-US" dirty="0">
                <a:solidFill>
                  <a:srgbClr val="FF0000"/>
                </a:solidFill>
              </a:rPr>
              <a:t>Biased: </a:t>
            </a:r>
            <a:r>
              <a:rPr lang="en-US" sz="2000" dirty="0"/>
              <a:t>Showing an inclination or prejudice for or against one person or group, especially in a way considered to be unfair.</a:t>
            </a:r>
          </a:p>
          <a:p>
            <a:r>
              <a:rPr lang="en-US" dirty="0">
                <a:solidFill>
                  <a:srgbClr val="FF0000"/>
                </a:solidFill>
              </a:rPr>
              <a:t>Claim: </a:t>
            </a:r>
            <a:r>
              <a:rPr lang="en-US" sz="2000" dirty="0"/>
              <a:t>an assertion that something is true.</a:t>
            </a:r>
          </a:p>
          <a:p>
            <a:r>
              <a:rPr lang="en-US" dirty="0">
                <a:solidFill>
                  <a:srgbClr val="FF0000"/>
                </a:solidFill>
              </a:rPr>
              <a:t>Credibility: </a:t>
            </a:r>
            <a:r>
              <a:rPr lang="en-US" sz="2000" dirty="0"/>
              <a:t>being convincing or believable.</a:t>
            </a:r>
          </a:p>
          <a:p>
            <a:r>
              <a:rPr lang="en-US" dirty="0">
                <a:solidFill>
                  <a:srgbClr val="FF0000"/>
                </a:solidFill>
              </a:rPr>
              <a:t>Objectivity:</a:t>
            </a:r>
            <a:r>
              <a:rPr lang="en-US" dirty="0"/>
              <a:t> </a:t>
            </a:r>
            <a:r>
              <a:rPr lang="en-US" sz="2000" dirty="0"/>
              <a:t>looking at something without bias.</a:t>
            </a:r>
          </a:p>
          <a:p>
            <a:r>
              <a:rPr lang="en-US" dirty="0">
                <a:solidFill>
                  <a:srgbClr val="FF0000"/>
                </a:solidFill>
              </a:rPr>
              <a:t>Consistency: </a:t>
            </a:r>
            <a:r>
              <a:rPr lang="en-US" sz="2000" dirty="0"/>
              <a:t>logical coherence.</a:t>
            </a:r>
          </a:p>
          <a:p>
            <a:r>
              <a:rPr lang="en-US" dirty="0">
                <a:solidFill>
                  <a:srgbClr val="FF0000"/>
                </a:solidFill>
              </a:rPr>
              <a:t>Counter</a:t>
            </a:r>
            <a:r>
              <a:rPr lang="en-US" sz="2000" dirty="0"/>
              <a:t>: argue against something.</a:t>
            </a:r>
          </a:p>
          <a:p>
            <a:pPr marL="0" indent="0">
              <a:buNone/>
            </a:pPr>
            <a:endParaRPr lang="en-US" dirty="0"/>
          </a:p>
        </p:txBody>
      </p:sp>
    </p:spTree>
    <p:extLst>
      <p:ext uri="{BB962C8B-B14F-4D97-AF65-F5344CB8AC3E}">
        <p14:creationId xmlns:p14="http://schemas.microsoft.com/office/powerpoint/2010/main" val="49020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027C-0A90-46A7-9BA0-50B5BFAD1A70}"/>
              </a:ext>
            </a:extLst>
          </p:cNvPr>
          <p:cNvSpPr>
            <a:spLocks noGrp="1"/>
          </p:cNvSpPr>
          <p:nvPr>
            <p:ph type="title"/>
          </p:nvPr>
        </p:nvSpPr>
        <p:spPr/>
        <p:txBody>
          <a:bodyPr/>
          <a:lstStyle/>
          <a:p>
            <a:r>
              <a:rPr lang="en-US" dirty="0"/>
              <a:t>Evaluating evidence and reasoning:</a:t>
            </a:r>
          </a:p>
        </p:txBody>
      </p:sp>
      <p:sp>
        <p:nvSpPr>
          <p:cNvPr id="3" name="Content Placeholder 2">
            <a:extLst>
              <a:ext uri="{FF2B5EF4-FFF2-40B4-BE49-F238E27FC236}">
                <a16:creationId xmlns:a16="http://schemas.microsoft.com/office/drawing/2014/main" id="{5CC04167-365F-49BB-81ED-F5F82A56A44F}"/>
              </a:ext>
            </a:extLst>
          </p:cNvPr>
          <p:cNvSpPr>
            <a:spLocks noGrp="1"/>
          </p:cNvSpPr>
          <p:nvPr>
            <p:ph idx="1"/>
          </p:nvPr>
        </p:nvSpPr>
        <p:spPr>
          <a:xfrm>
            <a:off x="469900" y="1690688"/>
            <a:ext cx="11252200" cy="4667250"/>
          </a:xfrm>
        </p:spPr>
        <p:txBody>
          <a:bodyPr/>
          <a:lstStyle/>
          <a:p>
            <a:pPr marL="0" indent="0" algn="ctr">
              <a:buNone/>
            </a:pPr>
            <a:r>
              <a:rPr lang="en-US" sz="2400" dirty="0">
                <a:solidFill>
                  <a:srgbClr val="FF0000"/>
                </a:solidFill>
              </a:rPr>
              <a:t>Reasoning:</a:t>
            </a:r>
            <a:r>
              <a:rPr lang="en-US" sz="2400" dirty="0"/>
              <a:t> </a:t>
            </a:r>
            <a:r>
              <a:rPr lang="en-US" sz="2000" dirty="0"/>
              <a:t>the action of thinking about something in logical sensible way. To construct explanations.</a:t>
            </a:r>
          </a:p>
          <a:p>
            <a:pPr marL="0" indent="0" algn="ctr">
              <a:buNone/>
            </a:pPr>
            <a:r>
              <a:rPr lang="en-US" sz="2000" dirty="0"/>
              <a:t>While working finding causes (reasoning), you will have realized the importance of using evidence to support your reasoning for any argument, claim or perspective.</a:t>
            </a:r>
          </a:p>
          <a:p>
            <a:pPr marL="0" indent="0" algn="ctr">
              <a:buNone/>
            </a:pPr>
            <a:r>
              <a:rPr lang="en-US" sz="2000" dirty="0"/>
              <a:t>This slide will help you explore the types of evidence you will come across during your global perspectives studies.</a:t>
            </a:r>
          </a:p>
          <a:p>
            <a:pPr marL="0" indent="0" algn="ctr">
              <a:buNone/>
            </a:pPr>
            <a:r>
              <a:rPr lang="en-US" sz="2000" b="1" dirty="0"/>
              <a:t>Types of evidence :</a:t>
            </a:r>
          </a:p>
          <a:p>
            <a:pPr marL="0" indent="0" algn="ctr">
              <a:buNone/>
            </a:pPr>
            <a:endParaRPr lang="en-US" sz="2000" dirty="0"/>
          </a:p>
          <a:p>
            <a:pPr marL="0" indent="0" algn="ctr">
              <a:buNone/>
            </a:pPr>
            <a:endParaRPr lang="en-US" sz="2400" dirty="0"/>
          </a:p>
          <a:p>
            <a:pPr marL="0" indent="0">
              <a:buNone/>
            </a:pPr>
            <a:endParaRPr lang="en-US" dirty="0"/>
          </a:p>
        </p:txBody>
      </p:sp>
      <p:sp>
        <p:nvSpPr>
          <p:cNvPr id="4" name="Oval 3">
            <a:extLst>
              <a:ext uri="{FF2B5EF4-FFF2-40B4-BE49-F238E27FC236}">
                <a16:creationId xmlns:a16="http://schemas.microsoft.com/office/drawing/2014/main" id="{C77CF4E4-1C58-4F97-A600-200282EE5385}"/>
              </a:ext>
            </a:extLst>
          </p:cNvPr>
          <p:cNvSpPr/>
          <p:nvPr/>
        </p:nvSpPr>
        <p:spPr>
          <a:xfrm>
            <a:off x="8646282" y="3762138"/>
            <a:ext cx="2241215" cy="1535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 the newspaper article from….dated…</a:t>
            </a:r>
          </a:p>
        </p:txBody>
      </p:sp>
      <p:sp>
        <p:nvSpPr>
          <p:cNvPr id="5" name="Oval 4">
            <a:extLst>
              <a:ext uri="{FF2B5EF4-FFF2-40B4-BE49-F238E27FC236}">
                <a16:creationId xmlns:a16="http://schemas.microsoft.com/office/drawing/2014/main" id="{DE11BCCC-2A92-49D0-A85C-7CC25206D98E}"/>
              </a:ext>
            </a:extLst>
          </p:cNvPr>
          <p:cNvSpPr/>
          <p:nvPr/>
        </p:nvSpPr>
        <p:spPr>
          <a:xfrm rot="20319027">
            <a:off x="374564" y="4247307"/>
            <a:ext cx="2870672" cy="10892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 a study conducted by….</a:t>
            </a:r>
          </a:p>
        </p:txBody>
      </p:sp>
      <p:sp>
        <p:nvSpPr>
          <p:cNvPr id="6" name="Rectangle: Rounded Corners 5">
            <a:extLst>
              <a:ext uri="{FF2B5EF4-FFF2-40B4-BE49-F238E27FC236}">
                <a16:creationId xmlns:a16="http://schemas.microsoft.com/office/drawing/2014/main" id="{8435A12D-3467-4957-9E34-310E5D8CBFD6}"/>
              </a:ext>
            </a:extLst>
          </p:cNvPr>
          <p:cNvSpPr/>
          <p:nvPr/>
        </p:nvSpPr>
        <p:spPr>
          <a:xfrm>
            <a:off x="3540142" y="4118853"/>
            <a:ext cx="3257550" cy="673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the graph show….</a:t>
            </a:r>
          </a:p>
          <a:p>
            <a:pPr algn="ctr"/>
            <a:r>
              <a:rPr lang="en-US" b="1" dirty="0"/>
              <a:t>Statistics </a:t>
            </a:r>
          </a:p>
        </p:txBody>
      </p:sp>
      <p:sp>
        <p:nvSpPr>
          <p:cNvPr id="7" name="Rectangle: Rounded Corners 6">
            <a:extLst>
              <a:ext uri="{FF2B5EF4-FFF2-40B4-BE49-F238E27FC236}">
                <a16:creationId xmlns:a16="http://schemas.microsoft.com/office/drawing/2014/main" id="{05457616-A43E-4863-8D4B-46EA3AF9ECE0}"/>
              </a:ext>
            </a:extLst>
          </p:cNvPr>
          <p:cNvSpPr/>
          <p:nvPr/>
        </p:nvSpPr>
        <p:spPr>
          <a:xfrm>
            <a:off x="838200" y="5768385"/>
            <a:ext cx="357187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Information from the website….</a:t>
            </a:r>
          </a:p>
        </p:txBody>
      </p:sp>
      <p:sp>
        <p:nvSpPr>
          <p:cNvPr id="8" name="Rectangle: Rounded Corners 7">
            <a:extLst>
              <a:ext uri="{FF2B5EF4-FFF2-40B4-BE49-F238E27FC236}">
                <a16:creationId xmlns:a16="http://schemas.microsoft.com/office/drawing/2014/main" id="{AC1AE04A-B195-4F70-8D1C-2954B5A3B56E}"/>
              </a:ext>
            </a:extLst>
          </p:cNvPr>
          <p:cNvSpPr/>
          <p:nvPr/>
        </p:nvSpPr>
        <p:spPr>
          <a:xfrm>
            <a:off x="4879286" y="5143316"/>
            <a:ext cx="357187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Information from the website….</a:t>
            </a:r>
          </a:p>
        </p:txBody>
      </p:sp>
      <p:sp>
        <p:nvSpPr>
          <p:cNvPr id="10" name="Rectangle 9">
            <a:extLst>
              <a:ext uri="{FF2B5EF4-FFF2-40B4-BE49-F238E27FC236}">
                <a16:creationId xmlns:a16="http://schemas.microsoft.com/office/drawing/2014/main" id="{8ACF7267-ECA9-4C74-8CCC-7D31E6AAFF33}"/>
              </a:ext>
            </a:extLst>
          </p:cNvPr>
          <p:cNvSpPr/>
          <p:nvPr/>
        </p:nvSpPr>
        <p:spPr>
          <a:xfrm>
            <a:off x="9344031" y="5768385"/>
            <a:ext cx="1650420" cy="5639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Data from </a:t>
            </a:r>
          </a:p>
        </p:txBody>
      </p:sp>
    </p:spTree>
    <p:extLst>
      <p:ext uri="{BB962C8B-B14F-4D97-AF65-F5344CB8AC3E}">
        <p14:creationId xmlns:p14="http://schemas.microsoft.com/office/powerpoint/2010/main" val="3148018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C2007-ACE4-44F9-B3E7-9BCE94E35457}"/>
              </a:ext>
            </a:extLst>
          </p:cNvPr>
          <p:cNvSpPr>
            <a:spLocks noGrp="1"/>
          </p:cNvSpPr>
          <p:nvPr>
            <p:ph type="title"/>
          </p:nvPr>
        </p:nvSpPr>
        <p:spPr/>
        <p:txBody>
          <a:bodyPr/>
          <a:lstStyle/>
          <a:p>
            <a:r>
              <a:rPr lang="en-US" dirty="0"/>
              <a:t>Evaluating evidence and reasoning:</a:t>
            </a:r>
          </a:p>
        </p:txBody>
      </p:sp>
      <p:sp>
        <p:nvSpPr>
          <p:cNvPr id="3" name="Content Placeholder 2">
            <a:extLst>
              <a:ext uri="{FF2B5EF4-FFF2-40B4-BE49-F238E27FC236}">
                <a16:creationId xmlns:a16="http://schemas.microsoft.com/office/drawing/2014/main" id="{A83E02CA-EC25-4308-821C-C11B09BFA538}"/>
              </a:ext>
            </a:extLst>
          </p:cNvPr>
          <p:cNvSpPr>
            <a:spLocks noGrp="1"/>
          </p:cNvSpPr>
          <p:nvPr>
            <p:ph idx="1"/>
          </p:nvPr>
        </p:nvSpPr>
        <p:spPr/>
        <p:txBody>
          <a:bodyPr>
            <a:normAutofit/>
          </a:bodyPr>
          <a:lstStyle/>
          <a:p>
            <a:pPr marL="0" indent="0" algn="ctr">
              <a:buNone/>
            </a:pPr>
            <a:r>
              <a:rPr lang="en-US" sz="2400" dirty="0"/>
              <a:t>its important to be able to evaluate the evidence and reasoning used to support claims, arguments and perspectives.</a:t>
            </a:r>
          </a:p>
          <a:p>
            <a:pPr marL="0" indent="0" algn="ctr">
              <a:buNone/>
            </a:pPr>
            <a:r>
              <a:rPr lang="en-US" sz="2400" dirty="0"/>
              <a:t>When evaluating evidence and reasoning, you should consider the strengths and weaknesses of both the evidence and the reasoning to support either a claim, an argument or a perspective.</a:t>
            </a:r>
          </a:p>
          <a:p>
            <a:pPr marL="0" indent="0">
              <a:buNone/>
            </a:pPr>
            <a:r>
              <a:rPr lang="en-US" dirty="0"/>
              <a:t>TIP:</a:t>
            </a:r>
          </a:p>
          <a:p>
            <a:pPr marL="0" indent="0">
              <a:buNone/>
            </a:pPr>
            <a:r>
              <a:rPr lang="en-US" sz="2400" dirty="0"/>
              <a:t>When evaluating evidence and reasoning, always give explanations for your evaluation. Try starting with, 'the evidence for this claim is weak because ..</a:t>
            </a:r>
          </a:p>
          <a:p>
            <a:pPr marL="0" indent="0">
              <a:buNone/>
            </a:pPr>
            <a:r>
              <a:rPr lang="en-US" sz="2400" dirty="0"/>
              <a:t>or 'the reasoning is strong because.</a:t>
            </a:r>
          </a:p>
          <a:p>
            <a:endParaRPr lang="en-US" dirty="0"/>
          </a:p>
        </p:txBody>
      </p:sp>
    </p:spTree>
    <p:extLst>
      <p:ext uri="{BB962C8B-B14F-4D97-AF65-F5344CB8AC3E}">
        <p14:creationId xmlns:p14="http://schemas.microsoft.com/office/powerpoint/2010/main" val="2438733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4179-F522-4ECA-BAB3-C073B8ABE587}"/>
              </a:ext>
            </a:extLst>
          </p:cNvPr>
          <p:cNvSpPr>
            <a:spLocks noGrp="1"/>
          </p:cNvSpPr>
          <p:nvPr>
            <p:ph type="title"/>
          </p:nvPr>
        </p:nvSpPr>
        <p:spPr/>
        <p:txBody>
          <a:bodyPr/>
          <a:lstStyle/>
          <a:p>
            <a:r>
              <a:rPr lang="en-US" dirty="0"/>
              <a:t>Claims and arguments:</a:t>
            </a:r>
          </a:p>
        </p:txBody>
      </p:sp>
      <p:sp>
        <p:nvSpPr>
          <p:cNvPr id="3" name="Content Placeholder 2">
            <a:extLst>
              <a:ext uri="{FF2B5EF4-FFF2-40B4-BE49-F238E27FC236}">
                <a16:creationId xmlns:a16="http://schemas.microsoft.com/office/drawing/2014/main" id="{283FDEAC-AC23-410B-9057-B349240E3AA0}"/>
              </a:ext>
            </a:extLst>
          </p:cNvPr>
          <p:cNvSpPr>
            <a:spLocks noGrp="1"/>
          </p:cNvSpPr>
          <p:nvPr>
            <p:ph idx="1"/>
          </p:nvPr>
        </p:nvSpPr>
        <p:spPr>
          <a:xfrm>
            <a:off x="0" y="1825624"/>
            <a:ext cx="12015788" cy="4918075"/>
          </a:xfrm>
        </p:spPr>
        <p:txBody>
          <a:bodyPr/>
          <a:lstStyle/>
          <a:p>
            <a:pPr marL="0" indent="0" algn="ctr">
              <a:buNone/>
            </a:pPr>
            <a:r>
              <a:rPr lang="en-US" dirty="0"/>
              <a:t>When evaluating evidence and reasoning for a claim as a statement of something being true, remember to consider:</a:t>
            </a:r>
          </a:p>
          <a:p>
            <a:r>
              <a:rPr lang="en-US" sz="2000" dirty="0"/>
              <a:t>What your criteria for evaluating the evidence are. You should decide before evaluating the evidence how you will determine its value. It is not good enough to say, 'This is bad' or This is good? You need to be able to say why it is bad or good, for example, carbon emissions are bad for the environment because they cause air and water pollution.</a:t>
            </a:r>
          </a:p>
          <a:p>
            <a:pPr marL="0" indent="0">
              <a:buNone/>
            </a:pPr>
            <a:endParaRPr lang="en-US" sz="2000" dirty="0"/>
          </a:p>
          <a:p>
            <a:r>
              <a:rPr lang="en-US" sz="2000" dirty="0"/>
              <a:t>How good the evidence and reasoning is. Rather than asking its true ask if its dependable and whether you are convinced.</a:t>
            </a:r>
          </a:p>
          <a:p>
            <a:r>
              <a:rPr lang="en-US" sz="2000" dirty="0"/>
              <a:t>﻿﻿there is a clear statement of a proposition or a viewpoint and sufficient supporting evidence</a:t>
            </a:r>
          </a:p>
          <a:p>
            <a:r>
              <a:rPr lang="en-US" sz="2000" dirty="0"/>
              <a:t>﻿﻿ideas are presented in a logical and connected way</a:t>
            </a:r>
          </a:p>
          <a:p>
            <a:r>
              <a:rPr lang="en-US" sz="2000" dirty="0"/>
              <a:t>﻿﻿there are any weaknesses and fallacies (an error in reasoning and or a mistaken idea).</a:t>
            </a:r>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835397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350A1-552F-495E-89C1-36E2201A6BAB}"/>
              </a:ext>
            </a:extLst>
          </p:cNvPr>
          <p:cNvSpPr>
            <a:spLocks noGrp="1"/>
          </p:cNvSpPr>
          <p:nvPr>
            <p:ph type="title"/>
          </p:nvPr>
        </p:nvSpPr>
        <p:spPr/>
        <p:txBody>
          <a:bodyPr/>
          <a:lstStyle/>
          <a:p>
            <a:r>
              <a:rPr lang="en-US" dirty="0"/>
              <a:t>Perspectives:</a:t>
            </a:r>
          </a:p>
        </p:txBody>
      </p:sp>
      <p:sp>
        <p:nvSpPr>
          <p:cNvPr id="3" name="Content Placeholder 2">
            <a:extLst>
              <a:ext uri="{FF2B5EF4-FFF2-40B4-BE49-F238E27FC236}">
                <a16:creationId xmlns:a16="http://schemas.microsoft.com/office/drawing/2014/main" id="{AEF1D760-3AB9-4261-80F6-3DCB6B0001DF}"/>
              </a:ext>
            </a:extLst>
          </p:cNvPr>
          <p:cNvSpPr>
            <a:spLocks noGrp="1"/>
          </p:cNvSpPr>
          <p:nvPr>
            <p:ph idx="1"/>
          </p:nvPr>
        </p:nvSpPr>
        <p:spPr/>
        <p:txBody>
          <a:bodyPr/>
          <a:lstStyle/>
          <a:p>
            <a:pPr marL="0" indent="0" algn="ctr">
              <a:buNone/>
            </a:pPr>
            <a:r>
              <a:rPr lang="en-US" b="1" dirty="0">
                <a:solidFill>
                  <a:srgbClr val="FF0000"/>
                </a:solidFill>
              </a:rPr>
              <a:t>Perspective : </a:t>
            </a:r>
            <a:r>
              <a:rPr lang="en-US" sz="2000" dirty="0"/>
              <a:t>a particular attitude , viewpoint or way of looking at an issue. </a:t>
            </a:r>
          </a:p>
          <a:p>
            <a:pPr marL="0" indent="0" algn="ctr">
              <a:buNone/>
            </a:pPr>
            <a:r>
              <a:rPr lang="en-US" b="1" dirty="0">
                <a:solidFill>
                  <a:srgbClr val="FF0000"/>
                </a:solidFill>
              </a:rPr>
              <a:t>Different perspectives:</a:t>
            </a:r>
          </a:p>
          <a:p>
            <a:pPr marL="0" indent="0" algn="ctr">
              <a:buNone/>
            </a:pPr>
            <a:endParaRPr lang="en-US" b="1" dirty="0">
              <a:solidFill>
                <a:schemeClr val="tx2">
                  <a:lumMod val="10000"/>
                </a:schemeClr>
              </a:solidFill>
            </a:endParaRPr>
          </a:p>
          <a:p>
            <a:pPr marL="0" indent="0" algn="ctr">
              <a:buNone/>
            </a:pPr>
            <a:r>
              <a:rPr lang="en-US" sz="2000" dirty="0">
                <a:solidFill>
                  <a:srgbClr val="FF0000"/>
                </a:solidFill>
              </a:rPr>
              <a:t>Global : </a:t>
            </a:r>
            <a:r>
              <a:rPr lang="en-US" sz="2000" dirty="0"/>
              <a:t>relating to the whole world</a:t>
            </a:r>
          </a:p>
          <a:p>
            <a:pPr marL="0" indent="0" algn="ctr">
              <a:buNone/>
            </a:pPr>
            <a:r>
              <a:rPr lang="en-US" sz="2000" dirty="0">
                <a:solidFill>
                  <a:srgbClr val="FF0000"/>
                </a:solidFill>
              </a:rPr>
              <a:t>National :</a:t>
            </a:r>
            <a:r>
              <a:rPr lang="en-US" sz="2000" dirty="0"/>
              <a:t>related to a particular country / common to a whole country.</a:t>
            </a:r>
          </a:p>
          <a:p>
            <a:pPr marL="0" indent="0" algn="ctr">
              <a:buNone/>
            </a:pPr>
            <a:r>
              <a:rPr lang="en-US" sz="2000" dirty="0">
                <a:solidFill>
                  <a:srgbClr val="FF0000"/>
                </a:solidFill>
              </a:rPr>
              <a:t>Local: </a:t>
            </a:r>
            <a:r>
              <a:rPr lang="en-US" sz="2000" dirty="0"/>
              <a:t>related to a particular community or area.</a:t>
            </a:r>
          </a:p>
          <a:p>
            <a:pPr marL="0" indent="0" algn="ctr">
              <a:buNone/>
            </a:pPr>
            <a:r>
              <a:rPr lang="en-US" sz="2000" dirty="0">
                <a:solidFill>
                  <a:srgbClr val="FF0000"/>
                </a:solidFill>
              </a:rPr>
              <a:t>Personal: </a:t>
            </a:r>
            <a:r>
              <a:rPr lang="en-US" sz="2000" dirty="0"/>
              <a:t>related to yourself</a:t>
            </a:r>
          </a:p>
          <a:p>
            <a:pPr marL="0" indent="0">
              <a:buNone/>
            </a:pPr>
            <a:endParaRPr lang="en-US" dirty="0"/>
          </a:p>
        </p:txBody>
      </p:sp>
    </p:spTree>
    <p:extLst>
      <p:ext uri="{BB962C8B-B14F-4D97-AF65-F5344CB8AC3E}">
        <p14:creationId xmlns:p14="http://schemas.microsoft.com/office/powerpoint/2010/main" val="2089195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2263E9-C74C-4FED-80E2-B10DE85D2801}"/>
              </a:ext>
            </a:extLst>
          </p:cNvPr>
          <p:cNvSpPr>
            <a:spLocks noGrp="1"/>
          </p:cNvSpPr>
          <p:nvPr>
            <p:ph idx="1"/>
          </p:nvPr>
        </p:nvSpPr>
        <p:spPr>
          <a:xfrm>
            <a:off x="838200" y="1885950"/>
            <a:ext cx="10515600" cy="4291013"/>
          </a:xfrm>
        </p:spPr>
        <p:txBody>
          <a:bodyPr/>
          <a:lstStyle/>
          <a:p>
            <a:pPr marL="0" indent="0" algn="ctr">
              <a:buNone/>
            </a:pPr>
            <a:r>
              <a:rPr lang="en-US" dirty="0"/>
              <a:t>When evaluating evidence and reasoning for a perspective (global, national or local) or a viewpoint within a perspective (scientist, politician, teacher), remember to consider whether:</a:t>
            </a:r>
          </a:p>
          <a:p>
            <a:endParaRPr lang="en-US" dirty="0"/>
          </a:p>
          <a:p>
            <a:r>
              <a:rPr lang="en-US" sz="2000" dirty="0"/>
              <a:t>evidence for the perspective is provided and, if so, whether it actually supports the perspective.</a:t>
            </a:r>
          </a:p>
          <a:p>
            <a:r>
              <a:rPr lang="en-US" sz="2000" dirty="0"/>
              <a:t>﻿﻿the reasoning is based on opinion, unreliable evidence or value-judgements only.</a:t>
            </a:r>
          </a:p>
          <a:p>
            <a:r>
              <a:rPr lang="en-US" sz="2000" dirty="0"/>
              <a:t>﻿﻿hard data in support of the perspective is provided.</a:t>
            </a:r>
          </a:p>
          <a:p>
            <a:pPr marL="0" indent="0" algn="ctr">
              <a:buNone/>
            </a:pPr>
            <a:endParaRPr lang="en-US" dirty="0"/>
          </a:p>
        </p:txBody>
      </p:sp>
    </p:spTree>
    <p:extLst>
      <p:ext uri="{BB962C8B-B14F-4D97-AF65-F5344CB8AC3E}">
        <p14:creationId xmlns:p14="http://schemas.microsoft.com/office/powerpoint/2010/main" val="6282140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921</Words>
  <Application>Microsoft Office PowerPoint</Application>
  <PresentationFormat>Widescreen</PresentationFormat>
  <Paragraphs>75</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Evaluation  The judgment about whether something worked well or not.by looking on its strength and weaknesses. </vt:lpstr>
      <vt:lpstr>Evaluating sources </vt:lpstr>
      <vt:lpstr>When evaluating sources , remember to consider:</vt:lpstr>
      <vt:lpstr>Key terms:</vt:lpstr>
      <vt:lpstr>Evaluating evidence and reasoning:</vt:lpstr>
      <vt:lpstr>Evaluating evidence and reasoning:</vt:lpstr>
      <vt:lpstr>Claims and arguments:</vt:lpstr>
      <vt:lpstr>Perspectives:</vt:lpstr>
      <vt:lpstr>PowerPoint Presentation</vt:lpstr>
      <vt:lpstr>Unit 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The judgment about whether something worked well or not.by looking on its strength and weaknesses. </dc:title>
  <dc:creator>Yasmin Qaddoumi</dc:creator>
  <cp:lastModifiedBy>Yasmin Qaddoumi</cp:lastModifiedBy>
  <cp:revision>9</cp:revision>
  <dcterms:created xsi:type="dcterms:W3CDTF">2023-03-19T09:36:31Z</dcterms:created>
  <dcterms:modified xsi:type="dcterms:W3CDTF">2023-03-19T10:54:37Z</dcterms:modified>
</cp:coreProperties>
</file>