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6" r:id="rId5"/>
    <p:sldId id="259" r:id="rId6"/>
    <p:sldId id="260" r:id="rId7"/>
    <p:sldId id="277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 lvl="0">
      <a:defRPr lang="pt-PT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5" descr="revans2_Chalkboard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00" b="97000" l="0" r="100000">
                        <a14:backgroundMark x1="8400" y1="92400" x2="39200" y2="922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62556" y="116632"/>
            <a:ext cx="6578934" cy="6577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353394" y="2795006"/>
            <a:ext cx="3827118" cy="40606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146601" y="6655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PT" b="0" cap="none" spc="0" dirty="0" err="1">
                <a:ln w="1016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Past</a:t>
            </a:r>
            <a:r>
              <a:rPr lang="pt-PT" b="0" cap="none" spc="0" dirty="0">
                <a:ln w="1016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pt-PT" b="0" cap="none" spc="0" dirty="0" err="1">
                <a:ln w="1016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Simple</a:t>
            </a:r>
            <a:r>
              <a:rPr lang="pt-PT" b="0" cap="none" spc="0" dirty="0">
                <a:ln w="1016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- Regular </a:t>
            </a:r>
            <a:r>
              <a:rPr lang="pt-PT" b="0" cap="none" spc="0" dirty="0" err="1">
                <a:ln w="1016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verbs</a:t>
            </a:r>
            <a:endParaRPr lang="pt-PT" b="0" cap="none" spc="0" dirty="0">
              <a:ln w="10160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618" y="33637"/>
            <a:ext cx="1071716" cy="31536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69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5" descr="revans2_Chalkboard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00" b="97000" l="0" r="100000">
                        <a14:backgroundMark x1="8400" y1="92400" x2="39200" y2="922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95736" y="116632"/>
            <a:ext cx="6578934" cy="6577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7206" y="2810055"/>
            <a:ext cx="3827118" cy="40606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146601" y="6655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PT" b="0" cap="none" spc="0" dirty="0" err="1">
                <a:ln w="1016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Past</a:t>
            </a:r>
            <a:r>
              <a:rPr lang="pt-PT" b="0" cap="none" spc="0" dirty="0">
                <a:ln w="1016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pt-PT" b="0" cap="none" spc="0" dirty="0" err="1">
                <a:ln w="1016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Simple</a:t>
            </a:r>
            <a:r>
              <a:rPr lang="pt-PT" b="0" cap="none" spc="0" dirty="0">
                <a:ln w="1016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- Regular </a:t>
            </a:r>
            <a:r>
              <a:rPr lang="pt-PT" b="0" cap="none" spc="0" dirty="0" err="1">
                <a:ln w="1016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verbs</a:t>
            </a:r>
            <a:endParaRPr lang="pt-PT" b="0" cap="none" spc="0" dirty="0">
              <a:ln w="10160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618" y="33637"/>
            <a:ext cx="1071716" cy="31536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21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04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46601" y="6655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PT" b="0" cap="none" spc="0" dirty="0" err="1">
                <a:ln w="1016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Past</a:t>
            </a:r>
            <a:r>
              <a:rPr lang="pt-PT" b="0" cap="none" spc="0" dirty="0">
                <a:ln w="1016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pt-PT" b="0" cap="none" spc="0" dirty="0" err="1">
                <a:ln w="1016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Simple</a:t>
            </a:r>
            <a:r>
              <a:rPr lang="pt-PT" b="0" cap="none" spc="0" dirty="0">
                <a:ln w="1016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- Regular </a:t>
            </a:r>
            <a:r>
              <a:rPr lang="pt-PT" b="0" cap="none" spc="0" dirty="0" err="1">
                <a:ln w="1016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verbs</a:t>
            </a:r>
            <a:endParaRPr lang="pt-PT" b="0" cap="none" spc="0" dirty="0">
              <a:ln w="10160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618" y="33637"/>
            <a:ext cx="1071716" cy="31536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18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3318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lowchart: Document 8"/>
          <p:cNvSpPr/>
          <p:nvPr userDrawn="1"/>
        </p:nvSpPr>
        <p:spPr>
          <a:xfrm>
            <a:off x="251520" y="404664"/>
            <a:ext cx="8640960" cy="6336704"/>
          </a:xfrm>
          <a:prstGeom prst="flowChartDocument">
            <a:avLst/>
          </a:prstGeom>
          <a:solidFill>
            <a:schemeClr val="bg1"/>
          </a:solidFill>
          <a:ln w="38100"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8093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69" r:id="rId3"/>
    <p:sldLayoutId id="2147483758" r:id="rId4"/>
    <p:sldLayoutId id="2147483763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5" descr="revans2_Chalkboard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00" b="97000" l="0" r="100000">
                        <a14:backgroundMark x1="8400" y1="92400" x2="39200" y2="92200"/>
                        <a14:backgroundMark x1="48000" y1="83400" x2="49800" y2="83400"/>
                        <a14:backgroundMark x1="53800" y1="83600" x2="55200" y2="834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95736" y="116632"/>
            <a:ext cx="6578934" cy="6577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2422471" y="764704"/>
            <a:ext cx="6181977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6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Past Simple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Regular verbs</a:t>
            </a:r>
            <a:endParaRPr lang="en-GB" sz="5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3850" y="2708920"/>
            <a:ext cx="2426933" cy="31683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PT" dirty="0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717483"/>
            <a:ext cx="4844940" cy="51405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52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59" y="135173"/>
            <a:ext cx="9185263" cy="679566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Rounded Rectangle 4"/>
          <p:cNvSpPr/>
          <p:nvPr/>
        </p:nvSpPr>
        <p:spPr>
          <a:xfrm>
            <a:off x="179512" y="5301209"/>
            <a:ext cx="8784976" cy="13681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They </a:t>
            </a:r>
            <a:r>
              <a:rPr lang="pt-P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didn’t study </a:t>
            </a:r>
            <a:r>
              <a:rPr lang="pt-P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for the Maths test.</a:t>
            </a:r>
          </a:p>
          <a:p>
            <a:r>
              <a:rPr lang="pt-P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They </a:t>
            </a:r>
            <a:r>
              <a:rPr lang="pt-PT" sz="32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studied</a:t>
            </a:r>
            <a:r>
              <a:rPr lang="pt-P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for the History test.</a:t>
            </a:r>
          </a:p>
        </p:txBody>
      </p:sp>
    </p:spTree>
    <p:extLst>
      <p:ext uri="{BB962C8B-B14F-4D97-AF65-F5344CB8AC3E}">
        <p14:creationId xmlns:p14="http://schemas.microsoft.com/office/powerpoint/2010/main" val="385421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5"/>
          <p:cNvSpPr txBox="1">
            <a:spLocks noChangeArrowheads="1"/>
          </p:cNvSpPr>
          <p:nvPr/>
        </p:nvSpPr>
        <p:spPr bwMode="auto">
          <a:xfrm>
            <a:off x="2339752" y="692696"/>
            <a:ext cx="626469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Interrogative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Did + subject + infinitive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804754"/>
              </p:ext>
            </p:extLst>
          </p:nvPr>
        </p:nvGraphicFramePr>
        <p:xfrm>
          <a:off x="2771801" y="2276872"/>
          <a:ext cx="5544615" cy="1584177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7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8059">
                <a:tc>
                  <a:txBody>
                    <a:bodyPr/>
                    <a:lstStyle/>
                    <a:p>
                      <a:pPr algn="ctr"/>
                      <a:r>
                        <a:rPr lang="en-GB" sz="24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Did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C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24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play?</a:t>
                      </a:r>
                    </a:p>
                    <a:p>
                      <a:pPr algn="ctr"/>
                      <a:r>
                        <a:rPr lang="en-GB" sz="24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work?</a:t>
                      </a:r>
                    </a:p>
                    <a:p>
                      <a:pPr algn="ctr"/>
                      <a:r>
                        <a:rPr lang="en-GB" sz="24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like?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ctr"/>
                      <a:r>
                        <a:rPr lang="en-GB" sz="24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Did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he, she, it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C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ctr"/>
                      <a:r>
                        <a:rPr lang="en-GB" sz="24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Did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we,</a:t>
                      </a:r>
                      <a:r>
                        <a:rPr lang="en-GB" sz="2400" b="1" baseline="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you, they</a:t>
                      </a:r>
                      <a:endParaRPr lang="en-GB" sz="24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C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576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59" y="135173"/>
            <a:ext cx="9185263" cy="679566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Rounded Rectangular Callout 5"/>
          <p:cNvSpPr/>
          <p:nvPr/>
        </p:nvSpPr>
        <p:spPr>
          <a:xfrm>
            <a:off x="827584" y="5210539"/>
            <a:ext cx="7128792" cy="720080"/>
          </a:xfrm>
          <a:prstGeom prst="wedgeRoundRectCallout">
            <a:avLst>
              <a:gd name="adj1" fmla="val -40445"/>
              <a:gd name="adj2" fmla="val 114399"/>
              <a:gd name="adj3" fmla="val 1666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Did they visit London last year?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364087" y="5877272"/>
            <a:ext cx="3579569" cy="720080"/>
          </a:xfrm>
          <a:prstGeom prst="wedgeRoundRectCallout">
            <a:avLst>
              <a:gd name="adj1" fmla="val 35768"/>
              <a:gd name="adj2" fmla="val -136260"/>
              <a:gd name="adj3" fmla="val 16667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PT" sz="32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Yes</a:t>
            </a:r>
            <a:r>
              <a:rPr lang="pt-PT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pt-PT" sz="32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they</a:t>
            </a:r>
            <a:r>
              <a:rPr lang="pt-PT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32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did</a:t>
            </a:r>
            <a:r>
              <a:rPr lang="pt-PT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842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>
            <a:off x="271398" y="414801"/>
            <a:ext cx="8601751" cy="6307951"/>
          </a:xfrm>
          <a:prstGeom prst="flowChartDocument">
            <a:avLst/>
          </a:prstGeom>
          <a:blipFill>
            <a:blip r:embed="rId2"/>
            <a:stretch>
              <a:fillRect/>
            </a:stretch>
          </a:blipFill>
          <a:ln w="38100">
            <a:noFill/>
            <a:prstDash val="solid"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ounded Rectangular Callout 4"/>
          <p:cNvSpPr/>
          <p:nvPr/>
        </p:nvSpPr>
        <p:spPr>
          <a:xfrm>
            <a:off x="179512" y="5373216"/>
            <a:ext cx="6120680" cy="720080"/>
          </a:xfrm>
          <a:prstGeom prst="wedgeRoundRectCallout">
            <a:avLst>
              <a:gd name="adj1" fmla="val -41224"/>
              <a:gd name="adj2" fmla="val -109759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PT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Did</a:t>
            </a:r>
            <a:r>
              <a:rPr lang="pt-P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Kate</a:t>
            </a:r>
            <a:r>
              <a:rPr lang="pt-P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walk</a:t>
            </a:r>
            <a:r>
              <a:rPr lang="pt-P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to </a:t>
            </a:r>
            <a:r>
              <a:rPr lang="pt-PT" sz="3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school</a:t>
            </a:r>
            <a:r>
              <a:rPr lang="pt-PT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384919" y="6021288"/>
            <a:ext cx="3579569" cy="720080"/>
          </a:xfrm>
          <a:prstGeom prst="wedgeRoundRectCallout">
            <a:avLst>
              <a:gd name="adj1" fmla="val 41044"/>
              <a:gd name="adj2" fmla="val -97335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P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No</a:t>
            </a:r>
            <a:r>
              <a:rPr lang="pt-P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pt-PT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she</a:t>
            </a:r>
            <a:r>
              <a:rPr lang="pt-P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didn’t</a:t>
            </a:r>
            <a:endParaRPr lang="pt-PT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37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13"/>
          <p:cNvSpPr/>
          <p:nvPr/>
        </p:nvSpPr>
        <p:spPr>
          <a:xfrm>
            <a:off x="290729" y="414801"/>
            <a:ext cx="8601751" cy="6307951"/>
          </a:xfrm>
          <a:prstGeom prst="flowChartDocument">
            <a:avLst/>
          </a:prstGeom>
          <a:blipFill>
            <a:blip r:embed="rId2"/>
            <a:stretch>
              <a:fillRect/>
            </a:stretch>
          </a:blipFill>
          <a:ln w="38100">
            <a:noFill/>
            <a:prstDash val="solid"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ounded Rectangle 4"/>
          <p:cNvSpPr/>
          <p:nvPr/>
        </p:nvSpPr>
        <p:spPr>
          <a:xfrm>
            <a:off x="251520" y="4701736"/>
            <a:ext cx="8640960" cy="1872208"/>
          </a:xfrm>
          <a:prstGeom prst="roundRect">
            <a:avLst>
              <a:gd name="adj" fmla="val 25691"/>
            </a:avLst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108000" rtlCol="0" anchor="ctr"/>
          <a:lstStyle/>
          <a:p>
            <a:pPr algn="ctr"/>
            <a:r>
              <a:rPr lang="pt-P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Grammar practice</a:t>
            </a:r>
          </a:p>
          <a:p>
            <a:pPr algn="ctr"/>
            <a:endParaRPr lang="pt-PT" sz="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pt-PT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Look </a:t>
            </a:r>
            <a:r>
              <a:rPr lang="pt-PT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at</a:t>
            </a:r>
            <a:r>
              <a:rPr lang="pt-PT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pt-PT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pictures</a:t>
            </a:r>
            <a:r>
              <a:rPr lang="pt-PT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pt-PT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make</a:t>
            </a:r>
            <a:r>
              <a:rPr lang="pt-PT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true</a:t>
            </a:r>
            <a:r>
              <a:rPr lang="pt-PT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sentences</a:t>
            </a:r>
            <a:r>
              <a:rPr lang="pt-PT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 Use </a:t>
            </a:r>
            <a:r>
              <a:rPr lang="pt-PT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pt-PT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past</a:t>
            </a:r>
            <a:r>
              <a:rPr lang="pt-PT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simple</a:t>
            </a:r>
            <a:r>
              <a:rPr lang="pt-PT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6" name="Cloud 5"/>
          <p:cNvSpPr/>
          <p:nvPr/>
        </p:nvSpPr>
        <p:spPr>
          <a:xfrm>
            <a:off x="6156176" y="1850785"/>
            <a:ext cx="699738" cy="425928"/>
          </a:xfrm>
          <a:prstGeom prst="cloud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7" name="Group 6"/>
          <p:cNvGrpSpPr/>
          <p:nvPr/>
        </p:nvGrpSpPr>
        <p:grpSpPr>
          <a:xfrm>
            <a:off x="6274475" y="44624"/>
            <a:ext cx="2618005" cy="1862048"/>
            <a:chOff x="6156176" y="-99392"/>
            <a:chExt cx="2618005" cy="1862048"/>
          </a:xfrm>
        </p:grpSpPr>
        <p:sp>
          <p:nvSpPr>
            <p:cNvPr id="8" name="Cloud 7"/>
            <p:cNvSpPr/>
            <p:nvPr/>
          </p:nvSpPr>
          <p:spPr>
            <a:xfrm>
              <a:off x="6156176" y="44624"/>
              <a:ext cx="2618005" cy="1593568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042540" y="-99392"/>
              <a:ext cx="867545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11500" b="1" dirty="0">
                  <a:latin typeface="Calibri" pitchFamily="34" charset="0"/>
                  <a:ea typeface="Verdana" pitchFamily="34" charset="0"/>
                  <a:cs typeface="Calibri" pitchFamily="34" charset="0"/>
                </a:rPr>
                <a:t>?</a:t>
              </a:r>
              <a:endParaRPr lang="pt-PT" sz="1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9998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ocument 7"/>
          <p:cNvSpPr/>
          <p:nvPr/>
        </p:nvSpPr>
        <p:spPr>
          <a:xfrm>
            <a:off x="290729" y="414801"/>
            <a:ext cx="8601751" cy="6307951"/>
          </a:xfrm>
          <a:prstGeom prst="flowChartDocument">
            <a:avLst/>
          </a:prstGeom>
          <a:blipFill>
            <a:blip r:embed="rId2"/>
            <a:stretch>
              <a:fillRect/>
            </a:stretch>
          </a:blipFill>
          <a:ln w="38100">
            <a:noFill/>
            <a:prstDash val="solid"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ounded Rectangle 10"/>
          <p:cNvSpPr/>
          <p:nvPr/>
        </p:nvSpPr>
        <p:spPr>
          <a:xfrm>
            <a:off x="4625834" y="332656"/>
            <a:ext cx="4394635" cy="720080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They</a:t>
            </a:r>
            <a:r>
              <a:rPr lang="pt-PT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/ </a:t>
            </a:r>
            <a:r>
              <a:rPr lang="pt-PT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ask</a:t>
            </a:r>
            <a:r>
              <a:rPr lang="pt-PT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pt-PT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question</a:t>
            </a:r>
            <a:r>
              <a:rPr lang="pt-PT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395536" y="4365104"/>
            <a:ext cx="5688632" cy="720080"/>
          </a:xfrm>
          <a:prstGeom prst="wedgeRoundRectCallout">
            <a:avLst>
              <a:gd name="adj1" fmla="val 19868"/>
              <a:gd name="adj2" fmla="val -86569"/>
              <a:gd name="adj3" fmla="val 16667"/>
            </a:avLst>
          </a:prstGeom>
          <a:solidFill>
            <a:schemeClr val="bg1">
              <a:lumMod val="5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Did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they 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ask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 question?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1043608" y="5185549"/>
            <a:ext cx="4248472" cy="979755"/>
          </a:xfrm>
          <a:prstGeom prst="wedgeRoundRectCallout">
            <a:avLst>
              <a:gd name="adj1" fmla="val 57285"/>
              <a:gd name="adj2" fmla="val -36909"/>
              <a:gd name="adj3" fmla="val 16667"/>
            </a:avLst>
          </a:prstGeom>
          <a:solidFill>
            <a:srgbClr val="B8EEB8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 err="1">
                <a:solidFill>
                  <a:srgbClr val="00964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Yes</a:t>
            </a:r>
            <a:r>
              <a:rPr lang="pt-P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pt-PT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they</a:t>
            </a:r>
            <a:r>
              <a:rPr lang="pt-P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2800" b="1" dirty="0" err="1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did</a:t>
            </a:r>
            <a:r>
              <a:rPr lang="pt-P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pt-PT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They</a:t>
            </a:r>
            <a:r>
              <a:rPr lang="pt-P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2800" b="1" dirty="0" err="1">
                <a:solidFill>
                  <a:srgbClr val="00964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asked</a:t>
            </a:r>
            <a:r>
              <a:rPr lang="pt-PT" sz="2800" b="1" dirty="0">
                <a:solidFill>
                  <a:srgbClr val="00964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pt-PT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question</a:t>
            </a:r>
            <a:r>
              <a:rPr lang="pt-P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4932040" y="5805264"/>
            <a:ext cx="3384376" cy="720080"/>
          </a:xfrm>
          <a:prstGeom prst="wedgeRoundRectCallout">
            <a:avLst>
              <a:gd name="adj1" fmla="val 58743"/>
              <a:gd name="adj2" fmla="val -43401"/>
              <a:gd name="adj3" fmla="val 16667"/>
            </a:avLst>
          </a:prstGeom>
          <a:solidFill>
            <a:srgbClr val="EDB3A1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</a:t>
            </a:r>
            <a:r>
              <a:rPr lang="pt-P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pt-PT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they</a:t>
            </a:r>
            <a:r>
              <a:rPr lang="pt-P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2800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didn’t</a:t>
            </a:r>
            <a:r>
              <a:rPr lang="pt-P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3" name="Horizontal Scroll 2"/>
          <p:cNvSpPr/>
          <p:nvPr/>
        </p:nvSpPr>
        <p:spPr>
          <a:xfrm rot="21316812">
            <a:off x="80936" y="152636"/>
            <a:ext cx="2808312" cy="136815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Follow</a:t>
            </a:r>
            <a:r>
              <a:rPr lang="pt-PT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pt-PT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exemple.</a:t>
            </a:r>
          </a:p>
        </p:txBody>
      </p:sp>
    </p:spTree>
    <p:extLst>
      <p:ext uri="{BB962C8B-B14F-4D97-AF65-F5344CB8AC3E}">
        <p14:creationId xmlns:p14="http://schemas.microsoft.com/office/powerpoint/2010/main" val="48819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59" y="135173"/>
            <a:ext cx="9185262" cy="679566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" name="Rounded Rectangle 10"/>
          <p:cNvSpPr/>
          <p:nvPr/>
        </p:nvSpPr>
        <p:spPr>
          <a:xfrm>
            <a:off x="1689533" y="116632"/>
            <a:ext cx="7058931" cy="792088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Emily / visit / the Coliseum in Rome.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395536" y="5085183"/>
            <a:ext cx="8352928" cy="815415"/>
          </a:xfrm>
          <a:prstGeom prst="wedgeRoundRectCallout">
            <a:avLst>
              <a:gd name="adj1" fmla="val 19868"/>
              <a:gd name="adj2" fmla="val -86569"/>
              <a:gd name="adj3" fmla="val 16667"/>
            </a:avLst>
          </a:prstGeom>
          <a:solidFill>
            <a:schemeClr val="bg1">
              <a:lumMod val="5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Did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Emily 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visit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 Coliseum in Rome?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2123728" y="5828591"/>
            <a:ext cx="5904656" cy="696753"/>
          </a:xfrm>
          <a:prstGeom prst="wedgeRoundRectCallout">
            <a:avLst>
              <a:gd name="adj1" fmla="val 59036"/>
              <a:gd name="adj2" fmla="val 5315"/>
              <a:gd name="adj3" fmla="val 16667"/>
            </a:avLst>
          </a:prstGeom>
          <a:solidFill>
            <a:srgbClr val="B8EEB8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964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Yes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she </a:t>
            </a:r>
            <a:r>
              <a:rPr lang="en-US" sz="2800" b="1" dirty="0">
                <a:solidFill>
                  <a:srgbClr val="00964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did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She </a:t>
            </a:r>
            <a:r>
              <a:rPr lang="en-US" sz="2800" b="1" dirty="0">
                <a:solidFill>
                  <a:srgbClr val="00964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visited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it.</a:t>
            </a:r>
            <a:endParaRPr lang="pt-PT" sz="28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4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ocument 7"/>
          <p:cNvSpPr/>
          <p:nvPr/>
        </p:nvSpPr>
        <p:spPr>
          <a:xfrm>
            <a:off x="271124" y="414801"/>
            <a:ext cx="8601751" cy="6307951"/>
          </a:xfrm>
          <a:prstGeom prst="flowChartDocument">
            <a:avLst/>
          </a:prstGeom>
          <a:blipFill>
            <a:blip r:embed="rId2"/>
            <a:stretch>
              <a:fillRect/>
            </a:stretch>
          </a:blipFill>
          <a:ln w="38100">
            <a:noFill/>
            <a:prstDash val="solid"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ounded Rectangle 10"/>
          <p:cNvSpPr/>
          <p:nvPr/>
        </p:nvSpPr>
        <p:spPr>
          <a:xfrm>
            <a:off x="1689533" y="116632"/>
            <a:ext cx="7058931" cy="792088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They / play / football in the morning.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395536" y="5085183"/>
            <a:ext cx="8352928" cy="815415"/>
          </a:xfrm>
          <a:prstGeom prst="wedgeRoundRectCallout">
            <a:avLst>
              <a:gd name="adj1" fmla="val 19868"/>
              <a:gd name="adj2" fmla="val -86569"/>
              <a:gd name="adj3" fmla="val 16667"/>
            </a:avLst>
          </a:prstGeom>
          <a:solidFill>
            <a:schemeClr val="bg1">
              <a:lumMod val="5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Did they play handball in the morning?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851920" y="5805264"/>
            <a:ext cx="4464496" cy="936104"/>
          </a:xfrm>
          <a:prstGeom prst="wedgeRoundRectCallout">
            <a:avLst>
              <a:gd name="adj1" fmla="val 58743"/>
              <a:gd name="adj2" fmla="val -43401"/>
              <a:gd name="adj3" fmla="val 16667"/>
            </a:avLst>
          </a:prstGeom>
          <a:solidFill>
            <a:srgbClr val="EDB3A1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</a:t>
            </a:r>
            <a:r>
              <a:rPr lang="pt-P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pt-PT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they</a:t>
            </a:r>
            <a:r>
              <a:rPr lang="pt-P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2800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didn’t</a:t>
            </a:r>
            <a:r>
              <a:rPr lang="pt-P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pt-PT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They</a:t>
            </a:r>
            <a:r>
              <a:rPr lang="pt-P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2800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played</a:t>
            </a:r>
            <a:r>
              <a:rPr lang="pt-PT" sz="28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basketball</a:t>
            </a:r>
            <a:r>
              <a:rPr lang="pt-P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6214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58" y="135173"/>
            <a:ext cx="9185260" cy="679566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" name="Rounded Rectangle 10"/>
          <p:cNvSpPr/>
          <p:nvPr/>
        </p:nvSpPr>
        <p:spPr>
          <a:xfrm>
            <a:off x="2555776" y="116632"/>
            <a:ext cx="6192688" cy="792088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We / dance / a lot last Saturday.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1331640" y="5085183"/>
            <a:ext cx="7416824" cy="815415"/>
          </a:xfrm>
          <a:prstGeom prst="wedgeRoundRectCallout">
            <a:avLst>
              <a:gd name="adj1" fmla="val 19868"/>
              <a:gd name="adj2" fmla="val -86569"/>
              <a:gd name="adj3" fmla="val 16667"/>
            </a:avLst>
          </a:prstGeom>
          <a:solidFill>
            <a:schemeClr val="bg1">
              <a:lumMod val="5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Did we party a lot last Saturday?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907704" y="5828591"/>
            <a:ext cx="6264696" cy="696753"/>
          </a:xfrm>
          <a:prstGeom prst="wedgeRoundRectCallout">
            <a:avLst>
              <a:gd name="adj1" fmla="val -62429"/>
              <a:gd name="adj2" fmla="val -55169"/>
              <a:gd name="adj3" fmla="val 16667"/>
            </a:avLst>
          </a:prstGeom>
          <a:solidFill>
            <a:srgbClr val="B8EEB8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964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Yes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we </a:t>
            </a:r>
            <a:r>
              <a:rPr lang="en-US" sz="2800" b="1" dirty="0">
                <a:solidFill>
                  <a:srgbClr val="00964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did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We </a:t>
            </a:r>
            <a:r>
              <a:rPr lang="en-US" sz="2800" b="1" dirty="0">
                <a:solidFill>
                  <a:srgbClr val="00964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danced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 lot.</a:t>
            </a:r>
            <a:endParaRPr lang="pt-PT" sz="28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48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ocument 5"/>
          <p:cNvSpPr/>
          <p:nvPr/>
        </p:nvSpPr>
        <p:spPr>
          <a:xfrm>
            <a:off x="290729" y="414801"/>
            <a:ext cx="8601751" cy="6307951"/>
          </a:xfrm>
          <a:prstGeom prst="flowChartDocument">
            <a:avLst/>
          </a:prstGeom>
          <a:blipFill>
            <a:blip r:embed="rId2"/>
            <a:stretch>
              <a:fillRect/>
            </a:stretch>
          </a:blipFill>
          <a:ln w="38100">
            <a:noFill/>
            <a:prstDash val="solid"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ounded Rectangle 10"/>
          <p:cNvSpPr/>
          <p:nvPr/>
        </p:nvSpPr>
        <p:spPr>
          <a:xfrm>
            <a:off x="395536" y="116632"/>
            <a:ext cx="3600400" cy="792088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Paul/ study / hard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4716016" y="5085183"/>
            <a:ext cx="4392488" cy="815415"/>
          </a:xfrm>
          <a:prstGeom prst="wedgeRoundRectCallout">
            <a:avLst>
              <a:gd name="adj1" fmla="val 31627"/>
              <a:gd name="adj2" fmla="val -86243"/>
              <a:gd name="adj3" fmla="val 16667"/>
            </a:avLst>
          </a:prstGeom>
          <a:solidFill>
            <a:schemeClr val="bg1">
              <a:lumMod val="5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Did Bill study hard?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35496" y="6106966"/>
            <a:ext cx="6048672" cy="696753"/>
          </a:xfrm>
          <a:prstGeom prst="wedgeRoundRectCallout">
            <a:avLst>
              <a:gd name="adj1" fmla="val -30880"/>
              <a:gd name="adj2" fmla="val -73428"/>
              <a:gd name="adj3" fmla="val 16667"/>
            </a:avLst>
          </a:prstGeom>
          <a:solidFill>
            <a:srgbClr val="B8EEB8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964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Yes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he </a:t>
            </a:r>
            <a:r>
              <a:rPr lang="en-US" sz="2800" b="1" dirty="0">
                <a:solidFill>
                  <a:srgbClr val="00964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did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He </a:t>
            </a:r>
            <a:r>
              <a:rPr lang="en-US" sz="2800" b="1" dirty="0">
                <a:solidFill>
                  <a:srgbClr val="00964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studied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hard.</a:t>
            </a:r>
            <a:endParaRPr lang="pt-PT" sz="28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56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CaixaDeTexto 5"/>
          <p:cNvSpPr txBox="1">
            <a:spLocks noChangeArrowheads="1"/>
          </p:cNvSpPr>
          <p:nvPr/>
        </p:nvSpPr>
        <p:spPr bwMode="auto">
          <a:xfrm>
            <a:off x="611560" y="1141581"/>
            <a:ext cx="6192688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We use the past simple to talk about things that happened in the past.</a:t>
            </a:r>
            <a:endParaRPr lang="en-GB" sz="3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48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ocument 5"/>
          <p:cNvSpPr/>
          <p:nvPr/>
        </p:nvSpPr>
        <p:spPr>
          <a:xfrm>
            <a:off x="271124" y="414801"/>
            <a:ext cx="8601751" cy="6307951"/>
          </a:xfrm>
          <a:prstGeom prst="flowChartDocument">
            <a:avLst/>
          </a:prstGeom>
          <a:blipFill>
            <a:blip r:embed="rId2"/>
            <a:stretch>
              <a:fillRect/>
            </a:stretch>
          </a:blipFill>
          <a:ln w="38100">
            <a:noFill/>
            <a:prstDash val="solid"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ounded Rectangle 10"/>
          <p:cNvSpPr/>
          <p:nvPr/>
        </p:nvSpPr>
        <p:spPr>
          <a:xfrm>
            <a:off x="3779912" y="116632"/>
            <a:ext cx="4968552" cy="792088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Sarah/ stay / in bed late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2843808" y="5085183"/>
            <a:ext cx="5904656" cy="815415"/>
          </a:xfrm>
          <a:prstGeom prst="wedgeRoundRectCallout">
            <a:avLst>
              <a:gd name="adj1" fmla="val 19868"/>
              <a:gd name="adj2" fmla="val -86569"/>
              <a:gd name="adj3" fmla="val 16667"/>
            </a:avLst>
          </a:prstGeom>
          <a:solidFill>
            <a:schemeClr val="bg1">
              <a:lumMod val="5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Did Daisy stay in bed late?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27584" y="5828591"/>
            <a:ext cx="7488832" cy="696753"/>
          </a:xfrm>
          <a:prstGeom prst="wedgeRoundRectCallout">
            <a:avLst>
              <a:gd name="adj1" fmla="val -30880"/>
              <a:gd name="adj2" fmla="val -73428"/>
              <a:gd name="adj3" fmla="val 16667"/>
            </a:avLst>
          </a:prstGeom>
          <a:solidFill>
            <a:srgbClr val="B8EEB8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964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Yes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she </a:t>
            </a:r>
            <a:r>
              <a:rPr lang="en-US" sz="2800" b="1" dirty="0">
                <a:solidFill>
                  <a:srgbClr val="00964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did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She </a:t>
            </a:r>
            <a:r>
              <a:rPr lang="en-US" sz="2800" b="1" dirty="0">
                <a:solidFill>
                  <a:srgbClr val="00964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stayed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 bed late.</a:t>
            </a:r>
            <a:endParaRPr lang="pt-PT" sz="28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5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58" y="135173"/>
            <a:ext cx="9185260" cy="679566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" name="Rounded Rectangle 10"/>
          <p:cNvSpPr/>
          <p:nvPr/>
        </p:nvSpPr>
        <p:spPr>
          <a:xfrm>
            <a:off x="3347864" y="116632"/>
            <a:ext cx="5400600" cy="792088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My cousin / play / the piano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395536" y="5085183"/>
            <a:ext cx="6552728" cy="815415"/>
          </a:xfrm>
          <a:prstGeom prst="wedgeRoundRectCallout">
            <a:avLst>
              <a:gd name="adj1" fmla="val 19868"/>
              <a:gd name="adj2" fmla="val -86569"/>
              <a:gd name="adj3" fmla="val 16667"/>
            </a:avLst>
          </a:prstGeom>
          <a:solidFill>
            <a:schemeClr val="bg1">
              <a:lumMod val="5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Did my cousin play the piano?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427984" y="5805264"/>
            <a:ext cx="3888432" cy="936104"/>
          </a:xfrm>
          <a:prstGeom prst="wedgeRoundRectCallout">
            <a:avLst>
              <a:gd name="adj1" fmla="val 58743"/>
              <a:gd name="adj2" fmla="val -43401"/>
              <a:gd name="adj3" fmla="val 16667"/>
            </a:avLst>
          </a:prstGeom>
          <a:solidFill>
            <a:srgbClr val="EDB3A1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</a:t>
            </a:r>
            <a:r>
              <a:rPr lang="pt-P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pt-PT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</a:t>
            </a:r>
            <a:r>
              <a:rPr lang="pt-P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2800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didn’t</a:t>
            </a:r>
            <a:r>
              <a:rPr lang="pt-P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pt-PT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</a:t>
            </a:r>
            <a:r>
              <a:rPr lang="pt-P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2800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played</a:t>
            </a:r>
            <a:r>
              <a:rPr lang="pt-PT" sz="28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pt-P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guitar</a:t>
            </a:r>
            <a:r>
              <a:rPr lang="pt-P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858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58" y="135173"/>
            <a:ext cx="9185259" cy="679566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" name="Rounded Rectangle 10"/>
          <p:cNvSpPr/>
          <p:nvPr/>
        </p:nvSpPr>
        <p:spPr>
          <a:xfrm>
            <a:off x="4355976" y="116632"/>
            <a:ext cx="4392488" cy="792088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Henry / smile / at me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3347864" y="5085183"/>
            <a:ext cx="5400600" cy="815415"/>
          </a:xfrm>
          <a:prstGeom prst="wedgeRoundRectCallout">
            <a:avLst>
              <a:gd name="adj1" fmla="val 50050"/>
              <a:gd name="adj2" fmla="val -107047"/>
              <a:gd name="adj3" fmla="val 16667"/>
            </a:avLst>
          </a:prstGeom>
          <a:solidFill>
            <a:schemeClr val="bg1">
              <a:lumMod val="5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Did Henry smile at you?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043608" y="5828591"/>
            <a:ext cx="6120680" cy="696753"/>
          </a:xfrm>
          <a:prstGeom prst="wedgeRoundRectCallout">
            <a:avLst>
              <a:gd name="adj1" fmla="val -60370"/>
              <a:gd name="adj2" fmla="val 4173"/>
              <a:gd name="adj3" fmla="val 16667"/>
            </a:avLst>
          </a:prstGeom>
          <a:solidFill>
            <a:srgbClr val="B8EEB8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964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Yes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he </a:t>
            </a:r>
            <a:r>
              <a:rPr lang="en-US" sz="2800" b="1" dirty="0">
                <a:solidFill>
                  <a:srgbClr val="00964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did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He </a:t>
            </a:r>
            <a:r>
              <a:rPr lang="en-US" sz="2800" b="1" dirty="0">
                <a:solidFill>
                  <a:srgbClr val="00964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smiled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at me.</a:t>
            </a:r>
            <a:endParaRPr lang="pt-PT" sz="28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35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CaixaDeTexto 5"/>
          <p:cNvSpPr txBox="1">
            <a:spLocks noChangeArrowheads="1"/>
          </p:cNvSpPr>
          <p:nvPr/>
        </p:nvSpPr>
        <p:spPr bwMode="auto">
          <a:xfrm>
            <a:off x="611560" y="692696"/>
            <a:ext cx="619268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Time expressions: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Yesterday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last week/month/year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 year ago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frc-Latn-001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1960</a:t>
            </a:r>
            <a:r>
              <a:rPr lang="en-GB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638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5"/>
          <p:cNvSpPr txBox="1">
            <a:spLocks noChangeArrowheads="1"/>
          </p:cNvSpPr>
          <p:nvPr/>
        </p:nvSpPr>
        <p:spPr bwMode="auto">
          <a:xfrm>
            <a:off x="755649" y="806748"/>
            <a:ext cx="58324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Affirmative</a:t>
            </a:r>
            <a:endParaRPr lang="en-GB" sz="6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62321"/>
              </p:ext>
            </p:extLst>
          </p:nvPr>
        </p:nvGraphicFramePr>
        <p:xfrm>
          <a:off x="989006" y="1832426"/>
          <a:ext cx="5112568" cy="256032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{8A107856-5554-42FB-B03E-39F5DBC370BA}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580">
                <a:tc>
                  <a:txBody>
                    <a:bodyPr/>
                    <a:lstStyle/>
                    <a:p>
                      <a:r>
                        <a:rPr lang="pt-PT" sz="3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c-Latn-001" sz="3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V1+</a:t>
                      </a:r>
                      <a:r>
                        <a:rPr lang="en-US" sz="3000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</a:t>
                      </a:r>
                      <a:r>
                        <a:rPr lang="frc-Latn-001" sz="3000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</a:t>
                      </a:r>
                      <a:endParaRPr lang="pt-PT" sz="3000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30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He, she, 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c-Latn-001" sz="30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V1+</a:t>
                      </a:r>
                      <a:r>
                        <a:rPr lang="en-US" sz="30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</a:t>
                      </a:r>
                      <a:r>
                        <a:rPr lang="frc-Latn-001" sz="30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</a:t>
                      </a:r>
                      <a:endParaRPr lang="pt-PT" sz="3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endParaRPr lang="pt-PT" sz="3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30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We, you, they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c-Latn-001" sz="30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V1+</a:t>
                      </a:r>
                      <a:r>
                        <a:rPr lang="en-US" sz="30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</a:t>
                      </a:r>
                      <a:r>
                        <a:rPr lang="frc-Latn-001" sz="30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</a:t>
                      </a:r>
                      <a:endParaRPr lang="pt-PT" sz="3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endParaRPr lang="pt-PT" sz="3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46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5"/>
          <p:cNvSpPr txBox="1">
            <a:spLocks noChangeArrowheads="1"/>
          </p:cNvSpPr>
          <p:nvPr/>
        </p:nvSpPr>
        <p:spPr bwMode="auto">
          <a:xfrm>
            <a:off x="755649" y="806748"/>
            <a:ext cx="58324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Affirmative</a:t>
            </a:r>
            <a:endParaRPr lang="en-GB" sz="6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359370"/>
              </p:ext>
            </p:extLst>
          </p:nvPr>
        </p:nvGraphicFramePr>
        <p:xfrm>
          <a:off x="1115616" y="1916832"/>
          <a:ext cx="5112568" cy="164592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{8A107856-5554-42FB-B03E-39F5DBC370BA}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580">
                <a:tc>
                  <a:txBody>
                    <a:bodyPr/>
                    <a:lstStyle/>
                    <a:p>
                      <a:r>
                        <a:rPr lang="pt-PT" sz="3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3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play</a:t>
                      </a:r>
                      <a:r>
                        <a:rPr lang="pt-PT" sz="3000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30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He, she, 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30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play</a:t>
                      </a:r>
                      <a:r>
                        <a:rPr lang="pt-PT" sz="30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30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We, you, they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30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play</a:t>
                      </a:r>
                      <a:r>
                        <a:rPr lang="pt-PT" sz="30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C29BC07-E857-4666-8909-B5174CDD6F51}"/>
              </a:ext>
            </a:extLst>
          </p:cNvPr>
          <p:cNvSpPr/>
          <p:nvPr/>
        </p:nvSpPr>
        <p:spPr>
          <a:xfrm>
            <a:off x="4091740" y="3244334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c-Latn-001" dirty="0">
                <a:latin typeface="Verdana" pitchFamily="34" charset="0"/>
                <a:ea typeface="Verdana" pitchFamily="34" charset="0"/>
                <a:cs typeface="Verdana" pitchFamily="34" charset="0"/>
              </a:rPr>
              <a:t>V1+</a:t>
            </a:r>
            <a:r>
              <a:rPr lang="en-US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frc-Latn-00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endParaRPr lang="pt-PT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18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1493739" y="404664"/>
            <a:ext cx="61565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Spelling rules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051517"/>
              </p:ext>
            </p:extLst>
          </p:nvPr>
        </p:nvGraphicFramePr>
        <p:xfrm>
          <a:off x="827584" y="1340768"/>
          <a:ext cx="7488832" cy="3164128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11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2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09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Infinitive + </a:t>
                      </a:r>
                      <a:r>
                        <a:rPr lang="en-GB" sz="2200" b="1" dirty="0" err="1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ed</a:t>
                      </a:r>
                      <a:r>
                        <a:rPr lang="en-GB" sz="2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/d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visit </a:t>
                      </a:r>
                      <a:r>
                        <a:rPr lang="pt-PT" sz="2200" b="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–</a:t>
                      </a:r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visit</a:t>
                      </a:r>
                      <a:r>
                        <a:rPr lang="en-GB" sz="2200" b="0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ed</a:t>
                      </a:r>
                      <a:endParaRPr lang="en-GB" sz="22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love </a:t>
                      </a:r>
                      <a:r>
                        <a:rPr lang="pt-PT" sz="2200" b="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–</a:t>
                      </a:r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love</a:t>
                      </a:r>
                      <a:r>
                        <a:rPr lang="en-GB" sz="2200" b="0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</a:t>
                      </a:r>
                      <a:endParaRPr lang="pt-PT" sz="2200" b="0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144">
                <a:tc>
                  <a:txBody>
                    <a:bodyPr/>
                    <a:lstStyle/>
                    <a:p>
                      <a:r>
                        <a:rPr lang="pt-PT" sz="2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Vowel + y: ed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2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enjoy</a:t>
                      </a:r>
                      <a:r>
                        <a:rPr lang="pt-PT" sz="2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pt-PT" sz="2200" b="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–</a:t>
                      </a:r>
                      <a:r>
                        <a:rPr lang="pt-PT" sz="2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enjoy</a:t>
                      </a:r>
                      <a:r>
                        <a:rPr lang="pt-PT" sz="2200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ed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760">
                <a:tc>
                  <a:txBody>
                    <a:bodyPr/>
                    <a:lstStyle/>
                    <a:p>
                      <a:r>
                        <a:rPr lang="pt-PT" sz="2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Consonant + y: ied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2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study</a:t>
                      </a:r>
                      <a:r>
                        <a:rPr lang="pt-PT" sz="2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pt-PT" sz="2200" b="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–</a:t>
                      </a:r>
                      <a:r>
                        <a:rPr lang="pt-PT" sz="2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stud</a:t>
                      </a:r>
                      <a:r>
                        <a:rPr lang="pt-PT" sz="2200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ied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9288">
                <a:tc>
                  <a:txBody>
                    <a:bodyPr/>
                    <a:lstStyle/>
                    <a:p>
                      <a:r>
                        <a:rPr lang="pt-PT" sz="2200" b="1" dirty="0" err="1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One-syllable</a:t>
                      </a:r>
                      <a:r>
                        <a:rPr lang="pt-PT" sz="2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pt-PT" sz="2200" b="1" dirty="0" err="1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verb</a:t>
                      </a:r>
                      <a:r>
                        <a:rPr lang="pt-PT" sz="2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  <a:p>
                      <a:r>
                        <a:rPr lang="pt-PT" sz="2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</a:t>
                      </a:r>
                      <a:r>
                        <a:rPr lang="pt-PT" sz="2200" b="1" dirty="0" err="1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vowel</a:t>
                      </a:r>
                      <a:r>
                        <a:rPr lang="pt-PT" sz="2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+ 1consonant:</a:t>
                      </a:r>
                    </a:p>
                    <a:p>
                      <a:r>
                        <a:rPr lang="pt-PT" sz="2200" b="1" dirty="0" err="1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Double</a:t>
                      </a:r>
                      <a:r>
                        <a:rPr lang="pt-PT" sz="2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pt-PT" sz="2200" b="1" dirty="0" err="1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consonant</a:t>
                      </a:r>
                      <a:r>
                        <a:rPr lang="pt-PT" sz="2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+ ed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2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  <a:r>
                        <a:rPr lang="pt-PT" sz="2200" b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op</a:t>
                      </a:r>
                      <a:r>
                        <a:rPr lang="pt-PT" sz="2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pt-PT" sz="2200" b="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–</a:t>
                      </a:r>
                      <a:r>
                        <a:rPr lang="pt-PT" sz="22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pt-PT" sz="22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stop</a:t>
                      </a:r>
                      <a:r>
                        <a:rPr lang="pt-PT" sz="2200" b="0" dirty="0" err="1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ped</a:t>
                      </a:r>
                      <a:endParaRPr lang="pt-PT" sz="2200" b="0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r>
                        <a:rPr lang="pt-PT" sz="2200" b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bat</a:t>
                      </a:r>
                      <a:r>
                        <a:rPr lang="pt-PT" sz="2200" b="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– </a:t>
                      </a:r>
                      <a:r>
                        <a:rPr lang="pt-PT" sz="2200" b="0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bat</a:t>
                      </a:r>
                      <a:r>
                        <a:rPr lang="pt-PT" sz="2200" b="0" baseline="0" dirty="0" err="1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ted</a:t>
                      </a:r>
                      <a:endParaRPr lang="pt-PT" sz="2200" b="0" baseline="0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EB58689-099E-46BD-89EE-08432C510F5B}"/>
              </a:ext>
            </a:extLst>
          </p:cNvPr>
          <p:cNvSpPr/>
          <p:nvPr/>
        </p:nvSpPr>
        <p:spPr>
          <a:xfrm>
            <a:off x="4091740" y="3244334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c-Latn-001" dirty="0">
                <a:latin typeface="Verdana" pitchFamily="34" charset="0"/>
                <a:ea typeface="Verdana" pitchFamily="34" charset="0"/>
                <a:cs typeface="Verdana" pitchFamily="34" charset="0"/>
              </a:rPr>
              <a:t>V1+</a:t>
            </a:r>
            <a:r>
              <a:rPr lang="en-US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frc-Latn-00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endParaRPr lang="pt-PT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8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ST SIMPLE, REGULAR VERBS (RULES &amp; EXAMPLES)">
            <a:extLst>
              <a:ext uri="{FF2B5EF4-FFF2-40B4-BE49-F238E27FC236}">
                <a16:creationId xmlns:a16="http://schemas.microsoft.com/office/drawing/2014/main" id="{397FD104-8FC2-46C6-8996-35EC3A37F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134" b="20449"/>
          <a:stretch/>
        </p:blipFill>
        <p:spPr bwMode="auto">
          <a:xfrm>
            <a:off x="640550" y="1105142"/>
            <a:ext cx="7785998" cy="446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179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3" r="15443"/>
          <a:stretch/>
        </p:blipFill>
        <p:spPr>
          <a:xfrm>
            <a:off x="5796136" y="469127"/>
            <a:ext cx="2974154" cy="4904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4060" y="476672"/>
            <a:ext cx="2615852" cy="608337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Rounded Rectangle 3"/>
          <p:cNvSpPr/>
          <p:nvPr/>
        </p:nvSpPr>
        <p:spPr>
          <a:xfrm>
            <a:off x="683568" y="5373216"/>
            <a:ext cx="7776864" cy="93610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Tom phon</a:t>
            </a:r>
            <a:r>
              <a:rPr lang="pt-P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ed</a:t>
            </a:r>
            <a:r>
              <a:rPr lang="pt-P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his best friend.</a:t>
            </a:r>
          </a:p>
        </p:txBody>
      </p:sp>
    </p:spTree>
    <p:extLst>
      <p:ext uri="{BB962C8B-B14F-4D97-AF65-F5344CB8AC3E}">
        <p14:creationId xmlns:p14="http://schemas.microsoft.com/office/powerpoint/2010/main" val="141755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660809"/>
              </p:ext>
            </p:extLst>
          </p:nvPr>
        </p:nvGraphicFramePr>
        <p:xfrm>
          <a:off x="900089" y="2348879"/>
          <a:ext cx="5472111" cy="1584177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35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8059">
                <a:tc>
                  <a:txBody>
                    <a:bodyPr/>
                    <a:lstStyle/>
                    <a:p>
                      <a:pPr algn="ctr"/>
                      <a:r>
                        <a:rPr lang="en-GB" sz="2400" b="1" noProof="0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</a:t>
                      </a: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noProof="0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didn’t</a:t>
                      </a: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GB" sz="800" b="1" noProof="0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/>
                      <a:r>
                        <a:rPr lang="en-GB" sz="2400" b="1" noProof="0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play</a:t>
                      </a:r>
                    </a:p>
                    <a:p>
                      <a:pPr algn="ctr"/>
                      <a:r>
                        <a:rPr lang="en-GB" sz="2400" b="1" noProof="0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work</a:t>
                      </a:r>
                    </a:p>
                    <a:p>
                      <a:pPr algn="ctr"/>
                      <a:r>
                        <a:rPr lang="en-GB" sz="2400" b="1" noProof="0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Watch</a:t>
                      </a: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ctr"/>
                      <a:r>
                        <a:rPr lang="en-GB" sz="2400" b="1" noProof="0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He, she, it</a:t>
                      </a: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baseline="0" noProof="0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didn’t</a:t>
                      </a:r>
                      <a:endParaRPr lang="en-GB" sz="2400" b="1" noProof="0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ctr"/>
                      <a:r>
                        <a:rPr lang="en-GB" sz="2400" b="1" noProof="0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We, you, they</a:t>
                      </a: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noProof="0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didn’t</a:t>
                      </a: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CaixaDeTexto 5"/>
          <p:cNvSpPr txBox="1">
            <a:spLocks noChangeArrowheads="1"/>
          </p:cNvSpPr>
          <p:nvPr/>
        </p:nvSpPr>
        <p:spPr bwMode="auto">
          <a:xfrm>
            <a:off x="467543" y="727536"/>
            <a:ext cx="633670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Negative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Subject + didn’t + infinitive</a:t>
            </a:r>
          </a:p>
        </p:txBody>
      </p:sp>
    </p:spTree>
    <p:extLst>
      <p:ext uri="{BB962C8B-B14F-4D97-AF65-F5344CB8AC3E}">
        <p14:creationId xmlns:p14="http://schemas.microsoft.com/office/powerpoint/2010/main" val="284571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Angles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437</Words>
  <Application>Microsoft Office PowerPoint</Application>
  <PresentationFormat>On-screen Show (4:3)</PresentationFormat>
  <Paragraphs>97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Franklin Gothic Book</vt:lpstr>
      <vt:lpstr>Verdana</vt:lpstr>
      <vt:lpstr>Wingdings</vt:lpstr>
      <vt:lpstr>1_Angles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T.Alnimri</dc:creator>
  <cp:lastModifiedBy>T.Alnimri</cp:lastModifiedBy>
  <cp:revision>3</cp:revision>
  <dcterms:modified xsi:type="dcterms:W3CDTF">2023-04-10T06:45:29Z</dcterms:modified>
</cp:coreProperties>
</file>