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3" r:id="rId4"/>
    <p:sldId id="257" r:id="rId5"/>
    <p:sldId id="274" r:id="rId6"/>
    <p:sldId id="258" r:id="rId7"/>
    <p:sldId id="275" r:id="rId8"/>
    <p:sldId id="259" r:id="rId9"/>
    <p:sldId id="276" r:id="rId10"/>
    <p:sldId id="260" r:id="rId11"/>
    <p:sldId id="261" r:id="rId12"/>
    <p:sldId id="277" r:id="rId13"/>
    <p:sldId id="263" r:id="rId14"/>
    <p:sldId id="278" r:id="rId15"/>
    <p:sldId id="264" r:id="rId16"/>
    <p:sldId id="265" r:id="rId17"/>
    <p:sldId id="279" r:id="rId18"/>
    <p:sldId id="266" r:id="rId19"/>
    <p:sldId id="280" r:id="rId20"/>
    <p:sldId id="267" r:id="rId21"/>
    <p:sldId id="268" r:id="rId22"/>
    <p:sldId id="281" r:id="rId23"/>
    <p:sldId id="269" r:id="rId24"/>
    <p:sldId id="282" r:id="rId25"/>
    <p:sldId id="270" r:id="rId26"/>
    <p:sldId id="271" r:id="rId27"/>
    <p:sldId id="283" r:id="rId28"/>
    <p:sldId id="27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853D-16F4-4644-A0CD-3842E11710A0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4675-AC50-4757-B1C6-F8955C5E1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853D-16F4-4644-A0CD-3842E11710A0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4675-AC50-4757-B1C6-F8955C5E1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853D-16F4-4644-A0CD-3842E11710A0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4675-AC50-4757-B1C6-F8955C5E1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853D-16F4-4644-A0CD-3842E11710A0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4675-AC50-4757-B1C6-F8955C5E1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853D-16F4-4644-A0CD-3842E11710A0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4675-AC50-4757-B1C6-F8955C5E1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853D-16F4-4644-A0CD-3842E11710A0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4675-AC50-4757-B1C6-F8955C5E1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853D-16F4-4644-A0CD-3842E11710A0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4675-AC50-4757-B1C6-F8955C5E1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853D-16F4-4644-A0CD-3842E11710A0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4675-AC50-4757-B1C6-F8955C5E1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853D-16F4-4644-A0CD-3842E11710A0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4675-AC50-4757-B1C6-F8955C5E1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853D-16F4-4644-A0CD-3842E11710A0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4675-AC50-4757-B1C6-F8955C5E1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853D-16F4-4644-A0CD-3842E11710A0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4675-AC50-4757-B1C6-F8955C5E1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0853D-16F4-4644-A0CD-3842E11710A0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24675-AC50-4757-B1C6-F8955C5E1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Reported Verbs</a:t>
            </a:r>
          </a:p>
        </p:txBody>
      </p:sp>
      <p:pic>
        <p:nvPicPr>
          <p:cNvPr id="11266" name="Picture 2" descr="Image result for reported verbs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58770"/>
            <a:ext cx="7416824" cy="468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 I will buy you newspaper”</a:t>
            </a:r>
            <a:br>
              <a:rPr lang="en-US" dirty="0"/>
            </a:br>
            <a:r>
              <a:rPr lang="en-US" b="1" dirty="0"/>
              <a:t>He </a:t>
            </a:r>
            <a:r>
              <a:rPr lang="en-US" b="1" dirty="0">
                <a:solidFill>
                  <a:srgbClr val="FF0000"/>
                </a:solidFill>
              </a:rPr>
              <a:t>promised</a:t>
            </a:r>
            <a:r>
              <a:rPr lang="en-US" b="1" dirty="0"/>
              <a:t> to buy me a newspaper</a:t>
            </a:r>
          </a:p>
        </p:txBody>
      </p:sp>
      <p:pic>
        <p:nvPicPr>
          <p:cNvPr id="17410" name="Picture 2" descr="Image result for promise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04864"/>
            <a:ext cx="5760639" cy="4000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Verb + object + full infinitive</a:t>
            </a:r>
          </a:p>
        </p:txBody>
      </p:sp>
      <p:pic>
        <p:nvPicPr>
          <p:cNvPr id="2050" name="Picture 2" descr="Image result for r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419975" cy="453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8D06B-234B-40EF-B47B-E0F26486D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“ if I were you, I’d buy a newspaper “</a:t>
            </a:r>
            <a:br>
              <a:rPr lang="en-US" dirty="0"/>
            </a:br>
            <a:r>
              <a:rPr lang="en-US" b="1" dirty="0"/>
              <a:t>He </a:t>
            </a:r>
            <a:r>
              <a:rPr lang="en-US" b="1" dirty="0">
                <a:solidFill>
                  <a:srgbClr val="00B050"/>
                </a:solidFill>
              </a:rPr>
              <a:t>advised……………………………………..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226A90-3C2D-47EE-B23B-96A36B6AC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556792"/>
            <a:ext cx="5907536" cy="4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77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 if I were you, I’d buy a newspaper “</a:t>
            </a:r>
            <a:br>
              <a:rPr lang="en-US" dirty="0"/>
            </a:br>
            <a:r>
              <a:rPr lang="en-US" b="1" dirty="0"/>
              <a:t>He </a:t>
            </a:r>
            <a:r>
              <a:rPr lang="en-US" b="1" dirty="0">
                <a:solidFill>
                  <a:srgbClr val="00B050"/>
                </a:solidFill>
              </a:rPr>
              <a:t>advised </a:t>
            </a:r>
            <a:r>
              <a:rPr lang="en-US" b="1" dirty="0"/>
              <a:t>me to buy a newspaper. </a:t>
            </a:r>
          </a:p>
        </p:txBody>
      </p:sp>
      <p:pic>
        <p:nvPicPr>
          <p:cNvPr id="20482" name="Picture 2" descr="Image result for advised"/>
          <p:cNvPicPr>
            <a:picLocks noChangeAspect="1" noChangeArrowheads="1"/>
          </p:cNvPicPr>
          <p:nvPr/>
        </p:nvPicPr>
        <p:blipFill>
          <a:blip r:embed="rId2" cstate="print"/>
          <a:srcRect b="11343"/>
          <a:stretch>
            <a:fillRect/>
          </a:stretch>
        </p:blipFill>
        <p:spPr bwMode="auto">
          <a:xfrm>
            <a:off x="1475656" y="2020724"/>
            <a:ext cx="5904656" cy="4288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DA77E-6B03-4462-AB33-DB11A8993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“ Don’t forget to buy a newspaper”</a:t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</a:rPr>
              <a:t>He </a:t>
            </a:r>
            <a:r>
              <a:rPr lang="en-US" b="1" dirty="0">
                <a:solidFill>
                  <a:srgbClr val="FFC000"/>
                </a:solidFill>
              </a:rPr>
              <a:t>reminded…………………………………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B2812-5E2D-42F7-BAF4-058B13F84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560117"/>
            <a:ext cx="5688061" cy="52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5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 Don’t forget to buy a newspaper”</a:t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</a:rPr>
              <a:t>He </a:t>
            </a:r>
            <a:r>
              <a:rPr lang="en-US" b="1" dirty="0">
                <a:solidFill>
                  <a:srgbClr val="FFC000"/>
                </a:solidFill>
              </a:rPr>
              <a:t>reminded </a:t>
            </a:r>
            <a:r>
              <a:rPr lang="en-US" b="1" dirty="0">
                <a:solidFill>
                  <a:srgbClr val="0070C0"/>
                </a:solidFill>
              </a:rPr>
              <a:t>me to buy a newspaper.</a:t>
            </a:r>
          </a:p>
        </p:txBody>
      </p:sp>
      <p:pic>
        <p:nvPicPr>
          <p:cNvPr id="21506" name="Picture 2" descr="Image result for remind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60461"/>
            <a:ext cx="5688632" cy="5297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Verb + gerund</a:t>
            </a:r>
          </a:p>
        </p:txBody>
      </p:sp>
      <p:pic>
        <p:nvPicPr>
          <p:cNvPr id="22530" name="Picture 2" descr="Image result for r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24844"/>
            <a:ext cx="6125294" cy="3996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E6E5F-8EE9-4701-8DBB-09237C032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“ I didn’t take a newspaper”</a:t>
            </a:r>
            <a:br>
              <a:rPr lang="en-US" b="1" dirty="0"/>
            </a:br>
            <a:r>
              <a:rPr lang="en-US" b="1" dirty="0"/>
              <a:t>He </a:t>
            </a:r>
            <a:r>
              <a:rPr lang="en-US" b="1" dirty="0">
                <a:solidFill>
                  <a:srgbClr val="C00000"/>
                </a:solidFill>
              </a:rPr>
              <a:t>denied……………………………</a:t>
            </a:r>
            <a:endParaRPr lang="en-US" dirty="0"/>
          </a:p>
        </p:txBody>
      </p:sp>
      <p:pic>
        <p:nvPicPr>
          <p:cNvPr id="3" name="Picture 2" descr="Image result for denied">
            <a:extLst>
              <a:ext uri="{FF2B5EF4-FFF2-40B4-BE49-F238E27FC236}">
                <a16:creationId xmlns:a16="http://schemas.microsoft.com/office/drawing/2014/main" id="{B56C8D00-506D-4AA2-AF38-8A3AF9169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04864"/>
            <a:ext cx="5695102" cy="34929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14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“ I didn’t take a newspaper”</a:t>
            </a:r>
            <a:br>
              <a:rPr lang="en-US" b="1" dirty="0"/>
            </a:br>
            <a:r>
              <a:rPr lang="en-US" b="1" dirty="0"/>
              <a:t>He </a:t>
            </a:r>
            <a:r>
              <a:rPr lang="en-US" b="1" dirty="0">
                <a:solidFill>
                  <a:srgbClr val="C00000"/>
                </a:solidFill>
              </a:rPr>
              <a:t>denied</a:t>
            </a:r>
            <a:r>
              <a:rPr lang="en-US" b="1" dirty="0"/>
              <a:t> taking a newspaper.</a:t>
            </a:r>
          </a:p>
        </p:txBody>
      </p:sp>
      <p:pic>
        <p:nvPicPr>
          <p:cNvPr id="23554" name="Picture 2" descr="Image result for deni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04864"/>
            <a:ext cx="5695102" cy="3492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EB161-6C84-4F13-960F-045B736A8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Let’s buy a newspaper”</a:t>
            </a:r>
            <a:br>
              <a:rPr lang="en-US" dirty="0"/>
            </a:br>
            <a:r>
              <a:rPr lang="en-US" b="1" dirty="0"/>
              <a:t>He</a:t>
            </a:r>
            <a:r>
              <a:rPr lang="en-US" b="1" dirty="0">
                <a:solidFill>
                  <a:srgbClr val="00B050"/>
                </a:solidFill>
              </a:rPr>
              <a:t> suggested…………………………….</a:t>
            </a:r>
            <a:endParaRPr lang="en-US" dirty="0"/>
          </a:p>
        </p:txBody>
      </p:sp>
      <p:pic>
        <p:nvPicPr>
          <p:cNvPr id="3" name="Picture 6" descr="Image result for suggested clipart">
            <a:extLst>
              <a:ext uri="{FF2B5EF4-FFF2-40B4-BE49-F238E27FC236}">
                <a16:creationId xmlns:a16="http://schemas.microsoft.com/office/drawing/2014/main" id="{E8494E3D-90D1-4A5D-94A8-A41FDA8B3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b="11111"/>
          <a:stretch>
            <a:fillRect/>
          </a:stretch>
        </p:blipFill>
        <p:spPr bwMode="auto">
          <a:xfrm>
            <a:off x="1187624" y="2564904"/>
            <a:ext cx="7071604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1798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Verb + full infinitive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026" name="Picture 2" descr="Image result for r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2060848"/>
            <a:ext cx="10009112" cy="3742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Let’s buy a newspaper”</a:t>
            </a:r>
            <a:br>
              <a:rPr lang="en-US" dirty="0"/>
            </a:br>
            <a:r>
              <a:rPr lang="en-US" b="1" dirty="0"/>
              <a:t>He</a:t>
            </a:r>
            <a:r>
              <a:rPr lang="en-US" b="1" dirty="0">
                <a:solidFill>
                  <a:srgbClr val="00B050"/>
                </a:solidFill>
              </a:rPr>
              <a:t> suggested </a:t>
            </a:r>
            <a:r>
              <a:rPr lang="en-US" b="1" dirty="0"/>
              <a:t>buying a newspaper. </a:t>
            </a:r>
          </a:p>
        </p:txBody>
      </p:sp>
      <p:sp>
        <p:nvSpPr>
          <p:cNvPr id="24578" name="AutoShape 2" descr="Image result for suggested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Image result for suggested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2" name="Picture 6" descr="Image result for suggested clipart"/>
          <p:cNvPicPr>
            <a:picLocks noChangeAspect="1" noChangeArrowheads="1"/>
          </p:cNvPicPr>
          <p:nvPr/>
        </p:nvPicPr>
        <p:blipFill>
          <a:blip r:embed="rId2" cstate="print"/>
          <a:srcRect b="11111"/>
          <a:stretch>
            <a:fillRect/>
          </a:stretch>
        </p:blipFill>
        <p:spPr bwMode="auto">
          <a:xfrm>
            <a:off x="1187624" y="2564904"/>
            <a:ext cx="7071604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Verb+ preposition + gerund </a:t>
            </a:r>
          </a:p>
        </p:txBody>
      </p:sp>
      <p:pic>
        <p:nvPicPr>
          <p:cNvPr id="25602" name="Picture 2" descr="Image result for rule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3" y="1697080"/>
            <a:ext cx="5544616" cy="4396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0C369-EECC-4B60-980C-56CFCCFB0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“ I'm sorry I took yours newspaper “</a:t>
            </a:r>
            <a:br>
              <a:rPr lang="en-US" b="1" dirty="0"/>
            </a:br>
            <a:r>
              <a:rPr lang="en-US" b="1" dirty="0"/>
              <a:t>He </a:t>
            </a:r>
            <a:r>
              <a:rPr lang="en-US" b="1" dirty="0">
                <a:solidFill>
                  <a:srgbClr val="FFC000"/>
                </a:solidFill>
              </a:rPr>
              <a:t>apologized………………………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99BF1C-A661-4B7F-89CA-58C808E75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988840"/>
            <a:ext cx="4535817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09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 I'm sorry I took yours newspaper “</a:t>
            </a:r>
            <a:br>
              <a:rPr lang="en-US" b="1" dirty="0"/>
            </a:br>
            <a:r>
              <a:rPr lang="en-US" b="1" dirty="0"/>
              <a:t>He </a:t>
            </a:r>
            <a:r>
              <a:rPr lang="en-US" b="1" dirty="0">
                <a:solidFill>
                  <a:srgbClr val="FFC000"/>
                </a:solidFill>
              </a:rPr>
              <a:t>apologized</a:t>
            </a:r>
            <a:r>
              <a:rPr lang="en-US" b="1" dirty="0"/>
              <a:t> for taking my newspaper</a:t>
            </a:r>
          </a:p>
        </p:txBody>
      </p:sp>
      <p:pic>
        <p:nvPicPr>
          <p:cNvPr id="26626" name="Picture 2" descr="Image result for apologize clipart"/>
          <p:cNvPicPr>
            <a:picLocks noChangeAspect="1" noChangeArrowheads="1"/>
          </p:cNvPicPr>
          <p:nvPr/>
        </p:nvPicPr>
        <p:blipFill>
          <a:blip r:embed="rId2" cstate="print"/>
          <a:srcRect b="17163"/>
          <a:stretch>
            <a:fillRect/>
          </a:stretch>
        </p:blipFill>
        <p:spPr bwMode="auto">
          <a:xfrm>
            <a:off x="2411760" y="2363282"/>
            <a:ext cx="4536504" cy="4018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0EEF-0A00-44CB-A3B1-21339C67B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“ Don’t be silly. I will buy a newspaper for you”.</a:t>
            </a:r>
            <a:br>
              <a:rPr lang="en-US" b="1" dirty="0"/>
            </a:br>
            <a:r>
              <a:rPr lang="en-US" b="1" dirty="0"/>
              <a:t>He </a:t>
            </a:r>
            <a:r>
              <a:rPr lang="en-US" b="1" dirty="0">
                <a:solidFill>
                  <a:srgbClr val="0070C0"/>
                </a:solidFill>
              </a:rPr>
              <a:t>insisted …………………………….</a:t>
            </a:r>
            <a:endParaRPr lang="en-US" dirty="0"/>
          </a:p>
        </p:txBody>
      </p:sp>
      <p:pic>
        <p:nvPicPr>
          <p:cNvPr id="3" name="Picture 2" descr="Image result for insisted on  clipart">
            <a:extLst>
              <a:ext uri="{FF2B5EF4-FFF2-40B4-BE49-F238E27FC236}">
                <a16:creationId xmlns:a16="http://schemas.microsoft.com/office/drawing/2014/main" id="{9ABA211C-F97B-4CB8-8A19-31314329F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80928"/>
            <a:ext cx="5853174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4189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 Don’t be silly. I will buy a newspaper for you”.</a:t>
            </a:r>
            <a:br>
              <a:rPr lang="en-US" b="1" dirty="0"/>
            </a:br>
            <a:r>
              <a:rPr lang="en-US" b="1" dirty="0"/>
              <a:t>He </a:t>
            </a:r>
            <a:r>
              <a:rPr lang="en-US" b="1" dirty="0">
                <a:solidFill>
                  <a:srgbClr val="0070C0"/>
                </a:solidFill>
              </a:rPr>
              <a:t>insisted on </a:t>
            </a:r>
            <a:r>
              <a:rPr lang="en-US" b="1" dirty="0"/>
              <a:t>buying me a newspaper.</a:t>
            </a:r>
            <a:br>
              <a:rPr lang="en-US" dirty="0"/>
            </a:br>
            <a:endParaRPr lang="en-US" dirty="0"/>
          </a:p>
        </p:txBody>
      </p:sp>
      <p:pic>
        <p:nvPicPr>
          <p:cNvPr id="27650" name="Picture 2" descr="Image result for insisted on 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544" y="2852936"/>
            <a:ext cx="5853174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Verb + object+ preposition +gerund</a:t>
            </a:r>
          </a:p>
        </p:txBody>
      </p:sp>
      <p:pic>
        <p:nvPicPr>
          <p:cNvPr id="28674" name="Picture 2" descr="Image result for rule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6336704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27167-2450-4573-91DF-65C196D61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“I’m sure you took my newspaper”</a:t>
            </a:r>
            <a:br>
              <a:rPr lang="en-US" b="1" dirty="0"/>
            </a:br>
            <a:r>
              <a:rPr lang="en-US" b="1" dirty="0"/>
              <a:t>he </a:t>
            </a:r>
            <a:r>
              <a:rPr lang="en-US" b="1" dirty="0">
                <a:solidFill>
                  <a:srgbClr val="002060"/>
                </a:solidFill>
              </a:rPr>
              <a:t>accused……………………………</a:t>
            </a:r>
            <a:endParaRPr lang="en-US" dirty="0"/>
          </a:p>
        </p:txBody>
      </p:sp>
      <p:pic>
        <p:nvPicPr>
          <p:cNvPr id="3" name="Picture 2" descr="Image result for accused clipart">
            <a:extLst>
              <a:ext uri="{FF2B5EF4-FFF2-40B4-BE49-F238E27FC236}">
                <a16:creationId xmlns:a16="http://schemas.microsoft.com/office/drawing/2014/main" id="{B2BCF531-75E5-489D-886E-B1F510501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64904"/>
            <a:ext cx="5832648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2935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“I’m sure you took my newspaper”</a:t>
            </a:r>
            <a:br>
              <a:rPr lang="en-US" b="1" dirty="0"/>
            </a:br>
            <a:r>
              <a:rPr lang="en-US" b="1" dirty="0"/>
              <a:t>he </a:t>
            </a:r>
            <a:r>
              <a:rPr lang="en-US" b="1" dirty="0">
                <a:solidFill>
                  <a:srgbClr val="002060"/>
                </a:solidFill>
              </a:rPr>
              <a:t>accused</a:t>
            </a:r>
            <a:r>
              <a:rPr lang="en-US" b="1" dirty="0"/>
              <a:t> </a:t>
            </a:r>
            <a:r>
              <a:rPr lang="en-US" b="1" u="sng" dirty="0"/>
              <a:t>me of taking </a:t>
            </a:r>
            <a:r>
              <a:rPr lang="en-US" b="1" dirty="0"/>
              <a:t>his newspaper</a:t>
            </a:r>
          </a:p>
        </p:txBody>
      </p:sp>
      <p:pic>
        <p:nvPicPr>
          <p:cNvPr id="29698" name="Picture 2" descr="Image result for accused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852936"/>
            <a:ext cx="5832648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1BB08-291C-48F0-81CC-24864B40A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“I think I will buy a newspaper”</a:t>
            </a:r>
            <a:br>
              <a:rPr lang="en-US" dirty="0"/>
            </a:br>
            <a:r>
              <a:rPr lang="en-US" b="1" dirty="0"/>
              <a:t>He </a:t>
            </a:r>
            <a:r>
              <a:rPr lang="en-US" b="1" dirty="0">
                <a:solidFill>
                  <a:srgbClr val="FF0000"/>
                </a:solidFill>
              </a:rPr>
              <a:t>decided………………….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BF3C12-9869-465B-9056-79EA9778C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50" y="1916832"/>
            <a:ext cx="8382727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1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“I think I will buy a newspaper”</a:t>
            </a:r>
            <a:br>
              <a:rPr lang="en-US" dirty="0"/>
            </a:br>
            <a:r>
              <a:rPr lang="en-US" b="1" dirty="0"/>
              <a:t>He </a:t>
            </a:r>
            <a:r>
              <a:rPr lang="en-US" b="1" dirty="0">
                <a:solidFill>
                  <a:srgbClr val="FF0000"/>
                </a:solidFill>
              </a:rPr>
              <a:t>decided </a:t>
            </a:r>
            <a:r>
              <a:rPr lang="en-US" b="1" dirty="0"/>
              <a:t>to buy a newspaper</a:t>
            </a:r>
          </a:p>
        </p:txBody>
      </p:sp>
      <p:pic>
        <p:nvPicPr>
          <p:cNvPr id="14338" name="Picture 2" descr="Image result for newspapers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71724"/>
            <a:ext cx="8382000" cy="4486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EEBE4-5575-434C-8EA0-CB376DF7E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“I won’t buy you a newspaper”</a:t>
            </a:r>
            <a:br>
              <a:rPr lang="en-US" dirty="0"/>
            </a:br>
            <a:r>
              <a:rPr lang="en-US" b="1" dirty="0"/>
              <a:t>He </a:t>
            </a:r>
            <a:r>
              <a:rPr lang="en-US" b="1" dirty="0">
                <a:solidFill>
                  <a:srgbClr val="FF0000"/>
                </a:solidFill>
              </a:rPr>
              <a:t>refused……………….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852A54-B52A-413D-8090-BC5802837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387" y="1844824"/>
            <a:ext cx="3993226" cy="39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52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“I won’t buy you a newspaper”</a:t>
            </a:r>
            <a:br>
              <a:rPr lang="en-US" dirty="0"/>
            </a:br>
            <a:r>
              <a:rPr lang="en-US" b="1" dirty="0"/>
              <a:t>He </a:t>
            </a:r>
            <a:r>
              <a:rPr lang="en-US" b="1" dirty="0">
                <a:solidFill>
                  <a:srgbClr val="FF0000"/>
                </a:solidFill>
              </a:rPr>
              <a:t>refused</a:t>
            </a:r>
            <a:r>
              <a:rPr lang="en-US" b="1" dirty="0"/>
              <a:t> to buy me a newspaper.</a:t>
            </a:r>
          </a:p>
        </p:txBody>
      </p:sp>
      <p:pic>
        <p:nvPicPr>
          <p:cNvPr id="15362" name="Picture 2" descr="Image result for refudes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04864"/>
            <a:ext cx="3988668" cy="3988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AA18-688D-488C-A1C5-969A43DE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“Shall I buy you newspaper”</a:t>
            </a:r>
            <a:br>
              <a:rPr lang="en-US" dirty="0"/>
            </a:br>
            <a:r>
              <a:rPr lang="en-US" b="1" dirty="0"/>
              <a:t>He </a:t>
            </a:r>
            <a:r>
              <a:rPr lang="en-US" b="1" dirty="0">
                <a:solidFill>
                  <a:srgbClr val="FF0000"/>
                </a:solidFill>
              </a:rPr>
              <a:t>offered…………………………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E4EED0-9403-4C4E-9446-9700B5B87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060848"/>
            <a:ext cx="4438273" cy="4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69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“Shall I buy you newspaper”</a:t>
            </a:r>
            <a:br>
              <a:rPr lang="en-US" dirty="0"/>
            </a:br>
            <a:r>
              <a:rPr lang="en-US" b="1" dirty="0"/>
              <a:t>He </a:t>
            </a:r>
            <a:r>
              <a:rPr lang="en-US" b="1" dirty="0">
                <a:solidFill>
                  <a:srgbClr val="FF0000"/>
                </a:solidFill>
              </a:rPr>
              <a:t>offered</a:t>
            </a:r>
            <a:r>
              <a:rPr lang="en-US" b="1" dirty="0"/>
              <a:t> to buy me a newspaper.</a:t>
            </a:r>
          </a:p>
        </p:txBody>
      </p:sp>
      <p:pic>
        <p:nvPicPr>
          <p:cNvPr id="16386" name="Picture 2" descr="Image result for offered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04863"/>
            <a:ext cx="4436146" cy="4234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798F5-E338-4A63-86C9-A849449F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“ I will buy you newspaper”</a:t>
            </a:r>
            <a:br>
              <a:rPr lang="en-US" dirty="0"/>
            </a:br>
            <a:r>
              <a:rPr lang="en-US" b="1" dirty="0"/>
              <a:t>He </a:t>
            </a:r>
            <a:r>
              <a:rPr lang="en-US" b="1" dirty="0">
                <a:solidFill>
                  <a:srgbClr val="FF0000"/>
                </a:solidFill>
              </a:rPr>
              <a:t>promised………………………………..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D18368-C8F2-4003-9609-20C9735D6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90" y="2132856"/>
            <a:ext cx="5761219" cy="39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17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345</Words>
  <Application>Microsoft Office PowerPoint</Application>
  <PresentationFormat>On-screen Show (4:3)</PresentationFormat>
  <Paragraphs>28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Reported Verbs</vt:lpstr>
      <vt:lpstr>Verb + full infinitive  </vt:lpstr>
      <vt:lpstr>“I think I will buy a newspaper” He decided………………….</vt:lpstr>
      <vt:lpstr>“I think I will buy a newspaper” He decided to buy a newspaper</vt:lpstr>
      <vt:lpstr>“I won’t buy you a newspaper” He refused……………….</vt:lpstr>
      <vt:lpstr>“I won’t buy you a newspaper” He refused to buy me a newspaper.</vt:lpstr>
      <vt:lpstr>“Shall I buy you newspaper” He offered…………………………</vt:lpstr>
      <vt:lpstr>“Shall I buy you newspaper” He offered to buy me a newspaper.</vt:lpstr>
      <vt:lpstr>“ I will buy you newspaper” He promised………………………………..</vt:lpstr>
      <vt:lpstr>“ I will buy you newspaper” He promised to buy me a newspaper</vt:lpstr>
      <vt:lpstr>Verb + object + full infinitive</vt:lpstr>
      <vt:lpstr>“ if I were you, I’d buy a newspaper “ He advised……………………………………..</vt:lpstr>
      <vt:lpstr>“ if I were you, I’d buy a newspaper “ He advised me to buy a newspaper. </vt:lpstr>
      <vt:lpstr>“ Don’t forget to buy a newspaper” He reminded…………………………………</vt:lpstr>
      <vt:lpstr>“ Don’t forget to buy a newspaper” He reminded me to buy a newspaper.</vt:lpstr>
      <vt:lpstr>Verb + gerund</vt:lpstr>
      <vt:lpstr>“ I didn’t take a newspaper” He denied……………………………</vt:lpstr>
      <vt:lpstr>“ I didn’t take a newspaper” He denied taking a newspaper.</vt:lpstr>
      <vt:lpstr>Let’s buy a newspaper” He suggested…………………………….</vt:lpstr>
      <vt:lpstr>Let’s buy a newspaper” He suggested buying a newspaper. </vt:lpstr>
      <vt:lpstr>Verb+ preposition + gerund </vt:lpstr>
      <vt:lpstr>“ I'm sorry I took yours newspaper “ He apologized………………………</vt:lpstr>
      <vt:lpstr>“ I'm sorry I took yours newspaper “ He apologized for taking my newspaper</vt:lpstr>
      <vt:lpstr>“ Don’t be silly. I will buy a newspaper for you”. He insisted …………………………….</vt:lpstr>
      <vt:lpstr>“ Don’t be silly. I will buy a newspaper for you”. He insisted on buying me a newspaper. </vt:lpstr>
      <vt:lpstr>Verb + object+ preposition +gerund</vt:lpstr>
      <vt:lpstr>“I’m sure you took my newspaper” he accused……………………………</vt:lpstr>
      <vt:lpstr>“I’m sure you took my newspaper” he accused me of taking his newspaper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Reported Verbs</dc:title>
  <dc:creator>NOS</dc:creator>
  <cp:lastModifiedBy>L.Mriesh</cp:lastModifiedBy>
  <cp:revision>37</cp:revision>
  <dcterms:created xsi:type="dcterms:W3CDTF">2020-02-27T07:16:41Z</dcterms:created>
  <dcterms:modified xsi:type="dcterms:W3CDTF">2023-04-27T05:30:17Z</dcterms:modified>
</cp:coreProperties>
</file>