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41" d="100"/>
          <a:sy n="41" d="100"/>
        </p:scale>
        <p:origin x="98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44FB9-7729-47CA-B1CB-42B851E6B6E7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27B9C-3DA1-4053-B2A2-FE809391B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8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27B9C-3DA1-4053-B2A2-FE809391B4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4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/>
            </a:r>
            <a:br>
              <a:rPr lang="ar-JO" dirty="0"/>
            </a:br>
            <a:r>
              <a:rPr lang="ar-J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هي آثار أو بقايا كائنات حية عاشت في الماضي ودفنت بعد موتها في الرمل والطي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27B9C-3DA1-4053-B2A2-FE809391B4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48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ائن حي</a:t>
            </a:r>
            <a:r>
              <a:rPr lang="ar-JO" dirty="0"/>
              <a:t/>
            </a:r>
            <a:br>
              <a:rPr lang="ar-JO" dirty="0"/>
            </a:br>
            <a:r>
              <a:rPr lang="ar-JO" dirty="0"/>
              <a:t/>
            </a:r>
            <a:br>
              <a:rPr lang="ar-JO" dirty="0"/>
            </a:br>
            <a:r>
              <a:rPr lang="ar-J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تكون</a:t>
            </a:r>
            <a:r>
              <a:rPr lang="ar-JO" dirty="0"/>
              <a:t/>
            </a:r>
            <a:br>
              <a:rPr lang="ar-JO" dirty="0"/>
            </a:br>
            <a:r>
              <a:rPr lang="ar-JO" dirty="0"/>
              <a:t/>
            </a:r>
            <a:br>
              <a:rPr lang="ar-JO" dirty="0"/>
            </a:br>
            <a:r>
              <a:rPr lang="ar-J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دفن الكائن في الرمل والطين</a:t>
            </a:r>
            <a:r>
              <a:rPr lang="ar-JO" dirty="0"/>
              <a:t/>
            </a:r>
            <a:br>
              <a:rPr lang="ar-JO" dirty="0"/>
            </a:br>
            <a:r>
              <a:rPr lang="ar-JO" dirty="0"/>
              <a:t/>
            </a:r>
            <a:br>
              <a:rPr lang="ar-JO" dirty="0"/>
            </a:br>
            <a:r>
              <a:rPr lang="ar-J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موت الكائن</a:t>
            </a:r>
            <a:r>
              <a:rPr lang="ar-JO" dirty="0"/>
              <a:t/>
            </a:r>
            <a:br>
              <a:rPr lang="ar-JO" dirty="0"/>
            </a:br>
            <a:r>
              <a:rPr lang="ar-JO" dirty="0"/>
              <a:t/>
            </a:r>
            <a:br>
              <a:rPr lang="ar-JO" dirty="0"/>
            </a:br>
            <a:r>
              <a:rPr lang="ar-J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 موت الكائن الحي</a:t>
            </a:r>
            <a:r>
              <a:rPr lang="ar-JO" dirty="0"/>
              <a:t/>
            </a:r>
            <a:br>
              <a:rPr lang="ar-JO" dirty="0"/>
            </a:br>
            <a:r>
              <a:rPr lang="ar-JO" dirty="0"/>
              <a:t/>
            </a:r>
            <a:br>
              <a:rPr lang="ar-JO" dirty="0"/>
            </a:br>
            <a:r>
              <a:rPr lang="ar-J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 دفنه في الرمل والطين</a:t>
            </a:r>
            <a:r>
              <a:rPr lang="ar-JO" dirty="0"/>
              <a:t/>
            </a:r>
            <a:br>
              <a:rPr lang="ar-JO" dirty="0"/>
            </a:br>
            <a:r>
              <a:rPr lang="ar-JO" dirty="0"/>
              <a:t/>
            </a:r>
            <a:br>
              <a:rPr lang="ar-JO" dirty="0"/>
            </a:br>
            <a:r>
              <a:rPr lang="ar-J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4- تكون الأحفور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27B9C-3DA1-4053-B2A2-FE809391B4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6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2- الْأَنفاقُ الّتي حَفَزَتها الدّيدان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27B9C-3DA1-4053-B2A2-FE809391B4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1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أ 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27B9C-3DA1-4053-B2A2-FE809391B4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3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27B9C-3DA1-4053-B2A2-FE809391B4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07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27B9C-3DA1-4053-B2A2-FE809391B4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21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27B9C-3DA1-4053-B2A2-FE809391B4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7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43D0-AB9A-4925-AF43-E57086CC054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30D7C44-0946-4190-871A-6489F345F6A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95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43D0-AB9A-4925-AF43-E57086CC054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7C44-0946-4190-871A-6489F345F6A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23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43D0-AB9A-4925-AF43-E57086CC054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7C44-0946-4190-871A-6489F345F6A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50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43D0-AB9A-4925-AF43-E57086CC054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7C44-0946-4190-871A-6489F345F6A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6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43D0-AB9A-4925-AF43-E57086CC054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7C44-0946-4190-871A-6489F345F6A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10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43D0-AB9A-4925-AF43-E57086CC054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7C44-0946-4190-871A-6489F345F6A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62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43D0-AB9A-4925-AF43-E57086CC054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7C44-0946-4190-871A-6489F345F6A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50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43D0-AB9A-4925-AF43-E57086CC054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7C44-0946-4190-871A-6489F345F6A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14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43D0-AB9A-4925-AF43-E57086CC054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7C44-0946-4190-871A-6489F345F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9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43D0-AB9A-4925-AF43-E57086CC054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7C44-0946-4190-871A-6489F345F6A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6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AB443D0-AB9A-4925-AF43-E57086CC054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7C44-0946-4190-871A-6489F345F6A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20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43D0-AB9A-4925-AF43-E57086CC054D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30D7C44-0946-4190-871A-6489F345F6A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76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JO" sz="15000" dirty="0">
                <a:solidFill>
                  <a:srgbClr val="FF0000"/>
                </a:solidFill>
              </a:rPr>
              <a:t>الأحافيرُ</a:t>
            </a:r>
            <a:endParaRPr lang="en-US" sz="15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998" y="1671638"/>
            <a:ext cx="1504950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56" y="3842472"/>
            <a:ext cx="2490041" cy="194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2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02D26A-FF75-40E0-A64C-CDD97BE73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0" y="815927"/>
            <a:ext cx="11960840" cy="51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99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4DEEA0-1828-4562-B0D9-B99B32793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5083"/>
            <a:ext cx="11844996" cy="385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0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613DDD-5AB3-449B-A08A-426E32CAF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4" y="112541"/>
            <a:ext cx="11727766" cy="37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0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1AE3E4-7356-4CFF-BBBE-4E6122361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938212"/>
            <a:ext cx="82772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31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9BB86-6625-4529-A247-F614C1BC6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8" y="-98474"/>
            <a:ext cx="12162412" cy="50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26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9B17CF-2948-412C-B285-C277F9109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8" y="219478"/>
            <a:ext cx="12129332" cy="48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59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917CA7-1F07-40C8-9617-0FD5F48DF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521"/>
            <a:ext cx="12192000" cy="532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84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7A720B-73F9-43C5-97EF-FA7A239C7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90252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33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CB9605-D8EB-45F3-A581-BBBE1F441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88" y="-1"/>
            <a:ext cx="10480430" cy="652740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EB3572-B7B6-4CF8-BA2B-5AA2162C7E81}"/>
              </a:ext>
            </a:extLst>
          </p:cNvPr>
          <p:cNvCxnSpPr/>
          <p:nvPr/>
        </p:nvCxnSpPr>
        <p:spPr>
          <a:xfrm>
            <a:off x="2869809" y="5739618"/>
            <a:ext cx="0" cy="576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37C3A84-CABB-4DF1-BD76-96E3B7397798}"/>
              </a:ext>
            </a:extLst>
          </p:cNvPr>
          <p:cNvSpPr/>
          <p:nvPr/>
        </p:nvSpPr>
        <p:spPr>
          <a:xfrm>
            <a:off x="2166425" y="5809957"/>
            <a:ext cx="618978" cy="2110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4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78826B-F813-45A6-B93C-A749604EB2FC}"/>
              </a:ext>
            </a:extLst>
          </p:cNvPr>
          <p:cNvSpPr/>
          <p:nvPr/>
        </p:nvSpPr>
        <p:spPr>
          <a:xfrm>
            <a:off x="2166425" y="6105379"/>
            <a:ext cx="618978" cy="4220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9527" y="27969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JO" sz="4800" dirty="0"/>
              <a:t>تَكَوَّنُ الْأُحفورَةُ: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0" y="1471091"/>
            <a:ext cx="119564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JO" sz="4400" dirty="0">
                <a:solidFill>
                  <a:schemeClr val="accent4">
                    <a:lumMod val="50000"/>
                  </a:schemeClr>
                </a:solidFill>
              </a:rPr>
              <a:t>كَيفَ عَرَفَ الْعُلَماءُ الْكائِناتِ الْحَيَّةِ الّتي عاشَتْ قَبلَنا </a:t>
            </a:r>
          </a:p>
          <a:p>
            <a:pPr algn="r"/>
            <a:r>
              <a:rPr lang="ar-JO" sz="4400" dirty="0">
                <a:solidFill>
                  <a:schemeClr val="accent4">
                    <a:lumMod val="50000"/>
                  </a:schemeClr>
                </a:solidFill>
              </a:rPr>
              <a:t>مِثْل</a:t>
            </a:r>
            <a:r>
              <a:rPr lang="ar-JO" sz="4400" dirty="0"/>
              <a:t>َ: </a:t>
            </a:r>
            <a:r>
              <a:rPr lang="ar-JO" sz="4400" dirty="0">
                <a:solidFill>
                  <a:srgbClr val="FF0000"/>
                </a:solidFill>
              </a:rPr>
              <a:t>الدَّيناصورات</a:t>
            </a:r>
            <a:r>
              <a:rPr lang="ar-JO" sz="4400" dirty="0"/>
              <a:t>ُ؟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5569527" y="3147352"/>
            <a:ext cx="63434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algn="r" rtl="1">
              <a:buFont typeface="Wingdings" panose="05000000000000000000" pitchFamily="2" charset="2"/>
              <a:buChar char="v"/>
            </a:pPr>
            <a:r>
              <a:rPr lang="ar-JO" sz="4800" dirty="0">
                <a:solidFill>
                  <a:srgbClr val="FF0000"/>
                </a:solidFill>
              </a:rPr>
              <a:t>أَتَحَقَّقُ</a:t>
            </a:r>
            <a:r>
              <a:rPr lang="ar-JO" sz="4800" dirty="0"/>
              <a:t> ص39: </a:t>
            </a:r>
            <a:r>
              <a:rPr lang="ar-JO" sz="4800" dirty="0">
                <a:solidFill>
                  <a:schemeClr val="accent4">
                    <a:lumMod val="50000"/>
                  </a:schemeClr>
                </a:solidFill>
              </a:rPr>
              <a:t>ما الْأُحفورَةُ؟</a:t>
            </a:r>
            <a:endParaRPr lang="en-US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18" y="4208060"/>
            <a:ext cx="117486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4400" dirty="0">
                <a:solidFill>
                  <a:schemeClr val="accent5">
                    <a:lumMod val="75000"/>
                  </a:schemeClr>
                </a:solidFill>
              </a:rPr>
              <a:t>هِيَ آثارٌ أَو بَقايا كائِناتٍ حَيَّةٍ عاشَتْ في الْماضي وَدُفِنَتْ بَعْدَ مَوتِها في الرَّملِ وَالطَّينِ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1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95301" y="321024"/>
            <a:ext cx="55980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dirty="0">
                <a:solidFill>
                  <a:srgbClr val="C00000"/>
                </a:solidFill>
              </a:rPr>
              <a:t>ما هِيَ مَراحِلُ تَكوّنِ الْأُحفورَةِ؟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7308" y="1305250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JO" sz="4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1- كائِنُ حَيّ</a:t>
            </a:r>
            <a:r>
              <a:rPr lang="ar-JO" sz="4400" dirty="0"/>
              <a:t/>
            </a:r>
            <a:br>
              <a:rPr lang="ar-JO" sz="4400" dirty="0"/>
            </a:br>
            <a:r>
              <a:rPr lang="ar-JO" sz="4400" dirty="0"/>
              <a:t/>
            </a:r>
            <a:br>
              <a:rPr lang="ar-JO" sz="4400" dirty="0"/>
            </a:br>
            <a:r>
              <a:rPr lang="ar-JO" sz="4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2- مَوتُ الْكائِنِ الْحَيّ</a:t>
            </a:r>
            <a:r>
              <a:rPr lang="ar-JO" sz="4400" dirty="0"/>
              <a:t/>
            </a:r>
            <a:br>
              <a:rPr lang="ar-JO" sz="4400" dirty="0"/>
            </a:br>
            <a:r>
              <a:rPr lang="ar-JO" sz="4400" dirty="0"/>
              <a:t/>
            </a:r>
            <a:br>
              <a:rPr lang="ar-JO" sz="4400" dirty="0"/>
            </a:br>
            <a:r>
              <a:rPr lang="ar-JO" sz="4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3- </a:t>
            </a:r>
            <a:r>
              <a:rPr lang="ar-JO" sz="4400" dirty="0">
                <a:solidFill>
                  <a:srgbClr val="222222"/>
                </a:solidFill>
                <a:latin typeface="Arial" panose="020B0604020202020204" pitchFamily="34" charset="0"/>
              </a:rPr>
              <a:t>د</a:t>
            </a:r>
            <a:r>
              <a:rPr lang="ar-JO" sz="4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فنَه في الرَّملِ والطَّين</a:t>
            </a:r>
            <a:r>
              <a:rPr lang="ar-JO" sz="4400" dirty="0"/>
              <a:t/>
            </a:r>
            <a:br>
              <a:rPr lang="ar-JO" sz="4400" dirty="0"/>
            </a:br>
            <a:r>
              <a:rPr lang="ar-JO" sz="4400" dirty="0"/>
              <a:t/>
            </a:r>
            <a:br>
              <a:rPr lang="ar-JO" sz="4400" dirty="0"/>
            </a:br>
            <a:r>
              <a:rPr lang="ar-JO" sz="4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 تَكوّن الْأحفور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368" y="267025"/>
            <a:ext cx="2171700" cy="1644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368" y="1911927"/>
            <a:ext cx="2171700" cy="1745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369" y="3657600"/>
            <a:ext cx="2171700" cy="1343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6368" y="5001491"/>
            <a:ext cx="2171700" cy="163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9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89961" y="390298"/>
            <a:ext cx="30828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800" dirty="0">
                <a:solidFill>
                  <a:srgbClr val="FF0000"/>
                </a:solidFill>
              </a:rPr>
              <a:t>أَنواعُ الْأَحافيرِ:</a:t>
            </a:r>
          </a:p>
        </p:txBody>
      </p:sp>
      <p:sp>
        <p:nvSpPr>
          <p:cNvPr id="3" name="Rectangle 2"/>
          <p:cNvSpPr/>
          <p:nvPr/>
        </p:nvSpPr>
        <p:spPr>
          <a:xfrm>
            <a:off x="429491" y="1665007"/>
            <a:ext cx="116239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4400" dirty="0"/>
              <a:t>1- </a:t>
            </a:r>
            <a:r>
              <a:rPr lang="ar-JO" sz="4400" dirty="0">
                <a:solidFill>
                  <a:srgbClr val="FF0000"/>
                </a:solidFill>
              </a:rPr>
              <a:t>الْآثارُ الْأُحفوِرِيَّةُ</a:t>
            </a:r>
            <a:r>
              <a:rPr lang="ar-JO" sz="4400" dirty="0"/>
              <a:t>: </a:t>
            </a:r>
            <a:r>
              <a:rPr lang="ar-JO" sz="4400" dirty="0">
                <a:solidFill>
                  <a:schemeClr val="accent4">
                    <a:lumMod val="50000"/>
                  </a:schemeClr>
                </a:solidFill>
              </a:rPr>
              <a:t>وَهِيَ الْآثارُ الّتي تُوجَدُ في الصُّخورِ</a:t>
            </a:r>
            <a:r>
              <a:rPr lang="ar-JO" sz="4400" dirty="0"/>
              <a:t>، </a:t>
            </a:r>
            <a:r>
              <a:rPr lang="ar-JO" sz="4400" dirty="0">
                <a:solidFill>
                  <a:schemeClr val="accent4">
                    <a:lumMod val="50000"/>
                  </a:schemeClr>
                </a:solidFill>
              </a:rPr>
              <a:t>وَتَدُّلُ عَلى حَرَكَةِ كائِناتٍ حَيَّةٍ عاشَتْ في الْماضي وَتَدُّلُ عَلى أَنْشِطتها</a:t>
            </a:r>
            <a:r>
              <a:rPr lang="ar-JO" sz="4400" dirty="0"/>
              <a:t>.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5163194" y="4127220"/>
            <a:ext cx="7053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dirty="0"/>
              <a:t>1- </a:t>
            </a:r>
            <a:r>
              <a:rPr lang="ar-JO" sz="4400" dirty="0">
                <a:solidFill>
                  <a:schemeClr val="accent4">
                    <a:lumMod val="50000"/>
                  </a:schemeClr>
                </a:solidFill>
              </a:rPr>
              <a:t>آثارُ أَقدامِ الدَّيناصوراتِ </a:t>
            </a:r>
            <a:r>
              <a:rPr lang="ar-JO" sz="4400" dirty="0"/>
              <a:t>(</a:t>
            </a:r>
            <a:r>
              <a:rPr lang="ar-JO" sz="4400" dirty="0">
                <a:solidFill>
                  <a:schemeClr val="accent4">
                    <a:lumMod val="50000"/>
                  </a:schemeClr>
                </a:solidFill>
              </a:rPr>
              <a:t>طَبعَة قَدَم</a:t>
            </a:r>
            <a:r>
              <a:rPr lang="ar-JO" sz="4400" dirty="0"/>
              <a:t>)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0648145" y="3111557"/>
            <a:ext cx="13051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6000" dirty="0"/>
              <a:t>مِثال</a:t>
            </a:r>
            <a:r>
              <a:rPr lang="ar-JO" dirty="0"/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6495290" y="5527603"/>
            <a:ext cx="57214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dirty="0"/>
              <a:t> 2- </a:t>
            </a:r>
            <a:r>
              <a:rPr lang="ar-JO" sz="4400" dirty="0">
                <a:solidFill>
                  <a:schemeClr val="accent4">
                    <a:lumMod val="50000"/>
                  </a:schemeClr>
                </a:solidFill>
              </a:rPr>
              <a:t>الْأَنفاقُ الّتي حَفَرتها الدّيدان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15" y="3111558"/>
            <a:ext cx="4916879" cy="36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6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01748" y="355564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JO" sz="4400" dirty="0"/>
              <a:t>2-</a:t>
            </a:r>
            <a:r>
              <a:rPr lang="ar-JO" sz="4400" dirty="0">
                <a:solidFill>
                  <a:srgbClr val="FF0000"/>
                </a:solidFill>
              </a:rPr>
              <a:t> أَحافير أَجسامِ الْكائِناتِ الْحَيَّةِ:</a:t>
            </a:r>
            <a:br>
              <a:rPr lang="ar-JO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509" y="1340402"/>
            <a:ext cx="116652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4400" dirty="0">
                <a:solidFill>
                  <a:srgbClr val="FF0000"/>
                </a:solidFill>
              </a:rPr>
              <a:t>أ) أُحفُورَةُ لِجُزءٍ صَلبٍ</a:t>
            </a:r>
            <a:r>
              <a:rPr lang="ar-JO" sz="4400" dirty="0"/>
              <a:t>: </a:t>
            </a:r>
            <a:r>
              <a:rPr lang="ar-JO" sz="4400" dirty="0">
                <a:solidFill>
                  <a:schemeClr val="accent4">
                    <a:lumMod val="50000"/>
                  </a:schemeClr>
                </a:solidFill>
              </a:rPr>
              <a:t>يَموتُ الْكائِنُ الْحَيّ وَيَبْدَأُ فَورًا بِالتَّحلل إِلَّا الْأُجزاءُ الْقاسِيَةِ مِنهُ فَهِيَ بِطيئَةُ التَّحلّل لِذا تَتَصلَّبُ داخِلَ الصَّخرِ وَتُصبِحُ أُحفورَة الْأجزاءِ الصُّلبَةِ.</a:t>
            </a:r>
            <a:endParaRPr lang="en-US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99965" y="3679457"/>
            <a:ext cx="16313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4400" dirty="0"/>
              <a:t>مِــثــلٌ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7092238" y="4906879"/>
            <a:ext cx="49055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dirty="0">
                <a:solidFill>
                  <a:srgbClr val="0070C0"/>
                </a:solidFill>
              </a:rPr>
              <a:t>الْعِظام</a:t>
            </a:r>
            <a:r>
              <a:rPr lang="ar-JO" sz="4400" dirty="0"/>
              <a:t>، </a:t>
            </a:r>
            <a:r>
              <a:rPr lang="ar-JO" sz="4400" dirty="0">
                <a:solidFill>
                  <a:srgbClr val="0070C0"/>
                </a:solidFill>
              </a:rPr>
              <a:t>الْأَسنان</a:t>
            </a:r>
            <a:r>
              <a:rPr lang="ar-JO" sz="4400" dirty="0"/>
              <a:t>، </a:t>
            </a:r>
            <a:r>
              <a:rPr lang="ar-JO" sz="4400" dirty="0">
                <a:solidFill>
                  <a:srgbClr val="0070C0"/>
                </a:solidFill>
              </a:rPr>
              <a:t>الْأَصداف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10" y="2980127"/>
            <a:ext cx="5593652" cy="365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4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1651" y="301109"/>
            <a:ext cx="105400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dirty="0"/>
              <a:t>ب-</a:t>
            </a:r>
            <a:r>
              <a:rPr lang="ar-JO" sz="4400" dirty="0">
                <a:solidFill>
                  <a:srgbClr val="FF0000"/>
                </a:solidFill>
              </a:rPr>
              <a:t>أُحفورَةٌ كامِلَةٌ</a:t>
            </a:r>
            <a:r>
              <a:rPr lang="ar-JO" sz="4400" dirty="0"/>
              <a:t>: </a:t>
            </a:r>
            <a:r>
              <a:rPr lang="ar-JO" sz="4400" dirty="0">
                <a:solidFill>
                  <a:schemeClr val="accent4">
                    <a:lumMod val="50000"/>
                  </a:schemeClr>
                </a:solidFill>
              </a:rPr>
              <a:t>وَهِيَ أُحفورَةٌ تَحفظُ جِسمَ الْكَائنِ الْحَيّ كُلَّه</a:t>
            </a:r>
            <a:endParaRPr lang="en-US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945" y="1443427"/>
            <a:ext cx="116307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4400" dirty="0"/>
              <a:t>م</a:t>
            </a:r>
            <a:r>
              <a:rPr lang="ar-JO" sz="4400" dirty="0">
                <a:solidFill>
                  <a:srgbClr val="7030A0"/>
                </a:solidFill>
              </a:rPr>
              <a:t>ِثال</a:t>
            </a:r>
            <a:r>
              <a:rPr lang="ar-JO" sz="4400" dirty="0"/>
              <a:t>: </a:t>
            </a:r>
            <a:r>
              <a:rPr lang="ar-JO" sz="4400" dirty="0">
                <a:solidFill>
                  <a:srgbClr val="FFC000"/>
                </a:solidFill>
              </a:rPr>
              <a:t>احْتِجازُ حَشَرَةً داخِلَ مادَّةٍ صَمغِيَّةٍ تُفرِزُها النَّباتات، فَتَتَصلَّبُ الْمادَّةُ الصَّمغيَّة وَتَبقى الْحَشَرَةُ كامِلَةً بِداخِلَها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342448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4000" dirty="0">
                <a:solidFill>
                  <a:srgbClr val="FF0000"/>
                </a:solidFill>
              </a:rPr>
              <a:t>ما اسمُ الْمادَّةِ الصَّمغِيَّةِ الّتي تُفرِزُها النَّباتاتُ وَتَتَكوَّنُ بِداخِلِها الْأُحفورة؟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19603" y="4474475"/>
            <a:ext cx="1789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dirty="0">
                <a:solidFill>
                  <a:srgbClr val="FFC000"/>
                </a:solidFill>
              </a:rPr>
              <a:t>الْكَهرمان</a:t>
            </a:r>
            <a:endParaRPr lang="en-US" sz="4400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511" y="4241851"/>
            <a:ext cx="2348253" cy="224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7345" y="30721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JO" sz="4400" dirty="0">
                <a:solidFill>
                  <a:srgbClr val="FF0000"/>
                </a:solidFill>
              </a:rPr>
              <a:t>أَتَحقَّقُ</a:t>
            </a:r>
            <a:r>
              <a:rPr lang="ar-JO" sz="4400" dirty="0"/>
              <a:t> ص42: </a:t>
            </a:r>
            <a:r>
              <a:rPr lang="ar-JO" sz="4400" dirty="0">
                <a:solidFill>
                  <a:srgbClr val="FF0000"/>
                </a:solidFill>
              </a:rPr>
              <a:t>ما أَنواعُ الْأَحافيرُ؟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6160540" y="1346261"/>
            <a:ext cx="58929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JO" sz="4400" dirty="0"/>
              <a:t>1- </a:t>
            </a:r>
            <a:r>
              <a:rPr lang="ar-JO" sz="4400" dirty="0">
                <a:solidFill>
                  <a:srgbClr val="00B050"/>
                </a:solidFill>
              </a:rPr>
              <a:t>الْآثارُ الْأُحفورِيَّةُ</a:t>
            </a:r>
          </a:p>
          <a:p>
            <a:pPr algn="r" rtl="1"/>
            <a:r>
              <a:rPr lang="ar-JO" sz="4400" dirty="0"/>
              <a:t>2- </a:t>
            </a:r>
            <a:r>
              <a:rPr lang="ar-JO" sz="4400" dirty="0">
                <a:solidFill>
                  <a:srgbClr val="7030A0"/>
                </a:solidFill>
              </a:rPr>
              <a:t>أَحافيرُ أَجسامِ الْكائناتِ الْحَيَّةِ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77345" y="306241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JO" sz="4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ما أَهميّةُ دِراسَةِ الْأَحافير؟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1015" y="4101458"/>
            <a:ext cx="88424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dirty="0"/>
              <a:t>1- </a:t>
            </a:r>
            <a:r>
              <a:rPr lang="ar-JO" sz="4400" dirty="0">
                <a:solidFill>
                  <a:schemeClr val="accent5">
                    <a:lumMod val="75000"/>
                  </a:schemeClr>
                </a:solidFill>
              </a:rPr>
              <a:t>نَتَعلَّمُ التَّغيراتِ الّتي حَدَثَت عَلى سَطحِ الْأَرضِ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9900" y="5094336"/>
            <a:ext cx="9753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4400" dirty="0"/>
              <a:t>2- </a:t>
            </a:r>
            <a:r>
              <a:rPr lang="ar-JO" sz="4400" dirty="0">
                <a:solidFill>
                  <a:schemeClr val="accent4">
                    <a:lumMod val="50000"/>
                  </a:schemeClr>
                </a:solidFill>
              </a:rPr>
              <a:t>تتَعَلَّمُ أَنواعَ الْكائِناتِ الْحَيَّةِ الّتي عاشَتْ في الْماضي</a:t>
            </a:r>
            <a:r>
              <a:rPr lang="ar-JO" sz="4400" dirty="0"/>
              <a:t/>
            </a:r>
            <a:br>
              <a:rPr lang="ar-JO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7226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8781"/>
            <a:ext cx="119287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4400" dirty="0">
                <a:solidFill>
                  <a:schemeClr val="accent4">
                    <a:lumMod val="50000"/>
                  </a:schemeClr>
                </a:solidFill>
              </a:rPr>
              <a:t>نَباتُ الْخِنْشار </a:t>
            </a:r>
            <a:r>
              <a:rPr lang="ar-JO" sz="4400" dirty="0"/>
              <a:t>بِيئَتَهُ الْمُناسِبَةِ لِلنّمو: </a:t>
            </a:r>
            <a:r>
              <a:rPr lang="ar-JO" sz="4400" dirty="0">
                <a:solidFill>
                  <a:srgbClr val="00B050"/>
                </a:solidFill>
              </a:rPr>
              <a:t>دافِئةٌ</a:t>
            </a:r>
            <a:r>
              <a:rPr lang="ar-JO" sz="4400" dirty="0"/>
              <a:t> </a:t>
            </a:r>
            <a:r>
              <a:rPr lang="ar-JO" sz="4400" dirty="0">
                <a:solidFill>
                  <a:srgbClr val="00B050"/>
                </a:solidFill>
              </a:rPr>
              <a:t>رَطِبَة</a:t>
            </a:r>
            <a:r>
              <a:rPr lang="ar-JO" sz="4400" dirty="0"/>
              <a:t>ٌ، وَجَدَ الْعُلماءُ </a:t>
            </a:r>
            <a:r>
              <a:rPr lang="ar-JO" sz="4400" dirty="0">
                <a:solidFill>
                  <a:srgbClr val="FF0000"/>
                </a:solidFill>
              </a:rPr>
              <a:t>أُحفورةً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692" y="1118222"/>
            <a:ext cx="119287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4400" dirty="0">
                <a:solidFill>
                  <a:srgbClr val="FF0000"/>
                </a:solidFill>
              </a:rPr>
              <a:t>لِنَباتُ الْخِنشارِ </a:t>
            </a:r>
            <a:r>
              <a:rPr lang="ar-JO" sz="4400" dirty="0"/>
              <a:t>في </a:t>
            </a:r>
            <a:r>
              <a:rPr lang="ar-JO" sz="4400" dirty="0">
                <a:solidFill>
                  <a:schemeClr val="accent4">
                    <a:lumMod val="50000"/>
                  </a:schemeClr>
                </a:solidFill>
              </a:rPr>
              <a:t>مَنطِقَةِ صَحراوِيَّةٍ </a:t>
            </a:r>
            <a:r>
              <a:rPr lang="ar-JO" sz="4400" dirty="0"/>
              <a:t>فَعلموا أَنَّ الْمَنطِقَةِ كانِتْ في السَّابِقِ </a:t>
            </a:r>
            <a:r>
              <a:rPr lang="ar-JO" sz="4400" dirty="0">
                <a:solidFill>
                  <a:srgbClr val="0070C0"/>
                </a:solidFill>
              </a:rPr>
              <a:t>دافِئة</a:t>
            </a:r>
            <a:r>
              <a:rPr lang="ar-JO" sz="4400" dirty="0"/>
              <a:t>ٍ </a:t>
            </a:r>
            <a:r>
              <a:rPr lang="ar-JO" sz="4400" dirty="0">
                <a:solidFill>
                  <a:srgbClr val="0070C0"/>
                </a:solidFill>
              </a:rPr>
              <a:t>رطبَةٍ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3" y="2436343"/>
            <a:ext cx="3216438" cy="43077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3745" y="2856453"/>
            <a:ext cx="84097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4400" dirty="0"/>
              <a:t>أ</a:t>
            </a:r>
            <a:r>
              <a:rPr lang="ar-JO" sz="4400" dirty="0">
                <a:solidFill>
                  <a:srgbClr val="FF0000"/>
                </a:solidFill>
              </a:rPr>
              <a:t>َتَحقَّقُ</a:t>
            </a:r>
            <a:r>
              <a:rPr lang="ar-JO" sz="4400" dirty="0"/>
              <a:t> ص43: </a:t>
            </a:r>
            <a:r>
              <a:rPr lang="ar-JO" sz="4400" dirty="0">
                <a:solidFill>
                  <a:srgbClr val="FF0000"/>
                </a:solidFill>
              </a:rPr>
              <a:t>ماذا أَتَعلَّمُ مِنَ دراسةِ الْأَحافير؟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7357" y="3653774"/>
            <a:ext cx="88424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dirty="0"/>
              <a:t>1- </a:t>
            </a:r>
            <a:r>
              <a:rPr lang="ar-JO" sz="4400" dirty="0">
                <a:solidFill>
                  <a:schemeClr val="accent5">
                    <a:lumMod val="75000"/>
                  </a:schemeClr>
                </a:solidFill>
              </a:rPr>
              <a:t>نَتَعلَّمُ التَّغيراتِ الّتي حَدَثَت عَلى سَطحِ الْأَرضِ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6951" y="4590205"/>
            <a:ext cx="88669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JO" sz="4400" dirty="0"/>
              <a:t>2- </a:t>
            </a:r>
            <a:r>
              <a:rPr lang="ar-JO" sz="4400" dirty="0">
                <a:solidFill>
                  <a:schemeClr val="accent4">
                    <a:lumMod val="50000"/>
                  </a:schemeClr>
                </a:solidFill>
              </a:rPr>
              <a:t>تتَعَلَّمُ أَنواعَ الْكائِناتِ الْحَيَّةِ الّتي عاشَتْ في الْماضي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0600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89647C-8C2D-431B-BF6F-4A658A12D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728" y="337624"/>
            <a:ext cx="9346047" cy="12624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C48F6D-47F8-4AA1-AB12-CF102C9B7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852" y="1938337"/>
            <a:ext cx="9481625" cy="458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1935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927</TotalTime>
  <Words>264</Words>
  <Application>Microsoft Office PowerPoint</Application>
  <PresentationFormat>Widescreen</PresentationFormat>
  <Paragraphs>46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Gill Sans MT</vt:lpstr>
      <vt:lpstr>Times New Roman</vt:lpstr>
      <vt:lpstr>Wingdings</vt:lpstr>
      <vt:lpstr>Gallery</vt:lpstr>
      <vt:lpstr>الأحافيرُ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rema.haddadin</dc:creator>
  <cp:lastModifiedBy>rema.haddadin</cp:lastModifiedBy>
  <cp:revision>21</cp:revision>
  <dcterms:created xsi:type="dcterms:W3CDTF">2022-04-29T10:28:32Z</dcterms:created>
  <dcterms:modified xsi:type="dcterms:W3CDTF">2023-04-26T18:26:11Z</dcterms:modified>
</cp:coreProperties>
</file>