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10F13E-68F0-47CD-A494-4439F655B6C2}"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330072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10F13E-68F0-47CD-A494-4439F655B6C2}"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3134914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10F13E-68F0-47CD-A494-4439F655B6C2}"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EB3EF2-51E4-4412-AB24-07C0E2B6FD2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58810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010F13E-68F0-47CD-A494-4439F655B6C2}"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1329701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010F13E-68F0-47CD-A494-4439F655B6C2}"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EB3EF2-51E4-4412-AB24-07C0E2B6FD2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4348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010F13E-68F0-47CD-A494-4439F655B6C2}"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2582763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0F13E-68F0-47CD-A494-4439F655B6C2}"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300795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0F13E-68F0-47CD-A494-4439F655B6C2}"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374088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0F13E-68F0-47CD-A494-4439F655B6C2}"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2231898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10F13E-68F0-47CD-A494-4439F655B6C2}"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376481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10F13E-68F0-47CD-A494-4439F655B6C2}"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131124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10F13E-68F0-47CD-A494-4439F655B6C2}" type="datetimeFigureOut">
              <a:rPr lang="en-US" smtClean="0"/>
              <a:t>3/26/2021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27636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10F13E-68F0-47CD-A494-4439F655B6C2}" type="datetimeFigureOut">
              <a:rPr lang="en-US" smtClean="0"/>
              <a:t>3/26/2021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423793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0F13E-68F0-47CD-A494-4439F655B6C2}" type="datetimeFigureOut">
              <a:rPr lang="en-US" smtClean="0"/>
              <a:t>3/26/2021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126445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10F13E-68F0-47CD-A494-4439F655B6C2}"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143569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10F13E-68F0-47CD-A494-4439F655B6C2}"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179079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010F13E-68F0-47CD-A494-4439F655B6C2}" type="datetimeFigureOut">
              <a:rPr lang="en-US" smtClean="0"/>
              <a:t>3/26/2021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2EB3EF2-51E4-4412-AB24-07C0E2B6FD2C}" type="slidenum">
              <a:rPr lang="en-US" smtClean="0"/>
              <a:t>‹#›</a:t>
            </a:fld>
            <a:endParaRPr lang="en-US"/>
          </a:p>
        </p:txBody>
      </p:sp>
    </p:spTree>
    <p:extLst>
      <p:ext uri="{BB962C8B-B14F-4D97-AF65-F5344CB8AC3E}">
        <p14:creationId xmlns:p14="http://schemas.microsoft.com/office/powerpoint/2010/main" val="343976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audio" Target="NULL"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C5963B-9B9C-49C4-AF5A-B09AE60DC409}"/>
              </a:ext>
            </a:extLst>
          </p:cNvPr>
          <p:cNvSpPr>
            <a:spLocks noGrp="1"/>
          </p:cNvSpPr>
          <p:nvPr>
            <p:ph type="title"/>
          </p:nvPr>
        </p:nvSpPr>
        <p:spPr>
          <a:xfrm>
            <a:off x="2053882" y="567839"/>
            <a:ext cx="8581293" cy="881133"/>
          </a:xfrm>
        </p:spPr>
        <p:txBody>
          <a:bodyPr>
            <a:noAutofit/>
          </a:bodyPr>
          <a:lstStyle/>
          <a:p>
            <a:pPr algn="ctr" rtl="1"/>
            <a:r>
              <a:rPr lang="ar-JO" sz="6000" dirty="0">
                <a:solidFill>
                  <a:srgbClr val="FF0000"/>
                </a:solidFill>
                <a:latin typeface="Arabic Typesetting" panose="03020402040406030203" pitchFamily="66" charset="-78"/>
                <a:cs typeface="Arabic Typesetting" panose="03020402040406030203" pitchFamily="66" charset="-78"/>
              </a:rPr>
              <a:t>مريم العذراء أُمُّ يسوعَ وأُمُّنا</a:t>
            </a:r>
            <a:endParaRPr lang="en-US" sz="6000" dirty="0">
              <a:solidFill>
                <a:srgbClr val="FF0000"/>
              </a:solidFill>
              <a:latin typeface="Arabic Typesetting" panose="03020402040406030203" pitchFamily="66" charset="-78"/>
              <a:cs typeface="Arabic Typesetting" panose="03020402040406030203" pitchFamily="66" charset="-78"/>
            </a:endParaRPr>
          </a:p>
        </p:txBody>
      </p:sp>
      <p:pic>
        <p:nvPicPr>
          <p:cNvPr id="7" name="Content Placeholder 6">
            <a:extLst>
              <a:ext uri="{FF2B5EF4-FFF2-40B4-BE49-F238E27FC236}">
                <a16:creationId xmlns:a16="http://schemas.microsoft.com/office/drawing/2014/main" id="{DF0FB219-A0D2-4735-87A3-F5398DA2F2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3282" y="1656396"/>
            <a:ext cx="4182494" cy="5004056"/>
          </a:xfrm>
          <a:prstGeom prst="rect">
            <a:avLst/>
          </a:prstGeom>
          <a:ln/>
        </p:spPr>
        <p:style>
          <a:lnRef idx="1">
            <a:schemeClr val="accent1"/>
          </a:lnRef>
          <a:fillRef idx="3">
            <a:schemeClr val="accent1"/>
          </a:fillRef>
          <a:effectRef idx="2">
            <a:schemeClr val="accent1"/>
          </a:effectRef>
          <a:fontRef idx="minor">
            <a:schemeClr val="lt1"/>
          </a:fontRef>
        </p:style>
      </p:pic>
    </p:spTree>
    <p:extLst>
      <p:ext uri="{BB962C8B-B14F-4D97-AF65-F5344CB8AC3E}">
        <p14:creationId xmlns:p14="http://schemas.microsoft.com/office/powerpoint/2010/main" val="3206199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4CDD2-E0B6-4590-AD8B-7C999A2DE04A}"/>
              </a:ext>
            </a:extLst>
          </p:cNvPr>
          <p:cNvSpPr>
            <a:spLocks noGrp="1"/>
          </p:cNvSpPr>
          <p:nvPr>
            <p:ph type="title"/>
          </p:nvPr>
        </p:nvSpPr>
        <p:spPr>
          <a:xfrm>
            <a:off x="3868615" y="643309"/>
            <a:ext cx="7442467" cy="890069"/>
          </a:xfrm>
        </p:spPr>
        <p:txBody>
          <a:bodyPr/>
          <a:lstStyle/>
          <a:p>
            <a:pPr algn="ctr" rtl="1"/>
            <a:r>
              <a:rPr lang="ar-JO" dirty="0">
                <a:solidFill>
                  <a:srgbClr val="FF0000"/>
                </a:solidFill>
                <a:latin typeface="Andalus" panose="02020603050405020304" pitchFamily="18" charset="-78"/>
                <a:cs typeface="Andalus" panose="02020603050405020304" pitchFamily="18" charset="-78"/>
              </a:rPr>
              <a:t>نص من الكتاب المقدس : </a:t>
            </a:r>
            <a:r>
              <a:rPr lang="ar-JO" sz="1400" dirty="0"/>
              <a:t>(لوقا 1: 39 – 45).</a:t>
            </a:r>
            <a:endParaRPr lang="en-US" sz="1400" dirty="0"/>
          </a:p>
        </p:txBody>
      </p:sp>
      <p:sp>
        <p:nvSpPr>
          <p:cNvPr id="3" name="Content Placeholder 2">
            <a:extLst>
              <a:ext uri="{FF2B5EF4-FFF2-40B4-BE49-F238E27FC236}">
                <a16:creationId xmlns:a16="http://schemas.microsoft.com/office/drawing/2014/main" id="{73C26BB3-96C7-4DE7-A9D8-F49E33E8C134}"/>
              </a:ext>
            </a:extLst>
          </p:cNvPr>
          <p:cNvSpPr>
            <a:spLocks noGrp="1"/>
          </p:cNvSpPr>
          <p:nvPr>
            <p:ph idx="1"/>
          </p:nvPr>
        </p:nvSpPr>
        <p:spPr>
          <a:xfrm>
            <a:off x="3868615" y="1649149"/>
            <a:ext cx="7934179" cy="4962666"/>
          </a:xfrm>
        </p:spPr>
        <p:txBody>
          <a:bodyPr>
            <a:normAutofit/>
          </a:bodyPr>
          <a:lstStyle/>
          <a:p>
            <a:pPr marL="0" indent="0" algn="ctr" rtl="1">
              <a:buNone/>
            </a:pPr>
            <a:r>
              <a:rPr lang="ar-JO" sz="4400" dirty="0">
                <a:solidFill>
                  <a:schemeClr val="tx1"/>
                </a:solidFill>
                <a:latin typeface="Arabic Typesetting" panose="03020402040406030203" pitchFamily="66" charset="-78"/>
                <a:cs typeface="Arabic Typesetting" panose="03020402040406030203" pitchFamily="66" charset="-78"/>
              </a:rPr>
              <a:t>" وفي تلكَ الأيام، قامت مريم وأسرَعَت .. ودخلت بيتَ زكريَّا وسلَّمت على أليصابات. فلمَّا سَمِعَت أليصابات سلامَ مريم، تحرَّكَ الجنينُ في بطنها، وامتلأت أليصابات مِنَ الروح القدُس، فَهَتَفَت بأعلى صوتِها : مُباركةٌ أنتِ في النساء ومُباركةٌ هي ثمرةُ بطنِكِ! فمِن أينَ لي هذا أن تأتي أُمُّ ربّي إليَّ؟ ما إن سمِعتُ صوتَ سلامَكِ حتى تحرَّكَ الجنينُ مِنَ الفرح في بطني، هنيئاً لكِ، يا مَن آمَنَت بأنَّ ما جاءها مِن عند الرَّبِّ سَيَتمُّ ".</a:t>
            </a:r>
            <a:endParaRPr lang="en-US" sz="4400" dirty="0">
              <a:solidFill>
                <a:schemeClr val="tx1"/>
              </a:solidFill>
              <a:latin typeface="Arabic Typesetting" panose="03020402040406030203" pitchFamily="66" charset="-78"/>
              <a:cs typeface="Arabic Typesetting" panose="03020402040406030203" pitchFamily="66" charset="-78"/>
            </a:endParaRPr>
          </a:p>
        </p:txBody>
      </p:sp>
      <p:pic>
        <p:nvPicPr>
          <p:cNvPr id="5" name="Picture 4">
            <a:extLst>
              <a:ext uri="{FF2B5EF4-FFF2-40B4-BE49-F238E27FC236}">
                <a16:creationId xmlns:a16="http://schemas.microsoft.com/office/drawing/2014/main" id="{D39BDA97-1FAA-40E6-A4A5-08FA19160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206" y="1477109"/>
            <a:ext cx="3125227" cy="47375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12061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671C-1F90-4E35-B258-713DEC593437}"/>
              </a:ext>
            </a:extLst>
          </p:cNvPr>
          <p:cNvSpPr>
            <a:spLocks noGrp="1"/>
          </p:cNvSpPr>
          <p:nvPr>
            <p:ph type="title"/>
          </p:nvPr>
        </p:nvSpPr>
        <p:spPr>
          <a:xfrm>
            <a:off x="2592926" y="624109"/>
            <a:ext cx="8534620" cy="867065"/>
          </a:xfrm>
        </p:spPr>
        <p:txBody>
          <a:bodyPr>
            <a:noAutofit/>
          </a:bodyPr>
          <a:lstStyle/>
          <a:p>
            <a:pPr algn="r" rtl="1"/>
            <a:r>
              <a:rPr lang="ar-JO" sz="4400" dirty="0">
                <a:solidFill>
                  <a:srgbClr val="FF0000"/>
                </a:solidFill>
                <a:latin typeface="Andalus" panose="02020603050405020304" pitchFamily="18" charset="-78"/>
                <a:cs typeface="Andalus" panose="02020603050405020304" pitchFamily="18" charset="-78"/>
              </a:rPr>
              <a:t>مَنْ هي مريم العذراء :</a:t>
            </a:r>
            <a:endParaRPr lang="en-US" sz="4400" dirty="0">
              <a:solidFill>
                <a:srgbClr val="FF0000"/>
              </a:solidFill>
              <a:latin typeface="Andalus" panose="02020603050405020304" pitchFamily="18" charset="-78"/>
              <a:cs typeface="Andalus" panose="02020603050405020304" pitchFamily="18" charset="-78"/>
            </a:endParaRPr>
          </a:p>
        </p:txBody>
      </p:sp>
      <p:sp>
        <p:nvSpPr>
          <p:cNvPr id="3" name="Content Placeholder 2">
            <a:extLst>
              <a:ext uri="{FF2B5EF4-FFF2-40B4-BE49-F238E27FC236}">
                <a16:creationId xmlns:a16="http://schemas.microsoft.com/office/drawing/2014/main" id="{43BAA99D-1331-4897-8777-260B8E0E39D0}"/>
              </a:ext>
            </a:extLst>
          </p:cNvPr>
          <p:cNvSpPr>
            <a:spLocks noGrp="1"/>
          </p:cNvSpPr>
          <p:nvPr>
            <p:ph idx="1"/>
          </p:nvPr>
        </p:nvSpPr>
        <p:spPr>
          <a:xfrm>
            <a:off x="3756074" y="1905001"/>
            <a:ext cx="7948246" cy="4819356"/>
          </a:xfrm>
        </p:spPr>
        <p:txBody>
          <a:bodyPr>
            <a:normAutofit/>
          </a:bodyPr>
          <a:lstStyle/>
          <a:p>
            <a:pPr algn="r" rtl="1"/>
            <a:r>
              <a:rPr lang="ar-JO" sz="3600" dirty="0">
                <a:latin typeface="Andalus" panose="02020603050405020304" pitchFamily="18" charset="-78"/>
                <a:cs typeface="Andalus" panose="02020603050405020304" pitchFamily="18" charset="-78"/>
              </a:rPr>
              <a:t> إنها مريم ابنة يواكيم وحنة ، فتاة من الناصرة، وُلِدَت في شيخوخة والديّها اللَّذينِ قدّماها نذراً لخدمة الرَّب في هيكلهِ، فتربّت في الهيكل على المحبة والإيمان والتواضع.</a:t>
            </a:r>
          </a:p>
          <a:p>
            <a:pPr algn="r" rtl="1"/>
            <a:r>
              <a:rPr lang="ar-JO" sz="3600" dirty="0">
                <a:latin typeface="Andalus" panose="02020603050405020304" pitchFamily="18" charset="-78"/>
                <a:cs typeface="Andalus" panose="02020603050405020304" pitchFamily="18" charset="-78"/>
              </a:rPr>
              <a:t> يظهر إسم مريم في البشارة مخطوبة ليوسف البار الذي هو من عشيرة داوود وهي حبلى من الروح القدس، بعد أن تقبَّلت بشارة الفرح من الملاك. </a:t>
            </a:r>
            <a:endParaRPr lang="en-US" sz="3600" dirty="0">
              <a:latin typeface="Andalus" panose="02020603050405020304" pitchFamily="18" charset="-78"/>
              <a:cs typeface="Andalus" panose="02020603050405020304" pitchFamily="18" charset="-78"/>
            </a:endParaRPr>
          </a:p>
        </p:txBody>
      </p:sp>
      <p:pic>
        <p:nvPicPr>
          <p:cNvPr id="5" name="Picture 4">
            <a:extLst>
              <a:ext uri="{FF2B5EF4-FFF2-40B4-BE49-F238E27FC236}">
                <a16:creationId xmlns:a16="http://schemas.microsoft.com/office/drawing/2014/main" id="{2521AFFC-80BE-494B-9A47-58E4ADB5D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64" y="1736189"/>
            <a:ext cx="3462582" cy="487387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61847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7B15C-463E-43FA-B486-26CCBC909CAA}"/>
              </a:ext>
            </a:extLst>
          </p:cNvPr>
          <p:cNvSpPr>
            <a:spLocks noGrp="1"/>
          </p:cNvSpPr>
          <p:nvPr>
            <p:ph type="title"/>
          </p:nvPr>
        </p:nvSpPr>
        <p:spPr>
          <a:xfrm>
            <a:off x="2521730" y="471125"/>
            <a:ext cx="8911687" cy="740456"/>
          </a:xfrm>
        </p:spPr>
        <p:txBody>
          <a:bodyPr>
            <a:noAutofit/>
          </a:bodyPr>
          <a:lstStyle/>
          <a:p>
            <a:pPr algn="r" rtl="1"/>
            <a:r>
              <a:rPr lang="ar-JO" sz="4400" dirty="0">
                <a:solidFill>
                  <a:srgbClr val="FF0000"/>
                </a:solidFill>
                <a:latin typeface="Andalus" panose="02020603050405020304" pitchFamily="18" charset="-78"/>
                <a:cs typeface="Andalus" panose="02020603050405020304" pitchFamily="18" charset="-78"/>
              </a:rPr>
              <a:t>بشارة السيّدة مريم العذراء :</a:t>
            </a:r>
            <a:endParaRPr lang="en-US" sz="4400" dirty="0">
              <a:solidFill>
                <a:srgbClr val="FF0000"/>
              </a:solidFill>
              <a:latin typeface="Andalus" panose="02020603050405020304" pitchFamily="18" charset="-78"/>
              <a:cs typeface="Andalus" panose="02020603050405020304" pitchFamily="18" charset="-78"/>
            </a:endParaRPr>
          </a:p>
        </p:txBody>
      </p:sp>
      <p:sp>
        <p:nvSpPr>
          <p:cNvPr id="3" name="Content Placeholder 2">
            <a:extLst>
              <a:ext uri="{FF2B5EF4-FFF2-40B4-BE49-F238E27FC236}">
                <a16:creationId xmlns:a16="http://schemas.microsoft.com/office/drawing/2014/main" id="{2214B450-21D9-41E5-9456-2EE7E22E7ABE}"/>
              </a:ext>
            </a:extLst>
          </p:cNvPr>
          <p:cNvSpPr>
            <a:spLocks noGrp="1"/>
          </p:cNvSpPr>
          <p:nvPr>
            <p:ph idx="1"/>
          </p:nvPr>
        </p:nvSpPr>
        <p:spPr>
          <a:xfrm>
            <a:off x="3193366" y="1273127"/>
            <a:ext cx="8637561" cy="5465298"/>
          </a:xfrm>
        </p:spPr>
        <p:txBody>
          <a:bodyPr>
            <a:normAutofit/>
          </a:bodyPr>
          <a:lstStyle/>
          <a:p>
            <a:pPr marL="0" indent="0" algn="r" rtl="1">
              <a:buNone/>
            </a:pPr>
            <a:endParaRPr lang="ar-JO" dirty="0"/>
          </a:p>
          <a:p>
            <a:pPr marL="0" indent="0" algn="r" rtl="1">
              <a:buNone/>
            </a:pPr>
            <a:endParaRPr lang="ar-JO" dirty="0"/>
          </a:p>
          <a:p>
            <a:pPr marL="0" indent="0" algn="r" rtl="1">
              <a:buNone/>
            </a:pPr>
            <a:endParaRPr lang="ar-JO" dirty="0"/>
          </a:p>
          <a:p>
            <a:pPr marL="0" indent="0" algn="r" rtl="1">
              <a:buNone/>
            </a:pPr>
            <a:endParaRPr lang="ar-JO" dirty="0"/>
          </a:p>
          <a:p>
            <a:pPr marL="0" indent="0" algn="r" rtl="1">
              <a:buNone/>
            </a:pPr>
            <a:r>
              <a:rPr lang="ar-JO" dirty="0"/>
              <a:t>-  </a:t>
            </a:r>
            <a:r>
              <a:rPr lang="ar-JO" sz="2000" dirty="0"/>
              <a:t>  </a:t>
            </a:r>
            <a:r>
              <a:rPr lang="ar-JO" sz="2000" dirty="0">
                <a:solidFill>
                  <a:schemeClr val="tx1"/>
                </a:solidFill>
                <a:latin typeface="Arial" panose="020B0604020202020204" pitchFamily="34" charset="0"/>
                <a:cs typeface="Arial" panose="020B0604020202020204" pitchFamily="34" charset="0"/>
              </a:rPr>
              <a:t>كان مديح أليصابات لمريم علامة إيمان بالمسيح بقولها لمريم ( أمُّ ربي ).</a:t>
            </a:r>
          </a:p>
          <a:p>
            <a:pPr algn="r" rtl="1">
              <a:buFontTx/>
              <a:buChar char="-"/>
            </a:pPr>
            <a:r>
              <a:rPr lang="ar-JO" sz="2000" dirty="0">
                <a:solidFill>
                  <a:schemeClr val="tx1"/>
                </a:solidFill>
                <a:latin typeface="Arial" panose="020B0604020202020204" pitchFamily="34" charset="0"/>
                <a:cs typeface="Arial" panose="020B0604020202020204" pitchFamily="34" charset="0"/>
              </a:rPr>
              <a:t>إنَّ مريم ذهبت لتشارك نسيبتها أليصابات في فرح هذا السِّر العظيم المُشترك، وحتى تشارك نسيبتها فرحها بحبلها في شيخوختها، وهُنا امتلأت أليصابات من الروح القدس، وقالت لمريم : ما إن سمعتُ صوتَ سلامَكِ حتى تحرَّكَ الجنين من الفرح في بطني.</a:t>
            </a:r>
          </a:p>
          <a:p>
            <a:pPr algn="r" rtl="1">
              <a:buFontTx/>
              <a:buChar char="-"/>
            </a:pPr>
            <a:r>
              <a:rPr lang="ar-JO" sz="2000" dirty="0">
                <a:solidFill>
                  <a:schemeClr val="tx1"/>
                </a:solidFill>
                <a:latin typeface="Arial" panose="020B0604020202020204" pitchFamily="34" charset="0"/>
                <a:cs typeface="Arial" panose="020B0604020202020204" pitchFamily="34" charset="0"/>
              </a:rPr>
              <a:t>وهُنا تُنشِد العذراء مريم هذه التعظيمة حيث تجعل حبلها بيسوع منها أُمّاً وبتولاً مباركة ممجَّدة من قبل جميع الأجيال: </a:t>
            </a:r>
            <a:r>
              <a:rPr lang="ar-JO" sz="2000" b="1" dirty="0">
                <a:solidFill>
                  <a:srgbClr val="FF0000"/>
                </a:solidFill>
                <a:latin typeface="Arial" panose="020B0604020202020204" pitchFamily="34" charset="0"/>
                <a:cs typeface="Arial" panose="020B0604020202020204" pitchFamily="34" charset="0"/>
              </a:rPr>
              <a:t>( تُعظِّمُ نفسي الرَّب وتبتهج روحي بالله مخلِّصي. فها منذُ الآنَ تطوبني جميع الأجيال)</a:t>
            </a:r>
            <a:r>
              <a:rPr lang="ar-JO" sz="2000" dirty="0">
                <a:solidFill>
                  <a:schemeClr val="tx1"/>
                </a:solidFill>
                <a:latin typeface="Arial" panose="020B0604020202020204" pitchFamily="34" charset="0"/>
                <a:cs typeface="Arial" panose="020B0604020202020204" pitchFamily="34" charset="0"/>
              </a:rPr>
              <a:t>.</a:t>
            </a:r>
          </a:p>
          <a:p>
            <a:pPr algn="r" rtl="1">
              <a:buFontTx/>
              <a:buChar char="-"/>
            </a:pPr>
            <a:r>
              <a:rPr lang="ar-JO" sz="2000" dirty="0">
                <a:solidFill>
                  <a:schemeClr val="tx1"/>
                </a:solidFill>
                <a:latin typeface="Arial" panose="020B0604020202020204" pitchFamily="34" charset="0"/>
                <a:cs typeface="Arial" panose="020B0604020202020204" pitchFamily="34" charset="0"/>
              </a:rPr>
              <a:t>عرس قانا الجليل : حيثُ تظهر مريم أمُّ الإله عند ابنها وتطلب من إبنها تخليص أهل العرس من ضيقهم. " ما بقيَّ عندهم خمر " .... " اعملوا ما يأمركم به " ( يوحنا 2: 3 – 5).</a:t>
            </a:r>
          </a:p>
          <a:p>
            <a:pPr algn="r" rtl="1">
              <a:buFontTx/>
              <a:buChar char="-"/>
            </a:pPr>
            <a:r>
              <a:rPr lang="ar-JO" sz="2000" dirty="0">
                <a:solidFill>
                  <a:schemeClr val="tx1"/>
                </a:solidFill>
                <a:latin typeface="Arial" panose="020B0604020202020204" pitchFamily="34" charset="0"/>
                <a:cs typeface="Arial" panose="020B0604020202020204" pitchFamily="34" charset="0"/>
              </a:rPr>
              <a:t>قَبِلَت مريم العذراء بإيمان وطاعة كل ما ارادهُ الله لها. وقبلت أن تحمل أعباء مسيرة الخلاص، ورافقت يسوع بحب وإيمان في كل مراحل حياته. </a:t>
            </a:r>
          </a:p>
          <a:p>
            <a:pPr marL="0" indent="0" algn="r" rtl="1">
              <a:buNone/>
            </a:pPr>
            <a:endParaRPr lang="en-US" dirty="0"/>
          </a:p>
        </p:txBody>
      </p:sp>
      <p:sp>
        <p:nvSpPr>
          <p:cNvPr id="6" name="Oval 5">
            <a:extLst>
              <a:ext uri="{FF2B5EF4-FFF2-40B4-BE49-F238E27FC236}">
                <a16:creationId xmlns:a16="http://schemas.microsoft.com/office/drawing/2014/main" id="{F48309E0-4B65-416D-9D61-F53B57AF7A0B}"/>
              </a:ext>
            </a:extLst>
          </p:cNvPr>
          <p:cNvSpPr/>
          <p:nvPr/>
        </p:nvSpPr>
        <p:spPr>
          <a:xfrm>
            <a:off x="1280161" y="1364566"/>
            <a:ext cx="9699476" cy="94253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5400" b="1" dirty="0">
                <a:solidFill>
                  <a:schemeClr val="tx1"/>
                </a:solidFill>
                <a:latin typeface="Arabic Typesetting" panose="03020402040406030203" pitchFamily="66" charset="-78"/>
                <a:cs typeface="Arabic Typesetting" panose="03020402040406030203" pitchFamily="66" charset="-78"/>
              </a:rPr>
              <a:t>" فمِن أينَ لي هذا أن تأتي أُمُّ ربّي إليَّ" </a:t>
            </a:r>
            <a:r>
              <a:rPr lang="ar-JO" sz="1400" dirty="0">
                <a:solidFill>
                  <a:srgbClr val="FFFF00"/>
                </a:solidFill>
              </a:rPr>
              <a:t>(لوقا 1 : 43)</a:t>
            </a:r>
            <a:endParaRPr lang="en-US" sz="1400" dirty="0">
              <a:solidFill>
                <a:srgbClr val="FFFF00"/>
              </a:solidFill>
            </a:endParaRPr>
          </a:p>
        </p:txBody>
      </p:sp>
      <p:pic>
        <p:nvPicPr>
          <p:cNvPr id="8" name="Picture 7">
            <a:extLst>
              <a:ext uri="{FF2B5EF4-FFF2-40B4-BE49-F238E27FC236}">
                <a16:creationId xmlns:a16="http://schemas.microsoft.com/office/drawing/2014/main" id="{AD06E9BE-75F9-4CF6-9B08-3C5AA73DFA4B}"/>
              </a:ext>
            </a:extLst>
          </p:cNvPr>
          <p:cNvPicPr>
            <a:picLocks noChangeAspect="1"/>
          </p:cNvPicPr>
          <p:nvPr/>
        </p:nvPicPr>
        <p:blipFill rotWithShape="1">
          <a:blip r:embed="rId2">
            <a:extLst>
              <a:ext uri="{28A0092B-C50C-407E-A947-70E740481C1C}">
                <a14:useLocalDpi xmlns:a14="http://schemas.microsoft.com/office/drawing/2010/main" val="0"/>
              </a:ext>
            </a:extLst>
          </a:blip>
          <a:srcRect l="4977" t="5128" r="4879" b="3386"/>
          <a:stretch/>
        </p:blipFill>
        <p:spPr>
          <a:xfrm>
            <a:off x="317710" y="2430194"/>
            <a:ext cx="2763116" cy="4209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4728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0FD4B-A4AE-4A47-B066-CCD4BC1B0F16}"/>
              </a:ext>
            </a:extLst>
          </p:cNvPr>
          <p:cNvSpPr>
            <a:spLocks noGrp="1"/>
          </p:cNvSpPr>
          <p:nvPr>
            <p:ph type="title"/>
          </p:nvPr>
        </p:nvSpPr>
        <p:spPr>
          <a:xfrm>
            <a:off x="2057400" y="397632"/>
            <a:ext cx="8911687" cy="712321"/>
          </a:xfrm>
        </p:spPr>
        <p:txBody>
          <a:bodyPr>
            <a:noAutofit/>
          </a:bodyPr>
          <a:lstStyle/>
          <a:p>
            <a:pPr algn="r" rtl="1"/>
            <a:r>
              <a:rPr lang="ar-JO" sz="5400" dirty="0">
                <a:solidFill>
                  <a:srgbClr val="FF0000"/>
                </a:solidFill>
                <a:latin typeface="Arabic Typesetting" panose="03020402040406030203" pitchFamily="66" charset="-78"/>
                <a:cs typeface="Arabic Typesetting" panose="03020402040406030203" pitchFamily="66" charset="-78"/>
              </a:rPr>
              <a:t>مريم العذراء أمُّ الكنيسة :</a:t>
            </a:r>
            <a:endParaRPr lang="en-US" sz="5400" dirty="0">
              <a:solidFill>
                <a:srgbClr val="FF0000"/>
              </a:solidFill>
              <a:latin typeface="Arabic Typesetting" panose="03020402040406030203" pitchFamily="66" charset="-78"/>
              <a:cs typeface="Arabic Typesetting" panose="03020402040406030203" pitchFamily="66" charset="-78"/>
            </a:endParaRPr>
          </a:p>
        </p:txBody>
      </p:sp>
      <p:sp>
        <p:nvSpPr>
          <p:cNvPr id="3" name="Content Placeholder 2">
            <a:extLst>
              <a:ext uri="{FF2B5EF4-FFF2-40B4-BE49-F238E27FC236}">
                <a16:creationId xmlns:a16="http://schemas.microsoft.com/office/drawing/2014/main" id="{66F4ABE7-1B2C-4DB4-A884-D2FE99C353FD}"/>
              </a:ext>
            </a:extLst>
          </p:cNvPr>
          <p:cNvSpPr>
            <a:spLocks noGrp="1"/>
          </p:cNvSpPr>
          <p:nvPr>
            <p:ph idx="1"/>
          </p:nvPr>
        </p:nvSpPr>
        <p:spPr>
          <a:xfrm>
            <a:off x="2057400" y="2940148"/>
            <a:ext cx="9601957" cy="3917852"/>
          </a:xfrm>
        </p:spPr>
        <p:txBody>
          <a:bodyPr>
            <a:normAutofit/>
          </a:bodyPr>
          <a:lstStyle/>
          <a:p>
            <a:pPr algn="r" rtl="1"/>
            <a:r>
              <a:rPr lang="ar-JO" sz="3200" dirty="0">
                <a:solidFill>
                  <a:schemeClr val="tx1"/>
                </a:solidFill>
                <a:latin typeface="Arabic Typesetting" panose="03020402040406030203" pitchFamily="66" charset="-78"/>
                <a:cs typeface="Arabic Typesetting" panose="03020402040406030203" pitchFamily="66" charset="-78"/>
              </a:rPr>
              <a:t> إنَّ بقاء مريم العذراء مع جماعة الرُسل الذين كانوا ينتظرون موعد الآب بحلول الروح القدس عليهم، لتُشَدِّد إيمانهم، وتقوّي ثقتهم وتُشاركهم فرحهم وتشجعهم، ولِتفتح لهم أبواب العُليَّة وتدفعهم للخروج إلى جميع أنحاء الأرضِ كُلَّها.</a:t>
            </a:r>
          </a:p>
          <a:p>
            <a:pPr algn="r" rtl="1"/>
            <a:r>
              <a:rPr lang="ar-JO" sz="3200" dirty="0">
                <a:solidFill>
                  <a:schemeClr val="tx1"/>
                </a:solidFill>
                <a:latin typeface="Arabic Typesetting" panose="03020402040406030203" pitchFamily="66" charset="-78"/>
                <a:cs typeface="Arabic Typesetting" panose="03020402040406030203" pitchFamily="66" charset="-78"/>
              </a:rPr>
              <a:t> مريم العذراء هي مثال للمحبة والحنان وأيضاً مثال للسيّدة العظيمة التي عاشت ذلكَ مع ابنها الرب يسوع .</a:t>
            </a:r>
            <a:endParaRPr lang="en-US" sz="3200" dirty="0">
              <a:solidFill>
                <a:schemeClr val="tx1"/>
              </a:solidFill>
              <a:latin typeface="Arabic Typesetting" panose="03020402040406030203" pitchFamily="66" charset="-78"/>
              <a:cs typeface="Arabic Typesetting" panose="03020402040406030203" pitchFamily="66" charset="-78"/>
            </a:endParaRPr>
          </a:p>
        </p:txBody>
      </p:sp>
      <p:sp>
        <p:nvSpPr>
          <p:cNvPr id="4" name="Rectangle 3">
            <a:extLst>
              <a:ext uri="{FF2B5EF4-FFF2-40B4-BE49-F238E27FC236}">
                <a16:creationId xmlns:a16="http://schemas.microsoft.com/office/drawing/2014/main" id="{0B526E69-33BE-458C-A557-F953BD134968}"/>
              </a:ext>
            </a:extLst>
          </p:cNvPr>
          <p:cNvSpPr/>
          <p:nvPr/>
        </p:nvSpPr>
        <p:spPr>
          <a:xfrm>
            <a:off x="1674056" y="1581918"/>
            <a:ext cx="9397218" cy="886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2000" dirty="0"/>
              <a:t>"وكانوا يواظبون كُلُّهم على الصلاة بقلبٍ واحدِ مع بعضِ النساء ومريم أمُّ يسوع وإخوتهِ "</a:t>
            </a:r>
            <a:r>
              <a:rPr lang="ar-JO" dirty="0"/>
              <a:t>. (أع 1 : 14). </a:t>
            </a:r>
            <a:endParaRPr lang="en-US" dirty="0"/>
          </a:p>
        </p:txBody>
      </p:sp>
      <p:pic>
        <p:nvPicPr>
          <p:cNvPr id="5" name="WhatsApp Audio 2021-03-26 at 9.14.31 PM">
            <a:hlinkClick r:id="" action="ppaction://media"/>
            <a:extLst>
              <a:ext uri="{FF2B5EF4-FFF2-40B4-BE49-F238E27FC236}">
                <a16:creationId xmlns:a16="http://schemas.microsoft.com/office/drawing/2014/main" id="{AE62233B-02CE-48EC-BB5D-FB6B459AED40}"/>
              </a:ext>
            </a:extLst>
          </p:cNvPr>
          <p:cNvPicPr>
            <a:picLocks noChangeAspect="1"/>
          </p:cNvPicPr>
          <p:nvPr>
            <a:audioFile r:link="rId1"/>
            <p:extLst>
              <p:ext uri="{DAA4B4D4-6D71-4841-9C94-3DE7FCFB9230}">
                <p14:media xmlns:p14="http://schemas.microsoft.com/office/powerpoint/2010/main" r:embed="rId2">
                  <p14:trim end="582"/>
                </p14:media>
              </p:ext>
            </p:extLst>
          </p:nvPr>
        </p:nvPicPr>
        <p:blipFill>
          <a:blip r:embed="rId4"/>
          <a:stretch>
            <a:fillRect/>
          </a:stretch>
        </p:blipFill>
        <p:spPr>
          <a:xfrm>
            <a:off x="6096000" y="5394960"/>
            <a:ext cx="855407" cy="609600"/>
          </a:xfrm>
          <a:prstGeom prst="rect">
            <a:avLst/>
          </a:prstGeom>
        </p:spPr>
      </p:pic>
    </p:spTree>
    <p:extLst>
      <p:ext uri="{BB962C8B-B14F-4D97-AF65-F5344CB8AC3E}">
        <p14:creationId xmlns:p14="http://schemas.microsoft.com/office/powerpoint/2010/main" val="291151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113</TotalTime>
  <Words>434</Words>
  <Application>Microsoft Office PowerPoint</Application>
  <PresentationFormat>Widescreen</PresentationFormat>
  <Paragraphs>21</Paragraphs>
  <Slides>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Andalus</vt:lpstr>
      <vt:lpstr>Arabic Typesetting</vt:lpstr>
      <vt:lpstr>Arial</vt:lpstr>
      <vt:lpstr>Century Gothic</vt:lpstr>
      <vt:lpstr>Tahoma</vt:lpstr>
      <vt:lpstr>Wingdings 3</vt:lpstr>
      <vt:lpstr>Wisp</vt:lpstr>
      <vt:lpstr>مريم العذراء أُمُّ يسوعَ وأُمُّنا</vt:lpstr>
      <vt:lpstr>نص من الكتاب المقدس : (لوقا 1: 39 – 45).</vt:lpstr>
      <vt:lpstr>مَنْ هي مريم العذراء :</vt:lpstr>
      <vt:lpstr>بشارة السيّدة مريم العذراء :</vt:lpstr>
      <vt:lpstr>مريم العذراء أمُّ الكنيسة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مريم العذراء أُمُّ يسوعَ وأُمُّنا</dc:title>
  <dc:creator>Admin</dc:creator>
  <cp:lastModifiedBy>Admin</cp:lastModifiedBy>
  <cp:revision>19</cp:revision>
  <dcterms:created xsi:type="dcterms:W3CDTF">2021-03-26T16:31:31Z</dcterms:created>
  <dcterms:modified xsi:type="dcterms:W3CDTF">2021-03-26T18:25:11Z</dcterms:modified>
</cp:coreProperties>
</file>