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75" r:id="rId9"/>
    <p:sldId id="276" r:id="rId10"/>
    <p:sldId id="277" r:id="rId11"/>
    <p:sldId id="278" r:id="rId12"/>
    <p:sldId id="266" r:id="rId1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956048"/>
            <a:ext cx="2990088" cy="914400"/>
          </a:xfrm>
          <a:noFill/>
        </p:spPr>
        <p:txBody>
          <a:bodyPr wrap="square" rtlCol="0">
            <a:spAutoFit/>
          </a:bodyPr>
          <a:lstStyle>
            <a:lvl1pPr>
              <a:defRPr lang="en-US" sz="42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1130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99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885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252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745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581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28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278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251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19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669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51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685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03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733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7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41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DCADF67-FE68-4AEF-875D-9D565E8E8461}" type="datetimeFigureOut">
              <a:rPr lang="pt-BR" smtClean="0"/>
              <a:pPr/>
              <a:t>12/05/2021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0F8C3CF-3DE8-4C5D-908F-A9496B0AA6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18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u="sng" dirty="0"/>
              <a:t>Gerund and Infinitive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169" y="0"/>
            <a:ext cx="7797662" cy="1151965"/>
          </a:xfrm>
        </p:spPr>
        <p:txBody>
          <a:bodyPr/>
          <a:lstStyle/>
          <a:p>
            <a:pPr algn="ctr"/>
            <a:r>
              <a:rPr lang="en-US" dirty="0"/>
              <a:t>Gerund and Infinitive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323528" y="1556792"/>
            <a:ext cx="8424936" cy="39604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Some verbs that can be followed ONLY by </a:t>
            </a:r>
            <a:r>
              <a:rPr lang="en-US" sz="2400" dirty="0">
                <a:solidFill>
                  <a:srgbClr val="002060"/>
                </a:solidFill>
              </a:rPr>
              <a:t>INFINITIVE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are: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Need</a:t>
            </a:r>
          </a:p>
          <a:p>
            <a:r>
              <a:rPr lang="en-US" sz="2200" dirty="0">
                <a:solidFill>
                  <a:srgbClr val="0070C0"/>
                </a:solidFill>
              </a:rPr>
              <a:t>Want</a:t>
            </a:r>
          </a:p>
          <a:p>
            <a:r>
              <a:rPr lang="en-US" sz="2200" dirty="0">
                <a:solidFill>
                  <a:srgbClr val="0070C0"/>
                </a:solidFill>
              </a:rPr>
              <a:t>Plan</a:t>
            </a:r>
          </a:p>
          <a:p>
            <a:r>
              <a:rPr lang="en-US" sz="2200" dirty="0">
                <a:solidFill>
                  <a:srgbClr val="0070C0"/>
                </a:solidFill>
              </a:rPr>
              <a:t>Help</a:t>
            </a:r>
          </a:p>
          <a:p>
            <a:r>
              <a:rPr lang="en-US" sz="2200" dirty="0">
                <a:solidFill>
                  <a:srgbClr val="0070C0"/>
                </a:solidFill>
              </a:rPr>
              <a:t>Decide</a:t>
            </a:r>
          </a:p>
          <a:p>
            <a:r>
              <a:rPr lang="en-US" sz="2200" dirty="0">
                <a:solidFill>
                  <a:srgbClr val="0070C0"/>
                </a:solidFill>
              </a:rPr>
              <a:t>manage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7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169" y="0"/>
            <a:ext cx="7797662" cy="1151965"/>
          </a:xfrm>
        </p:spPr>
        <p:txBody>
          <a:bodyPr/>
          <a:lstStyle/>
          <a:p>
            <a:pPr algn="ctr"/>
            <a:r>
              <a:rPr lang="en-US" dirty="0"/>
              <a:t>Gerund and Infinitive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79512" y="908720"/>
            <a:ext cx="8424936" cy="4547424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 </a:t>
            </a:r>
            <a:r>
              <a:rPr lang="en-US" sz="2400" dirty="0">
                <a:solidFill>
                  <a:schemeClr val="accent2"/>
                </a:solidFill>
              </a:rPr>
              <a:t>planned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TO SURF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algn="just">
              <a:spcBef>
                <a:spcPts val="0"/>
              </a:spcBef>
              <a:buNone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algn="just">
              <a:spcBef>
                <a:spcPts val="0"/>
              </a:spcBef>
              <a:buNone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algn="just">
              <a:spcBef>
                <a:spcPts val="0"/>
              </a:spcBef>
              <a:buNone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SHE </a:t>
            </a:r>
            <a:r>
              <a:rPr lang="en-US" sz="2400" dirty="0">
                <a:solidFill>
                  <a:srgbClr val="0070C0"/>
                </a:solidFill>
              </a:rPr>
              <a:t>DECIDED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to move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to PARIS.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72" y="1619615"/>
            <a:ext cx="1881536" cy="13609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72" y="3448264"/>
            <a:ext cx="1889559" cy="13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5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2902" y="0"/>
            <a:ext cx="7797662" cy="1151965"/>
          </a:xfrm>
        </p:spPr>
        <p:txBody>
          <a:bodyPr/>
          <a:lstStyle/>
          <a:p>
            <a:r>
              <a:rPr lang="en-US" dirty="0"/>
              <a:t>So…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77680977"/>
              </p:ext>
            </p:extLst>
          </p:nvPr>
        </p:nvGraphicFramePr>
        <p:xfrm>
          <a:off x="514350" y="908720"/>
          <a:ext cx="7153994" cy="4531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6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6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9974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effectLst/>
                        </a:rPr>
                        <a:t>VERB</a:t>
                      </a:r>
                      <a:r>
                        <a:rPr lang="en-US" sz="2400" b="0" i="0" baseline="0" dirty="0">
                          <a:effectLst/>
                        </a:rPr>
                        <a:t> + INFINITIVE</a:t>
                      </a:r>
                    </a:p>
                    <a:p>
                      <a:pPr algn="ctr"/>
                      <a:r>
                        <a:rPr lang="en-US" sz="2400" b="0" i="0" strike="noStrike" baseline="0" dirty="0">
                          <a:effectLst/>
                        </a:rPr>
                        <a:t>Verb + to______</a:t>
                      </a:r>
                      <a:endParaRPr lang="en-US" sz="2400" b="0" i="0" strike="noStrike" dirty="0">
                        <a:effectLst/>
                      </a:endParaRPr>
                    </a:p>
                  </a:txBody>
                  <a:tcPr marL="98478" marR="98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effectLst/>
                        </a:rPr>
                        <a:t>VERB + GERUND</a:t>
                      </a:r>
                    </a:p>
                    <a:p>
                      <a:pPr algn="ctr"/>
                      <a:r>
                        <a:rPr lang="en-US" sz="2400" b="0" i="0" u="none" dirty="0">
                          <a:effectLst/>
                        </a:rPr>
                        <a:t>Verb + ______</a:t>
                      </a:r>
                      <a:r>
                        <a:rPr lang="en-US" sz="2400" b="0" i="0" u="none" dirty="0" err="1">
                          <a:effectLst/>
                        </a:rPr>
                        <a:t>ing</a:t>
                      </a:r>
                      <a:endParaRPr lang="en-US" sz="2400" b="0" i="0" u="none" dirty="0">
                        <a:effectLst/>
                      </a:endParaRPr>
                    </a:p>
                  </a:txBody>
                  <a:tcPr marL="98478" marR="9847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13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Need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Want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Plan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Help 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Decide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Manage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98478" marR="984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Like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Hate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Enjoy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Mind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Look forward to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Be good/bad at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Be interested in</a:t>
                      </a:r>
                    </a:p>
                  </a:txBody>
                  <a:tcPr marL="98478" marR="9847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Gerund and Infinitive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28792270"/>
              </p:ext>
            </p:extLst>
          </p:nvPr>
        </p:nvGraphicFramePr>
        <p:xfrm>
          <a:off x="500034" y="2500306"/>
          <a:ext cx="72390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Arial Black" panose="020B0A04020102020204" pitchFamily="34" charset="0"/>
                        </a:rPr>
                        <a:t>INFINITIVE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Arial Black" panose="020B0A04020102020204" pitchFamily="34" charset="0"/>
                        </a:rPr>
                        <a:t>GERUND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To</a:t>
                      </a:r>
                      <a:r>
                        <a:rPr lang="en-US" sz="3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 play</a:t>
                      </a:r>
                    </a:p>
                    <a:p>
                      <a:pPr algn="l"/>
                      <a:r>
                        <a:rPr lang="en-US" sz="3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To</a:t>
                      </a:r>
                      <a:r>
                        <a:rPr lang="en-US" sz="3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 dance</a:t>
                      </a:r>
                    </a:p>
                    <a:p>
                      <a:pPr algn="l"/>
                      <a:r>
                        <a:rPr lang="en-US" sz="3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To</a:t>
                      </a:r>
                      <a:r>
                        <a:rPr lang="en-US" sz="3200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 watch</a:t>
                      </a:r>
                      <a:endParaRPr lang="en-US" sz="32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Play</a:t>
                      </a:r>
                      <a:r>
                        <a:rPr lang="en-US" sz="3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ing</a:t>
                      </a:r>
                    </a:p>
                    <a:p>
                      <a:pPr algn="l"/>
                      <a:r>
                        <a:rPr lang="en-US" sz="3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Danc</a:t>
                      </a:r>
                      <a:r>
                        <a:rPr lang="en-US" sz="3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ing</a:t>
                      </a:r>
                    </a:p>
                    <a:p>
                      <a:pPr algn="l"/>
                      <a:r>
                        <a:rPr lang="en-US" sz="3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Watch</a:t>
                      </a:r>
                      <a:r>
                        <a:rPr lang="en-US" sz="3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Gerund and Infinitive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515983" y="2231595"/>
            <a:ext cx="7796030" cy="331118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We use the Gerund form of the verb when it is the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subject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of the sentence.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Gerund and Infinitive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515983" y="1837767"/>
            <a:ext cx="7796030" cy="799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Swimm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ing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is my favorite sport.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43" y="2924944"/>
            <a:ext cx="2957314" cy="295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3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Gerund and Infinitive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515982" y="1837767"/>
            <a:ext cx="8088465" cy="799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PLAY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ing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The piano Is my favorite WAY TO RELAX.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3284984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4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Gerund and Infinitive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515983" y="1837767"/>
            <a:ext cx="7796030" cy="799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EAT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ing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FRUITS is good for your health.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182" y="2924944"/>
            <a:ext cx="38100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3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169" y="0"/>
            <a:ext cx="7797662" cy="1151965"/>
          </a:xfrm>
        </p:spPr>
        <p:txBody>
          <a:bodyPr/>
          <a:lstStyle/>
          <a:p>
            <a:pPr algn="ctr"/>
            <a:r>
              <a:rPr lang="en-US" dirty="0"/>
              <a:t>Gerund and Infinitive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514350" y="908720"/>
            <a:ext cx="8162105" cy="4896544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en-US" sz="11200" dirty="0">
                <a:solidFill>
                  <a:schemeClr val="accent6">
                    <a:lumMod val="50000"/>
                  </a:schemeClr>
                </a:solidFill>
              </a:rPr>
              <a:t>According to the </a:t>
            </a:r>
            <a:r>
              <a:rPr lang="en-US" sz="11200" dirty="0">
                <a:solidFill>
                  <a:srgbClr val="0070C0"/>
                </a:solidFill>
              </a:rPr>
              <a:t>first verb</a:t>
            </a:r>
            <a:r>
              <a:rPr lang="en-US" sz="11200" dirty="0">
                <a:solidFill>
                  <a:schemeClr val="accent6">
                    <a:lumMod val="50000"/>
                  </a:schemeClr>
                </a:solidFill>
              </a:rPr>
              <a:t>, you can use the second ONE in the </a:t>
            </a:r>
            <a:r>
              <a:rPr lang="en-US" sz="11200" dirty="0">
                <a:solidFill>
                  <a:srgbClr val="002060"/>
                </a:solidFill>
              </a:rPr>
              <a:t>infinitive</a:t>
            </a:r>
            <a:r>
              <a:rPr lang="en-US" sz="11200" dirty="0">
                <a:solidFill>
                  <a:schemeClr val="accent6">
                    <a:lumMod val="50000"/>
                  </a:schemeClr>
                </a:solidFill>
              </a:rPr>
              <a:t> or in the </a:t>
            </a:r>
            <a:r>
              <a:rPr lang="en-US" sz="11200" dirty="0">
                <a:solidFill>
                  <a:srgbClr val="002060"/>
                </a:solidFill>
              </a:rPr>
              <a:t>gerund</a:t>
            </a:r>
            <a:r>
              <a:rPr lang="en-US" sz="11200" dirty="0">
                <a:solidFill>
                  <a:schemeClr val="accent6">
                    <a:lumMod val="50000"/>
                  </a:schemeClr>
                </a:solidFill>
              </a:rPr>
              <a:t> form.</a:t>
            </a:r>
          </a:p>
          <a:p>
            <a:pPr algn="just">
              <a:buNone/>
            </a:pPr>
            <a:r>
              <a:rPr lang="en-US" sz="11200" dirty="0">
                <a:solidFill>
                  <a:schemeClr val="accent6">
                    <a:lumMod val="50000"/>
                  </a:schemeClr>
                </a:solidFill>
              </a:rPr>
              <a:t>E.g.:</a:t>
            </a:r>
          </a:p>
          <a:p>
            <a:pPr algn="ctr">
              <a:buNone/>
            </a:pPr>
            <a:r>
              <a:rPr lang="en-US" sz="11200" dirty="0">
                <a:solidFill>
                  <a:schemeClr val="accent6">
                    <a:lumMod val="50000"/>
                  </a:schemeClr>
                </a:solidFill>
              </a:rPr>
              <a:t>I </a:t>
            </a:r>
            <a:r>
              <a:rPr lang="en-US" sz="11200" dirty="0">
                <a:solidFill>
                  <a:srgbClr val="0070C0"/>
                </a:solidFill>
              </a:rPr>
              <a:t>like</a:t>
            </a:r>
            <a:r>
              <a:rPr lang="en-US" sz="1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1200" dirty="0">
                <a:solidFill>
                  <a:srgbClr val="002060"/>
                </a:solidFill>
              </a:rPr>
              <a:t>watching</a:t>
            </a:r>
            <a:r>
              <a:rPr lang="en-US" sz="11200" dirty="0">
                <a:solidFill>
                  <a:schemeClr val="accent6">
                    <a:lumMod val="50000"/>
                  </a:schemeClr>
                </a:solidFill>
              </a:rPr>
              <a:t> MOVIES.</a:t>
            </a:r>
          </a:p>
          <a:p>
            <a:pPr algn="ctr">
              <a:buNone/>
            </a:pPr>
            <a:endParaRPr lang="en-US" sz="11200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en-US" sz="11200" dirty="0">
                <a:solidFill>
                  <a:schemeClr val="accent6">
                    <a:lumMod val="50000"/>
                  </a:schemeClr>
                </a:solidFill>
              </a:rPr>
              <a:t>She </a:t>
            </a:r>
            <a:r>
              <a:rPr lang="en-US" sz="11200" dirty="0">
                <a:solidFill>
                  <a:srgbClr val="0070C0"/>
                </a:solidFill>
              </a:rPr>
              <a:t>wants</a:t>
            </a:r>
            <a:r>
              <a:rPr lang="en-US" sz="1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1200" dirty="0">
                <a:solidFill>
                  <a:srgbClr val="002060"/>
                </a:solidFill>
              </a:rPr>
              <a:t>to play </a:t>
            </a:r>
            <a:r>
              <a:rPr lang="en-US" sz="11200" dirty="0">
                <a:solidFill>
                  <a:schemeClr val="accent6">
                    <a:lumMod val="50000"/>
                  </a:schemeClr>
                </a:solidFill>
              </a:rPr>
              <a:t>games. </a:t>
            </a:r>
          </a:p>
          <a:p>
            <a:pPr algn="ctr">
              <a:buNone/>
            </a:pPr>
            <a:endParaRPr lang="en-US" sz="112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41" y="4365104"/>
            <a:ext cx="1136959" cy="113695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56" y="2204864"/>
            <a:ext cx="1584175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7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169" y="0"/>
            <a:ext cx="7797662" cy="1151965"/>
          </a:xfrm>
        </p:spPr>
        <p:txBody>
          <a:bodyPr/>
          <a:lstStyle/>
          <a:p>
            <a:pPr algn="ctr"/>
            <a:r>
              <a:rPr lang="en-US" dirty="0"/>
              <a:t>Gerund and Infinitive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323528" y="908720"/>
            <a:ext cx="8424936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Some verbs that can be followed ONLY by </a:t>
            </a:r>
            <a:r>
              <a:rPr lang="en-US" sz="2400" dirty="0">
                <a:solidFill>
                  <a:srgbClr val="002060"/>
                </a:solidFill>
              </a:rPr>
              <a:t>Gerund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are:</a:t>
            </a:r>
          </a:p>
          <a:p>
            <a:r>
              <a:rPr lang="en-US" sz="2200" dirty="0">
                <a:solidFill>
                  <a:srgbClr val="0070C0"/>
                </a:solidFill>
              </a:rPr>
              <a:t>like</a:t>
            </a:r>
          </a:p>
          <a:p>
            <a:r>
              <a:rPr lang="en-US" sz="2200" dirty="0">
                <a:solidFill>
                  <a:srgbClr val="0070C0"/>
                </a:solidFill>
              </a:rPr>
              <a:t>hate</a:t>
            </a:r>
          </a:p>
          <a:p>
            <a:r>
              <a:rPr lang="en-US" sz="2200" dirty="0">
                <a:solidFill>
                  <a:srgbClr val="0070C0"/>
                </a:solidFill>
              </a:rPr>
              <a:t>Enjoy</a:t>
            </a:r>
          </a:p>
          <a:p>
            <a:r>
              <a:rPr lang="en-US" sz="2200" dirty="0">
                <a:solidFill>
                  <a:srgbClr val="0070C0"/>
                </a:solidFill>
              </a:rPr>
              <a:t>mind</a:t>
            </a:r>
          </a:p>
          <a:p>
            <a:r>
              <a:rPr lang="en-US" sz="2200" dirty="0">
                <a:solidFill>
                  <a:srgbClr val="0070C0"/>
                </a:solidFill>
              </a:rPr>
              <a:t>Look forward to</a:t>
            </a:r>
          </a:p>
          <a:p>
            <a:r>
              <a:rPr lang="en-US" sz="2200" dirty="0">
                <a:solidFill>
                  <a:srgbClr val="0070C0"/>
                </a:solidFill>
              </a:rPr>
              <a:t>Be good/bad at</a:t>
            </a:r>
          </a:p>
          <a:p>
            <a:r>
              <a:rPr lang="en-US" sz="2200" dirty="0">
                <a:solidFill>
                  <a:srgbClr val="0070C0"/>
                </a:solidFill>
              </a:rPr>
              <a:t>Be interested in </a:t>
            </a:r>
          </a:p>
          <a:p>
            <a:pPr marL="0" indent="0">
              <a:buNone/>
            </a:pP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7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72" y="4091331"/>
            <a:ext cx="1900558" cy="135651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72" y="2509850"/>
            <a:ext cx="1900558" cy="133686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60" y="908720"/>
            <a:ext cx="1902248" cy="135651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169" y="0"/>
            <a:ext cx="7797662" cy="1151965"/>
          </a:xfrm>
        </p:spPr>
        <p:txBody>
          <a:bodyPr/>
          <a:lstStyle/>
          <a:p>
            <a:pPr algn="ctr"/>
            <a:r>
              <a:rPr lang="en-US" dirty="0"/>
              <a:t>Gerund and Infinitive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79512" y="908720"/>
            <a:ext cx="8424936" cy="4547424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he </a:t>
            </a:r>
            <a:r>
              <a:rPr lang="en-US" sz="2400" dirty="0">
                <a:solidFill>
                  <a:srgbClr val="0070C0"/>
                </a:solidFill>
              </a:rPr>
              <a:t>ENJOYS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LISTENING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TO MUSIC.</a:t>
            </a:r>
          </a:p>
          <a:p>
            <a:pPr marL="0" algn="just">
              <a:spcBef>
                <a:spcPts val="0"/>
              </a:spcBef>
              <a:buNone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algn="just">
              <a:spcBef>
                <a:spcPts val="0"/>
              </a:spcBef>
              <a:buNone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algn="just">
              <a:spcBef>
                <a:spcPts val="0"/>
              </a:spcBef>
              <a:buNone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SHE </a:t>
            </a:r>
            <a:r>
              <a:rPr lang="en-US" sz="2400" dirty="0">
                <a:solidFill>
                  <a:srgbClr val="0070C0"/>
                </a:solidFill>
              </a:rPr>
              <a:t>hates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TRAVELING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by plane.</a:t>
            </a:r>
          </a:p>
          <a:p>
            <a:pPr marL="0" algn="just">
              <a:spcBef>
                <a:spcPts val="0"/>
              </a:spcBef>
              <a:buNone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algn="just">
              <a:spcBef>
                <a:spcPts val="0"/>
              </a:spcBef>
              <a:buNone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algn="just">
              <a:spcBef>
                <a:spcPts val="0"/>
              </a:spcBef>
              <a:buNone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WE hate </a:t>
            </a:r>
            <a:r>
              <a:rPr lang="en-US" sz="2400" dirty="0">
                <a:solidFill>
                  <a:srgbClr val="002060"/>
                </a:solidFill>
              </a:rPr>
              <a:t>eating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JUNK FOOD.</a:t>
            </a:r>
          </a:p>
        </p:txBody>
      </p:sp>
    </p:spTree>
    <p:extLst>
      <p:ext uri="{BB962C8B-B14F-4D97-AF65-F5344CB8AC3E}">
        <p14:creationId xmlns:p14="http://schemas.microsoft.com/office/powerpoint/2010/main" val="366994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Evento Principal</Template>
  <TotalTime>184</TotalTime>
  <Words>233</Words>
  <Application>Microsoft Office PowerPoint</Application>
  <PresentationFormat>On-screen Show (4:3)</PresentationFormat>
  <Paragraphs>77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Black</vt:lpstr>
      <vt:lpstr>Impact</vt:lpstr>
      <vt:lpstr>Evento Principal</vt:lpstr>
      <vt:lpstr> Gerund and Infinitive</vt:lpstr>
      <vt:lpstr>Gerund and Infinitive</vt:lpstr>
      <vt:lpstr>Gerund and Infinitive</vt:lpstr>
      <vt:lpstr>Gerund and Infinitive</vt:lpstr>
      <vt:lpstr>Gerund and Infinitive</vt:lpstr>
      <vt:lpstr>Gerund and Infinitive</vt:lpstr>
      <vt:lpstr>Gerund and Infinitive</vt:lpstr>
      <vt:lpstr>Gerund and Infinitive</vt:lpstr>
      <vt:lpstr>Gerund and Infinitive</vt:lpstr>
      <vt:lpstr>Gerund and Infinitive</vt:lpstr>
      <vt:lpstr>Gerund and Infinitive</vt:lpstr>
      <vt:lpstr>So…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Fourth Level Gerund and Infinitive</dc:title>
  <dc:creator>Jonatan</dc:creator>
  <cp:lastModifiedBy>Admin</cp:lastModifiedBy>
  <cp:revision>22</cp:revision>
  <dcterms:created xsi:type="dcterms:W3CDTF">2010-01-22T16:04:44Z</dcterms:created>
  <dcterms:modified xsi:type="dcterms:W3CDTF">2021-05-12T17:11:33Z</dcterms:modified>
</cp:coreProperties>
</file>