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8F75F-9EC3-42FD-8240-13BBB3D1A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F214A8-CFA3-4581-893F-BC9040E0B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8A311-556B-4C2D-9D31-D85D15EC4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6318-99A9-45D3-87E9-1E1A4B8172A5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4B67D-D759-4BA2-A385-1D913262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17B42-184A-4392-8113-FEDA41B22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D6C0-B845-4FD8-A1A1-558F37DF4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11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52C73-E436-4AEF-9C09-173DF1622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5EF03-D053-4028-8C5B-4E6C3C1D1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FF982-CB11-4414-95B0-C55597E3F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6318-99A9-45D3-87E9-1E1A4B8172A5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0CE23-D61E-44BB-BCBD-E9087784D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E2745-3411-4DF3-BA12-DB75C3FC4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D6C0-B845-4FD8-A1A1-558F37DF4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916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13CB6F-E501-402D-9423-1D9AA531E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FF781B-9670-4AD9-B85A-DB986F8AF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6084E-0916-426B-BF0E-744048710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6318-99A9-45D3-87E9-1E1A4B8172A5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1FD90-573D-499A-829A-B6F54DDE8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2113E-2422-46BC-834B-68E4A69A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D6C0-B845-4FD8-A1A1-558F37DF4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655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AF4A2-D439-4D43-B3F1-A55915BDA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ABB37-02EA-4C78-B9BF-3022CC925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8B3AD-1313-4A66-9530-12C5C273E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6318-99A9-45D3-87E9-1E1A4B8172A5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7B78A-975C-4D84-A58B-B5CDB803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08245-EE17-47E9-A0A5-670E41E5F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D6C0-B845-4FD8-A1A1-558F37DF4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23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7B164-FDF2-4887-85BA-155BF558A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AC94C-30EA-4BD2-A9EF-3F6E3A165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4322C-2E76-4E5D-92D9-14DA38A8E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6318-99A9-45D3-87E9-1E1A4B8172A5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F6C1B-F621-4751-AF12-E58970CD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297F3-03AA-4E05-8AAF-1F4EBCCF8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D6C0-B845-4FD8-A1A1-558F37DF4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54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0E11B-951E-4CCD-B29C-AA8203DC7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3096F-8FD0-4439-A38A-77BE28674A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439F91-E5E4-4D77-8FAA-92F1AB7E7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76778-25F5-47C4-8DB9-C298EADCB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6318-99A9-45D3-87E9-1E1A4B8172A5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392FE-FCBC-4C2E-9E09-E1FDABAA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0CE4B-6B9C-4746-B407-B1CDE554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D6C0-B845-4FD8-A1A1-558F37DF4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97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98E4B-B76F-4590-B890-79136195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E1A06-2BBB-4AC2-9A70-51122D784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2666FA-692F-4739-A2D8-A79F8927E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225FF1-1FAF-49CD-B162-4CC328BE08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832397-AFF0-496F-8C8E-4BA3F90A1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93577-8BFC-41A8-A04B-AA482F31B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6318-99A9-45D3-87E9-1E1A4B8172A5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3B1EA-2AEC-4AE0-B633-D200DE165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4AEF1-248F-4A5B-A304-E341B1D86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D6C0-B845-4FD8-A1A1-558F37DF4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68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460D6-180E-49E9-AC85-3E298CCB9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C6F774-7A4E-4D42-ABA8-8BD7AE5DC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6318-99A9-45D3-87E9-1E1A4B8172A5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921C0-F27E-43A9-A7CD-6762923A9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D62D9-7BDB-4B66-9C63-8106C037D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D6C0-B845-4FD8-A1A1-558F37DF4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565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5A7A42-78B6-46DE-952B-E66499814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6318-99A9-45D3-87E9-1E1A4B8172A5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FBFE77-7708-45FB-93C9-22A00310F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0C153-E8C3-430D-ACD6-BB0A35BCB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D6C0-B845-4FD8-A1A1-558F37DF4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492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BF3DA-789F-4877-8390-51C1274EC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32D61-2FC6-4A87-8C28-E164433F7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64157-55B3-4BE3-ACC4-0FB6EB0AB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4F745-44A2-497A-B200-3AC2DAE4D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6318-99A9-45D3-87E9-1E1A4B8172A5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5AA5CE-3806-4127-8F72-BC342AEA1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2018B-84F9-4D72-8782-4AB12E460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D6C0-B845-4FD8-A1A1-558F37DF4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886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EE725-6EF2-48FD-A9BC-06221F9F1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A76DF6-18EB-4C43-A3EB-18CA283FDF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55430-C8DC-46B6-8293-5F3866753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508E5A-B4F6-4D7D-BE5E-D7FDE95AF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6318-99A9-45D3-87E9-1E1A4B8172A5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510F7A-32D7-4B9E-B832-40E7B0AF5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33E90-95C8-4CDA-8ECE-EB81D9802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D6C0-B845-4FD8-A1A1-558F37DF4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88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3F9F94-14CA-4FCA-AA51-61B408AC2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59AEF-EDCC-4127-8D0B-C78F3330D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40B59-DAE7-4E50-BF70-8B6D2D864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A6318-99A9-45D3-87E9-1E1A4B8172A5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80AE0-C287-443B-B12A-ACB189DB7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CCD34-9B0B-4CF2-A1A2-5D59D206C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6D6C0-B845-4FD8-A1A1-558F37DF4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81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WDKsHm6gT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youtube.com/watch?v=6vT6sqjBFrs" TargetMode="External"/><Relationship Id="rId4" Type="http://schemas.openxmlformats.org/officeDocument/2006/relationships/hyperlink" Target="https://www.youtube.com/watch?v=1sfM-xx7tHI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answer" TargetMode="External"/><Relationship Id="rId2" Type="http://schemas.openxmlformats.org/officeDocument/2006/relationships/hyperlink" Target="https://dictionary.cambridge.org/dictionary/english/responsibility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ictionary.cambridge.org/dictionary/english/visitor" TargetMode="External"/><Relationship Id="rId5" Type="http://schemas.openxmlformats.org/officeDocument/2006/relationships/hyperlink" Target="https://dictionary.cambridge.org/dictionary/english/greeting" TargetMode="External"/><Relationship Id="rId4" Type="http://schemas.openxmlformats.org/officeDocument/2006/relationships/hyperlink" Target="https://dictionary.cambridge.org/dictionary/english/phon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night" TargetMode="External"/><Relationship Id="rId2" Type="http://schemas.openxmlformats.org/officeDocument/2006/relationships/hyperlink" Target="https://dictionary.cambridge.org/dictionary/english/broadcast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funds" TargetMode="External"/><Relationship Id="rId2" Type="http://schemas.openxmlformats.org/officeDocument/2006/relationships/hyperlink" Target="https://dictionary.cambridge.org/dictionary/english/year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ictionary.cambridge.org/dictionary/english/afrai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voice" TargetMode="External"/><Relationship Id="rId2" Type="http://schemas.openxmlformats.org/officeDocument/2006/relationships/hyperlink" Target="https://dictionary.cambridge.org/dictionary/english/note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dictionary/english/see" TargetMode="External"/><Relationship Id="rId3" Type="http://schemas.openxmlformats.org/officeDocument/2006/relationships/hyperlink" Target="https://dictionary.cambridge.org/dictionary/english/extreme" TargetMode="External"/><Relationship Id="rId7" Type="http://schemas.openxmlformats.org/officeDocument/2006/relationships/hyperlink" Target="https://dictionary.cambridge.org/dictionary/english/terrible" TargetMode="External"/><Relationship Id="rId2" Type="http://schemas.openxmlformats.org/officeDocument/2006/relationships/hyperlink" Target="https://dictionary.cambridge.org/dictionary/english/feelin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ictionary.cambridge.org/dictionary/english/pain" TargetMode="External"/><Relationship Id="rId5" Type="http://schemas.openxmlformats.org/officeDocument/2006/relationships/hyperlink" Target="https://dictionary.cambridge.org/dictionary/english/sadness" TargetMode="External"/><Relationship Id="rId4" Type="http://schemas.openxmlformats.org/officeDocument/2006/relationships/hyperlink" Target="https://dictionary.cambridge.org/dictionary/english/worry" TargetMode="External"/><Relationship Id="rId9" Type="http://schemas.openxmlformats.org/officeDocument/2006/relationships/hyperlink" Target="https://dictionary.cambridge.org/dictionary/english/chil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tank" TargetMode="External"/><Relationship Id="rId2" Type="http://schemas.openxmlformats.org/officeDocument/2006/relationships/hyperlink" Target="https://dictionary.cambridge.org/dictionary/english/sewage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dictionary.cambridge.org/dictionary/english/bush" TargetMode="External"/><Relationship Id="rId4" Type="http://schemas.openxmlformats.org/officeDocument/2006/relationships/hyperlink" Target="https://dictionary.cambridge.org/dictionary/english/line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dictionary/english/finger" TargetMode="External"/><Relationship Id="rId3" Type="http://schemas.openxmlformats.org/officeDocument/2006/relationships/hyperlink" Target="https://dictionary.cambridge.org/dictionary/english/your" TargetMode="External"/><Relationship Id="rId7" Type="http://schemas.openxmlformats.org/officeDocument/2006/relationships/hyperlink" Target="https://dictionary.cambridge.org/dictionary/english/near" TargetMode="External"/><Relationship Id="rId2" Type="http://schemas.openxmlformats.org/officeDocument/2006/relationships/hyperlink" Target="https://dictionary.cambridge.org/dictionary/english/mov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ictionary.cambridge.org/dictionary/english/tell" TargetMode="External"/><Relationship Id="rId5" Type="http://schemas.openxmlformats.org/officeDocument/2006/relationships/hyperlink" Target="https://dictionary.cambridge.org/dictionary/english/head" TargetMode="External"/><Relationship Id="rId4" Type="http://schemas.openxmlformats.org/officeDocument/2006/relationships/hyperlink" Target="https://dictionary.cambridge.org/dictionary/english/hand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team" TargetMode="External"/><Relationship Id="rId2" Type="http://schemas.openxmlformats.org/officeDocument/2006/relationships/hyperlink" Target="https://dictionary.cambridge.org/dictionary/english/possibl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ictionary.cambridge.org/dictionary/english/time" TargetMode="External"/><Relationship Id="rId5" Type="http://schemas.openxmlformats.org/officeDocument/2006/relationships/hyperlink" Target="https://dictionary.cambridge.org/dictionary/english/job" TargetMode="External"/><Relationship Id="rId4" Type="http://schemas.openxmlformats.org/officeDocument/2006/relationships/hyperlink" Target="https://dictionary.cambridge.org/dictionary/english/wor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dictionary/english/idea" TargetMode="External"/><Relationship Id="rId3" Type="http://schemas.openxmlformats.org/officeDocument/2006/relationships/hyperlink" Target="https://dictionary.cambridge.org/dictionary/english/movement" TargetMode="External"/><Relationship Id="rId7" Type="http://schemas.openxmlformats.org/officeDocument/2006/relationships/hyperlink" Target="https://dictionary.cambridge.org/dictionary/english/expres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ictionary.cambridge.org/dictionary/english/head" TargetMode="External"/><Relationship Id="rId5" Type="http://schemas.openxmlformats.org/officeDocument/2006/relationships/hyperlink" Target="https://dictionary.cambridge.org/dictionary/english/arms" TargetMode="External"/><Relationship Id="rId4" Type="http://schemas.openxmlformats.org/officeDocument/2006/relationships/hyperlink" Target="https://dictionary.cambridge.org/dictionary/english/hand" TargetMode="External"/><Relationship Id="rId9" Type="http://schemas.openxmlformats.org/officeDocument/2006/relationships/hyperlink" Target="https://dictionary.cambridge.org/dictionary/english/feelin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riam-webster.com/dictionary/priceles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anguage as a Commodity – Endangered Languages Around the World">
            <a:extLst>
              <a:ext uri="{FF2B5EF4-FFF2-40B4-BE49-F238E27FC236}">
                <a16:creationId xmlns:a16="http://schemas.microsoft.com/office/drawing/2014/main" id="{64AAEDE3-456C-4A2B-A696-DF3741AF4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2" r="3698" b="1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D35DD-970A-412B-BC3E-548A3A307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/>
              <a:t>Talking About Language</a:t>
            </a:r>
            <a:br>
              <a:rPr lang="en-US" sz="2300" dirty="0"/>
            </a:br>
            <a:r>
              <a:rPr lang="en-US" sz="2300" dirty="0">
                <a:hlinkClick r:id="rId3"/>
              </a:rPr>
              <a:t>https://www.youtube.com/watch?v=iWDKsHm6gTA</a:t>
            </a:r>
            <a:br>
              <a:rPr lang="en-US" sz="2300" dirty="0"/>
            </a:br>
            <a:r>
              <a:rPr lang="en-US" sz="2300" b="1" dirty="0"/>
              <a:t>Body Language</a:t>
            </a:r>
            <a:br>
              <a:rPr lang="en-US" sz="2300" dirty="0"/>
            </a:br>
            <a:r>
              <a:rPr lang="en-US" sz="2300" dirty="0">
                <a:hlinkClick r:id="rId4"/>
              </a:rPr>
              <a:t>https://www.youtube.com/watch?v=1sfM-xx7tHI</a:t>
            </a:r>
            <a:br>
              <a:rPr lang="en-US" sz="2300" dirty="0"/>
            </a:br>
            <a:r>
              <a:rPr lang="en-US" sz="2300" b="1" dirty="0"/>
              <a:t>positive body language</a:t>
            </a:r>
            <a:br>
              <a:rPr lang="en-US" sz="2300" dirty="0"/>
            </a:br>
            <a:r>
              <a:rPr lang="en-US" sz="2300" dirty="0">
                <a:hlinkClick r:id="rId5"/>
              </a:rPr>
              <a:t>https://www.youtube.com/watch?v=6vT6sqjBFrs</a:t>
            </a:r>
            <a:endParaRPr lang="en-US" sz="23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05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8BBDA-D085-47DA-82B5-61BB1C30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71654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Arial" panose="020B0604020202020204" pitchFamily="34" charset="0"/>
              </a:rPr>
              <a:t>C</a:t>
            </a:r>
            <a:r>
              <a:rPr lang="en-GB" b="0" i="0" dirty="0">
                <a:effectLst/>
                <a:latin typeface="Arial" panose="020B0604020202020204" pitchFamily="34" charset="0"/>
              </a:rPr>
              <a:t>onsist</a:t>
            </a:r>
            <a:br>
              <a:rPr lang="en-GB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</a:br>
            <a:b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</a:b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Verb: to be made up of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sth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US" b="1" i="0" u="sng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</a:br>
            <a:br>
              <a:rPr lang="en-US" b="1" i="0" u="sng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</a:br>
            <a:r>
              <a:rPr lang="en-US" b="0" i="1" u="sng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Her </a:t>
            </a:r>
            <a:r>
              <a:rPr lang="en-US" b="0" i="1" u="sng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  <a:hlinkClick r:id="rId2" tooltip="responsibiliti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responsibilities</a:t>
            </a:r>
            <a:r>
              <a:rPr lang="en-US" b="0" i="1" u="sng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 consist of </a:t>
            </a:r>
            <a:r>
              <a:rPr lang="en-US" b="0" i="1" u="sng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  <a:hlinkClick r:id="rId3" tooltip="answer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answering</a:t>
            </a:r>
            <a:r>
              <a:rPr lang="en-US" b="0" i="1" u="sng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 the </a:t>
            </a:r>
            <a:r>
              <a:rPr lang="en-US" b="0" i="1" u="sng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  <a:hlinkClick r:id="rId4" tooltip="phon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phone</a:t>
            </a:r>
            <a:r>
              <a:rPr lang="en-US" b="0" i="1" u="sng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 and </a:t>
            </a:r>
            <a:r>
              <a:rPr lang="en-US" b="0" i="1" u="sng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  <a:hlinkClick r:id="rId5" tooltip="greet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greeting</a:t>
            </a:r>
            <a:r>
              <a:rPr lang="en-US" b="0" i="1" u="sng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1" u="sng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  <a:hlinkClick r:id="rId6" tooltip="visitor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visitors</a:t>
            </a:r>
            <a:r>
              <a:rPr lang="en-US" b="0" i="1" u="sng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.</a:t>
            </a:r>
            <a:endParaRPr lang="en-GB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67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A29C82-5322-4FDF-B5EA-388007309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662"/>
            <a:ext cx="3785513" cy="372885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/>
              <a:t>Gesture/ beckon/ refusal/ disapproval/ conceal/ lack/ raised/ enable/ invaluable/ consist/ distress/ transmit</a:t>
            </a:r>
            <a:endParaRPr lang="en-US" sz="3600" dirty="0"/>
          </a:p>
        </p:txBody>
      </p:sp>
      <p:pic>
        <p:nvPicPr>
          <p:cNvPr id="7180" name="Picture 12" descr="Broadcast, signal, transmit, wifi, wireless icon">
            <a:extLst>
              <a:ext uri="{FF2B5EF4-FFF2-40B4-BE49-F238E27FC236}">
                <a16:creationId xmlns:a16="http://schemas.microsoft.com/office/drawing/2014/main" id="{A8C4D1CF-2ADE-43ED-ABA1-7D2DABEB07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" r="-2" b="2228"/>
          <a:stretch/>
        </p:blipFill>
        <p:spPr bwMode="auto">
          <a:xfrm>
            <a:off x="5009505" y="10"/>
            <a:ext cx="71824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282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F4617-4F69-4B24-B471-EC27ACE01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335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Open Sans"/>
              </a:rPr>
              <a:t>T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/>
              </a:rPr>
              <a:t>ransmit: verb</a:t>
            </a:r>
            <a:br>
              <a:rPr lang="en-US" b="0" i="0" dirty="0">
                <a:solidFill>
                  <a:srgbClr val="303336"/>
                </a:solidFill>
                <a:effectLst/>
                <a:latin typeface="Open Sans"/>
              </a:rPr>
            </a:br>
            <a:r>
              <a:rPr lang="en-US" b="0" i="0" dirty="0">
                <a:solidFill>
                  <a:srgbClr val="303336"/>
                </a:solidFill>
                <a:effectLst/>
                <a:latin typeface="Open Sans"/>
              </a:rPr>
              <a:t>to send or pass </a:t>
            </a:r>
            <a:r>
              <a:rPr lang="en-US" b="0" i="0" dirty="0" err="1">
                <a:solidFill>
                  <a:srgbClr val="303336"/>
                </a:solidFill>
                <a:effectLst/>
                <a:latin typeface="Open Sans"/>
              </a:rPr>
              <a:t>sth</a:t>
            </a:r>
            <a:r>
              <a:rPr lang="en-US" b="0" i="0" dirty="0">
                <a:solidFill>
                  <a:srgbClr val="303336"/>
                </a:solidFill>
                <a:effectLst/>
                <a:latin typeface="Open Sans"/>
              </a:rPr>
              <a:t> from one person to another</a:t>
            </a:r>
            <a:br>
              <a:rPr lang="en-US" b="0" i="0" dirty="0">
                <a:solidFill>
                  <a:srgbClr val="303336"/>
                </a:solidFill>
                <a:effectLst/>
                <a:latin typeface="Open Sans"/>
              </a:rPr>
            </a:br>
            <a:r>
              <a:rPr lang="en-US" b="0" i="1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His </a:t>
            </a:r>
            <a:r>
              <a:rPr lang="en-US" b="0" i="1" u="sng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2" tooltip="broadcast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broadcasts</a:t>
            </a:r>
            <a:r>
              <a:rPr lang="en-US" b="0" i="1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 were transmitted late at </a:t>
            </a:r>
            <a:r>
              <a:rPr lang="en-US" b="0" i="1" u="sng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3" tooltip="nigh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night</a:t>
            </a:r>
            <a:r>
              <a:rPr lang="en-US" b="0" i="1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.</a:t>
            </a:r>
            <a:endParaRPr lang="en-GB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7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78D09-3816-47CF-A154-5C332DF43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00B0F0"/>
                </a:solidFill>
              </a:rPr>
              <a:t>Gesture/ beckon/ refusal/ disapproval/ conceal/ lack/ raised/ enable/ invaluable/ consist/ distress/ transmit</a:t>
            </a:r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8194" name="Picture 2" descr="Happy and full of energy businessman, burnout and lack of energy ...">
            <a:extLst>
              <a:ext uri="{FF2B5EF4-FFF2-40B4-BE49-F238E27FC236}">
                <a16:creationId xmlns:a16="http://schemas.microsoft.com/office/drawing/2014/main" id="{F940AEF3-4CBA-440F-9165-E428DF1E3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521" y="1690688"/>
            <a:ext cx="6160958" cy="49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436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BC5544-E733-4633-AB25-3A7830D9C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2141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solidFill>
                  <a:srgbClr val="FF0000"/>
                </a:solidFill>
              </a:rPr>
              <a:t>Lack/ verb</a:t>
            </a:r>
            <a:br>
              <a:rPr lang="en-US" dirty="0"/>
            </a:br>
            <a:r>
              <a:rPr lang="en-US" b="1" dirty="0"/>
              <a:t>to have none or not enough of </a:t>
            </a:r>
            <a:r>
              <a:rPr lang="en-US" b="1" dirty="0" err="1"/>
              <a:t>sth</a:t>
            </a:r>
            <a:b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b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r>
              <a:rPr lang="en-US" b="0" i="1" u="sng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We won't be going away this </a:t>
            </a:r>
            <a:r>
              <a:rPr lang="en-US" b="0" i="1" u="sng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2" tooltip="year"/>
              </a:rPr>
              <a:t>year</a:t>
            </a:r>
            <a:r>
              <a:rPr lang="en-US" b="0" i="1" u="sng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- lack of </a:t>
            </a:r>
            <a:r>
              <a:rPr lang="en-US" b="0" i="1" u="sng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funds"/>
              </a:rPr>
              <a:t>funds</a:t>
            </a:r>
            <a:r>
              <a:rPr lang="en-US" b="0" i="1" u="sng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, I'm </a:t>
            </a:r>
            <a:r>
              <a:rPr lang="en-US" b="0" i="1" u="sng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afraid"/>
              </a:rPr>
              <a:t>afraid</a:t>
            </a:r>
            <a:r>
              <a:rPr lang="en-US" b="0" i="1" u="sng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.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2028746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3DAB6-75CC-4CB4-AE89-0B75ABED9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Gesture/ beckon/ refusal/ disapproval/ conceal/ lack/ raised/ enable/ invaluable/ consist/ distress/ transmit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42" name="Picture 2" descr="What is There to Disapprove of in the Parental Disapproval ...">
            <a:extLst>
              <a:ext uri="{FF2B5EF4-FFF2-40B4-BE49-F238E27FC236}">
                <a16:creationId xmlns:a16="http://schemas.microsoft.com/office/drawing/2014/main" id="{0302CCAD-E451-4CE6-B2F8-C69BAED77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367" y="1210455"/>
            <a:ext cx="6724338" cy="504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542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3D2D7-A07B-432B-BBAF-55C536AB6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96058"/>
          </a:xfrm>
        </p:spPr>
        <p:txBody>
          <a:bodyPr>
            <a:normAutofit/>
          </a:bodyPr>
          <a:lstStyle/>
          <a:p>
            <a:pPr algn="ctr"/>
            <a:b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r>
              <a:rPr lang="en-US" b="0" i="1" u="sng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disapproval/ noun </a:t>
            </a:r>
            <a:br>
              <a:rPr lang="en-US" b="1" i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br>
              <a:rPr lang="en-US" b="1" i="0" u="sng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br>
              <a:rPr lang="en-US" b="1" i="0" u="sng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r>
              <a:rPr lang="en-US" b="0" i="1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There was a </a:t>
            </a:r>
            <a:r>
              <a:rPr lang="en-US" b="0" i="1" u="sng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2" tooltip="not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note</a:t>
            </a:r>
            <a:r>
              <a:rPr lang="en-US" b="0" i="1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of disapproval in the teacher's </a:t>
            </a:r>
            <a:r>
              <a:rPr lang="en-US" b="0" i="1" u="sng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3" tooltip="voi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voice</a:t>
            </a:r>
            <a:r>
              <a:rPr lang="en-US" b="0" i="1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.</a:t>
            </a:r>
            <a:endParaRPr lang="en-GB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15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CA93DF-535F-48FD-ABEC-DD3757CC7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Gesture/ beckon/ refusal/ disapproval/ conceal/ lack/ raised/ enable/ invaluable/ consist/ distress/ transmit</a:t>
            </a:r>
            <a:endParaRPr lang="en-GB" dirty="0"/>
          </a:p>
        </p:txBody>
      </p:sp>
      <p:pic>
        <p:nvPicPr>
          <p:cNvPr id="11266" name="Picture 2" descr="Signs of distress – Mental Health and Wellness">
            <a:extLst>
              <a:ext uri="{FF2B5EF4-FFF2-40B4-BE49-F238E27FC236}">
                <a16:creationId xmlns:a16="http://schemas.microsoft.com/office/drawing/2014/main" id="{ED628911-EA2E-463A-BF58-9AD5D68CE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047" y="1822326"/>
            <a:ext cx="8240087" cy="503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530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148F30-DEAF-44A0-9A4E-C2603C9C6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78005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Distress/ noun </a:t>
            </a:r>
            <a:br>
              <a:rPr lang="en-US" sz="4400" b="1" dirty="0">
                <a:solidFill>
                  <a:srgbClr val="FF0000"/>
                </a:solidFill>
              </a:rPr>
            </a:br>
            <a:r>
              <a:rPr lang="en-US" b="1" i="0" u="sng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a </a:t>
            </a:r>
            <a:r>
              <a:rPr lang="en-US" b="1" i="0" u="sng" dirty="0">
                <a:solidFill>
                  <a:srgbClr val="00B0F0"/>
                </a:solidFill>
                <a:effectLst/>
                <a:latin typeface="Arial" panose="020B0604020202020204" pitchFamily="34" charset="0"/>
                <a:hlinkClick r:id="rId2" tooltip="feel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feeling</a:t>
            </a:r>
            <a:r>
              <a:rPr lang="en-US" b="1" i="0" u="sng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 of </a:t>
            </a:r>
            <a:r>
              <a:rPr lang="en-US" b="1" i="0" u="sng" strike="noStrike" dirty="0">
                <a:solidFill>
                  <a:srgbClr val="00B0F0"/>
                </a:solidFill>
                <a:effectLst/>
                <a:latin typeface="Arial" panose="020B0604020202020204" pitchFamily="34" charset="0"/>
                <a:hlinkClick r:id="rId3" tooltip="extrem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extreme</a:t>
            </a:r>
            <a:r>
              <a:rPr lang="en-US" b="1" i="0" u="sng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sng" strike="noStrike" dirty="0">
                <a:solidFill>
                  <a:srgbClr val="00B0F0"/>
                </a:solidFill>
                <a:effectLst/>
                <a:latin typeface="Arial" panose="020B0604020202020204" pitchFamily="34" charset="0"/>
                <a:hlinkClick r:id="rId4" tooltip="worr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worry</a:t>
            </a:r>
            <a:r>
              <a:rPr lang="en-US" b="1" i="0" u="sng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1" i="0" u="sng" strike="noStrike" dirty="0">
                <a:solidFill>
                  <a:srgbClr val="00B0F0"/>
                </a:solidFill>
                <a:effectLst/>
                <a:latin typeface="Arial" panose="020B0604020202020204" pitchFamily="34" charset="0"/>
                <a:hlinkClick r:id="rId5" tooltip="sadnes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sadness</a:t>
            </a:r>
            <a:r>
              <a:rPr lang="en-US" b="1" i="0" u="sng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, or </a:t>
            </a:r>
            <a:r>
              <a:rPr lang="en-US" b="1" i="0" u="sng" strike="noStrike" dirty="0">
                <a:solidFill>
                  <a:srgbClr val="00B0F0"/>
                </a:solidFill>
                <a:effectLst/>
                <a:latin typeface="Arial" panose="020B0604020202020204" pitchFamily="34" charset="0"/>
                <a:hlinkClick r:id="rId6" tooltip="pa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pain</a:t>
            </a:r>
            <a:r>
              <a:rPr lang="en-US" b="1" i="0" u="sng" strike="noStrike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US" b="1" i="0" u="sng" strike="noStrike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</a:br>
            <a:r>
              <a:rPr lang="en-US" b="0" i="1" u="sng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It was </a:t>
            </a:r>
            <a:r>
              <a:rPr lang="en-US" b="0" i="1" u="sng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hlinkClick r:id="rId7" tooltip="terrib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terrible</a:t>
            </a:r>
            <a:r>
              <a:rPr lang="en-US" b="0" i="1" u="sng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 for her to </a:t>
            </a:r>
            <a:r>
              <a:rPr lang="en-US" b="0" i="1" u="sng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hlinkClick r:id="rId8" tooltip="se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</a:t>
            </a:r>
            <a:r>
              <a:rPr lang="en-US" b="0" i="1" u="sng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 her </a:t>
            </a:r>
            <a:r>
              <a:rPr lang="en-US" b="0" i="1" u="sng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hlinkClick r:id="rId9" tooltip="chil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</a:t>
            </a:r>
            <a:r>
              <a:rPr lang="en-US" b="0" i="1" u="sng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 in such distress.</a:t>
            </a:r>
            <a:endParaRPr lang="en-GB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45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6B0ACE-BDD0-4989-89B0-A30006ED0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Gesture/ beckon/ refusal/ disapproval/ conceal/ lack/ raised/ enable/ invaluable/ consist/ distress/ transmit</a:t>
            </a:r>
            <a:endParaRPr lang="en-GB" dirty="0"/>
          </a:p>
        </p:txBody>
      </p:sp>
      <p:pic>
        <p:nvPicPr>
          <p:cNvPr id="12290" name="Picture 2" descr="Meaning Conceal Stock Illustrations – 11 Meaning Conceal Stock ...">
            <a:extLst>
              <a:ext uri="{FF2B5EF4-FFF2-40B4-BE49-F238E27FC236}">
                <a16:creationId xmlns:a16="http://schemas.microsoft.com/office/drawing/2014/main" id="{50DD1443-7999-490A-8F31-7AA12E5A6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151" y="1690688"/>
            <a:ext cx="5793698" cy="483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474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E57910-52FE-4ED6-BED7-9D23C226AF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00" r="10232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693547-8699-417F-BFE4-44EDBF0F8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29" y="1122363"/>
            <a:ext cx="4342762" cy="31132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dirty="0">
                <a:solidFill>
                  <a:srgbClr val="FF0000"/>
                </a:solidFill>
              </a:rPr>
              <a:t>Gesture/ beckon/ refusal/ disapproval/ conceal/ lack/ raised/ enable/ invaluable/ consist/ distress/ transmit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093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13C45F-FAF9-4847-BCD9-C73C4439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31014"/>
          </a:xfrm>
        </p:spPr>
        <p:txBody>
          <a:bodyPr>
            <a:normAutofit fontScale="90000"/>
          </a:bodyPr>
          <a:lstStyle/>
          <a:p>
            <a:pPr algn="ctr"/>
            <a:r>
              <a:rPr lang="en-GB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Conceal/ verb</a:t>
            </a:r>
            <a:b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r>
              <a:rPr lang="en-US" b="1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to hide </a:t>
            </a:r>
            <a:r>
              <a:rPr lang="en-US" b="1" i="0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sth</a:t>
            </a:r>
            <a:r>
              <a:rPr lang="en-US" b="1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or someone from being seen or discovered</a:t>
            </a:r>
            <a:br>
              <a:rPr lang="en-US" b="1" i="0" u="sng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br>
              <a:rPr lang="en-US" b="1" i="0" u="sng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r>
              <a:rPr lang="en-US" b="0" i="1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The </a:t>
            </a:r>
            <a:r>
              <a:rPr lang="en-US" b="0" i="1" u="sng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2" tooltip="sew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sewage</a:t>
            </a:r>
            <a:r>
              <a:rPr lang="en-US" b="0" i="1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1" u="sng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3" tooltip="ta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tank</a:t>
            </a:r>
            <a:r>
              <a:rPr lang="en-US" b="0" i="1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 was concealed behind a </a:t>
            </a:r>
            <a:r>
              <a:rPr lang="en-US" b="0" i="1" u="sng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4" tooltip="lin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line</a:t>
            </a:r>
            <a:r>
              <a:rPr lang="en-US" b="0" i="1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 of </a:t>
            </a:r>
            <a:r>
              <a:rPr lang="en-US" b="0" i="1" u="sng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5" tooltip="bush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bushes</a:t>
            </a:r>
            <a:r>
              <a:rPr lang="en-US" b="0" i="1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1" i="0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endParaRPr lang="en-GB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95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3BD12-3B71-4716-9CCE-CF680DB8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88962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Gesture/ beckon/ refusal/ disapproval/ conceal/ lack/ raised/ enable/ invaluable/ consist/ distress/ transmit</a:t>
            </a:r>
            <a:endParaRPr lang="en-GB" dirty="0"/>
          </a:p>
        </p:txBody>
      </p:sp>
      <p:pic>
        <p:nvPicPr>
          <p:cNvPr id="13314" name="Picture 2" descr="Why Beckon Beckoned to Me: The Arrival of Marketing Performance ...">
            <a:extLst>
              <a:ext uri="{FF2B5EF4-FFF2-40B4-BE49-F238E27FC236}">
                <a16:creationId xmlns:a16="http://schemas.microsoft.com/office/drawing/2014/main" id="{2F7F5643-EC0D-4202-BB0E-395D9F167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162" y="1576882"/>
            <a:ext cx="7921677" cy="528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997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B42BA0-8018-4248-899C-BB991A1A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063875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Beckon/ verb</a:t>
            </a:r>
            <a:br>
              <a:rPr lang="en-US" sz="4400" b="1" dirty="0">
                <a:solidFill>
                  <a:srgbClr val="FF0000"/>
                </a:solidFill>
              </a:rPr>
            </a:br>
            <a:r>
              <a:rPr lang="en-US" b="1" i="0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to </a:t>
            </a:r>
            <a:r>
              <a:rPr lang="en-US" b="1" i="0" u="sng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2" tooltip="mov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move</a:t>
            </a:r>
            <a:r>
              <a:rPr lang="en-US" b="1" i="0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sng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3" tooltip="you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your</a:t>
            </a:r>
            <a:r>
              <a:rPr lang="en-US" b="1" i="0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sng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4" tooltip="han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</a:t>
            </a:r>
            <a:r>
              <a:rPr lang="en-US" b="1" i="0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b="1" i="0" u="sng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5" tooltip="hea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head</a:t>
            </a:r>
            <a:r>
              <a:rPr lang="en-US" b="1" i="0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 in a way that </a:t>
            </a:r>
            <a:r>
              <a:rPr lang="en-US" b="1" i="0" u="sng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6" tooltip="tell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tells</a:t>
            </a:r>
            <a:r>
              <a:rPr lang="en-US" b="1" i="0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 someone to come </a:t>
            </a:r>
            <a:r>
              <a:rPr lang="en-US" b="1" i="0" u="sng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7" tooltip="near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nearer</a:t>
            </a:r>
            <a:r>
              <a:rPr lang="en-US" b="1" i="0" u="sng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US" b="1" i="0" u="sng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br>
              <a:rPr lang="en-US" b="1" i="0" u="sng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r>
              <a:rPr lang="en-US" b="0" i="1" u="sng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"Hey you!" she called, beckoning me </a:t>
            </a:r>
            <a:r>
              <a:rPr lang="en-US" b="1" i="1" u="sng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over</a:t>
            </a:r>
            <a:r>
              <a:rPr lang="en-US" b="0" i="1" u="sng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 with her </a:t>
            </a:r>
            <a:r>
              <a:rPr lang="en-US" b="0" i="1" u="sng" strike="noStrike" dirty="0">
                <a:solidFill>
                  <a:srgbClr val="FFC000"/>
                </a:solidFill>
                <a:effectLst/>
                <a:latin typeface="Arial" panose="020B0604020202020204" pitchFamily="34" charset="0"/>
                <a:hlinkClick r:id="rId8" tooltip="fing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finger</a:t>
            </a:r>
            <a:r>
              <a:rPr lang="en-US" b="0" i="1" u="sng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.</a:t>
            </a:r>
            <a:endParaRPr lang="en-GB" u="sn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867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5A356F-8F3D-4757-AACB-BC4654286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15466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Gesture/ beckon/ refusal/ disapproval/ conceal/ lack/ raised/ enable/ invaluable/ consist/ distress/ transmit</a:t>
            </a:r>
            <a:endParaRPr lang="en-GB" dirty="0"/>
          </a:p>
        </p:txBody>
      </p:sp>
      <p:pic>
        <p:nvPicPr>
          <p:cNvPr id="14338" name="Picture 2" descr="Free Project System Cliparts, Download Free Clip Art, Free Clip ...">
            <a:extLst>
              <a:ext uri="{FF2B5EF4-FFF2-40B4-BE49-F238E27FC236}">
                <a16:creationId xmlns:a16="http://schemas.microsoft.com/office/drawing/2014/main" id="{184F67B7-8445-474F-BBF0-E6628CD34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1581103"/>
            <a:ext cx="5856157" cy="443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88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7A958-E517-48F3-BE3A-94C752C00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63875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Enable/ verb</a:t>
            </a:r>
            <a:br>
              <a:rPr lang="en-US" sz="4400" b="1" dirty="0">
                <a:solidFill>
                  <a:srgbClr val="FF0000"/>
                </a:solidFill>
              </a:rPr>
            </a:br>
            <a:r>
              <a:rPr lang="en-GB" b="1" i="0" u="sng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to make </a:t>
            </a:r>
            <a:r>
              <a:rPr lang="en-GB" b="1" i="0" u="sng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hlinkClick r:id="rId2" tooltip="possib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</a:t>
            </a:r>
            <a:r>
              <a:rPr lang="en-GB" b="1" i="0" u="sng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for </a:t>
            </a:r>
            <a:r>
              <a:rPr lang="en-GB" b="1" i="0" u="sng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sth</a:t>
            </a:r>
            <a:r>
              <a:rPr lang="en-GB" b="1" i="0" u="sng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or someone to do </a:t>
            </a:r>
            <a:r>
              <a:rPr lang="en-GB" b="1" i="0" u="sng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sth</a:t>
            </a:r>
            <a:r>
              <a:rPr lang="en-GB" b="1" i="0" u="sng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GB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br>
              <a:rPr lang="en-GB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</a:br>
            <a:r>
              <a:rPr lang="en-US" b="0" i="1" u="sng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Only good </a:t>
            </a:r>
            <a:r>
              <a:rPr lang="en-US" b="0" i="1" u="sng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  <a:hlinkClick r:id="rId3" tooltip="te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team</a:t>
            </a:r>
            <a:r>
              <a:rPr lang="en-US" b="0" i="1" u="sng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1" u="sng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  <a:hlinkClick r:id="rId4" tooltip="wor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</a:t>
            </a:r>
            <a:r>
              <a:rPr lang="en-US" b="0" i="1" u="sng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 will enable us to get the </a:t>
            </a:r>
            <a:r>
              <a:rPr lang="en-US" b="0" i="1" u="sng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  <a:hlinkClick r:id="rId5" tooltip="job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job</a:t>
            </a:r>
            <a:r>
              <a:rPr lang="en-US" b="0" i="1" u="sng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 done on </a:t>
            </a:r>
            <a:r>
              <a:rPr lang="en-US" b="0" i="1" u="sng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  <a:hlinkClick r:id="rId6" tooltip="tim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time</a:t>
            </a:r>
            <a:r>
              <a:rPr lang="en-US" b="0" i="1" u="sng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.</a:t>
            </a:r>
            <a:endParaRPr lang="en-GB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6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554A9A-83D7-4E3A-9D7D-BDEC118C1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12" y="2355785"/>
            <a:ext cx="3562890" cy="277558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Gesture/ beckon/ refusal/ disapproval/ conceal/ lack/ raised/ enable/ invaluable/ consist/ distress/ transmit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Gestures and Phrases | Greenville University Papyrus">
            <a:extLst>
              <a:ext uri="{FF2B5EF4-FFF2-40B4-BE49-F238E27FC236}">
                <a16:creationId xmlns:a16="http://schemas.microsoft.com/office/drawing/2014/main" id="{C42CA242-C38F-4AA3-A484-3B0E54D19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" r="4992" b="-1"/>
          <a:stretch/>
        </p:blipFill>
        <p:spPr bwMode="auto">
          <a:xfrm>
            <a:off x="1258859" y="1120046"/>
            <a:ext cx="5635819" cy="350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07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16596E8-532F-4198-B411-3EB17494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58829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Gesture</a:t>
            </a:r>
            <a:br>
              <a:rPr lang="en-US" sz="36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600" b="1" i="0" u="sng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a </a:t>
            </a:r>
            <a:r>
              <a:rPr lang="en-US" sz="3600" b="1" i="0" u="sng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  <a:hlinkClick r:id="rId3" tooltip="moveme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movement</a:t>
            </a:r>
            <a:r>
              <a:rPr lang="en-US" sz="3600" b="1" i="0" u="sng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 of the </a:t>
            </a:r>
            <a:r>
              <a:rPr lang="en-US" sz="3600" b="1" i="0" u="sng" strike="noStrike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  <a:hlinkClick r:id="rId4" tooltip="hand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hands</a:t>
            </a:r>
            <a:r>
              <a:rPr lang="en-US" sz="3600" b="1" i="0" u="sng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, </a:t>
            </a:r>
            <a:r>
              <a:rPr lang="en-US" sz="3600" b="1" i="0" u="sng" strike="noStrike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  <a:hlinkClick r:id="rId5" tooltip="arm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arms</a:t>
            </a:r>
            <a:r>
              <a:rPr lang="en-US" sz="3600" b="1" i="0" u="sng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, or </a:t>
            </a:r>
            <a:r>
              <a:rPr lang="en-US" sz="3600" b="1" i="0" u="sng" strike="noStrike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  <a:hlinkClick r:id="rId6" tooltip="hea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head</a:t>
            </a:r>
            <a:r>
              <a:rPr lang="en-US" sz="3600" b="1" i="0" u="sng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, etc. to </a:t>
            </a:r>
            <a:r>
              <a:rPr lang="en-US" sz="3600" b="1" i="0" u="sng" strike="noStrike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  <a:hlinkClick r:id="rId7" tooltip="expres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express</a:t>
            </a:r>
            <a:r>
              <a:rPr lang="en-US" sz="3600" b="1" i="0" u="sng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 an </a:t>
            </a:r>
            <a:r>
              <a:rPr lang="en-US" sz="3600" b="1" i="0" u="sng" strike="noStrike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  <a:hlinkClick r:id="rId8" tooltip="ide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idea</a:t>
            </a:r>
            <a:r>
              <a:rPr lang="en-US" sz="3600" b="1" i="0" u="sng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 or </a:t>
            </a:r>
            <a:r>
              <a:rPr lang="en-US" sz="3600" b="1" i="0" u="sng" strike="noStrike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  <a:hlinkClick r:id="rId9" tooltip="feel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feeling</a:t>
            </a:r>
            <a:r>
              <a:rPr lang="en-US" sz="3600" b="1" i="0" u="sng" strike="noStrike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.</a:t>
            </a:r>
            <a:br>
              <a:rPr lang="en-US" sz="3600" b="1" i="0" u="sng" strike="noStrike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3600" b="1" i="0" u="sng" strike="noStrike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6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Specific </a:t>
            </a:r>
            <a:r>
              <a:rPr lang="en-US" sz="3600" b="0" i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gestures</a:t>
            </a:r>
            <a:r>
              <a:rPr lang="en-US" sz="36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 can indicate moods.</a:t>
            </a:r>
            <a:endParaRPr lang="en-US" sz="3600" u="sng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27106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s this a Medical Refusal–or Manipulation? | Jail Medicine">
            <a:extLst>
              <a:ext uri="{FF2B5EF4-FFF2-40B4-BE49-F238E27FC236}">
                <a16:creationId xmlns:a16="http://schemas.microsoft.com/office/drawing/2014/main" id="{D5272483-D1E1-40DD-BB2A-842F46A3E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145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7399D0-DD8B-4DDA-BC5A-F3870C7EE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1" dirty="0"/>
              <a:t>Gesture/ beckon/ refusal/ disapproval/ conceal/ lack/ raised/ enable/ invaluable/ consist/ distress/ transmit</a:t>
            </a:r>
            <a:endParaRPr lang="en-US" sz="37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131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text on the side of a building&#10;&#10;Description automatically generated">
            <a:extLst>
              <a:ext uri="{FF2B5EF4-FFF2-40B4-BE49-F238E27FC236}">
                <a16:creationId xmlns:a16="http://schemas.microsoft.com/office/drawing/2014/main" id="{5736F887-E19A-424E-AC27-758A3F45FF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09" r="9928" b="-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B2AB54-73AC-48C8-A7AD-AEA6815CC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400" b="1" dirty="0"/>
              <a:t>Refusal/ noun</a:t>
            </a:r>
            <a:br>
              <a:rPr lang="en-US" sz="3400" b="0" i="0" dirty="0">
                <a:effectLst/>
              </a:rPr>
            </a:br>
            <a:r>
              <a:rPr lang="en-US" sz="3400" b="0" i="0" dirty="0">
                <a:effectLst/>
              </a:rPr>
              <a:t>the act of </a:t>
            </a:r>
            <a:r>
              <a:rPr lang="en-US" sz="3400" b="0" i="0" u="none" strike="noStrike" dirty="0">
                <a:effectLst/>
              </a:rPr>
              <a:t>saying or showing </a:t>
            </a:r>
            <a:r>
              <a:rPr lang="en-US" sz="3400" b="0" i="0" dirty="0">
                <a:effectLst/>
              </a:rPr>
              <a:t> that you will not do or accept </a:t>
            </a:r>
            <a:r>
              <a:rPr lang="en-US" sz="3400" b="0" i="0" dirty="0" err="1">
                <a:effectLst/>
              </a:rPr>
              <a:t>sth</a:t>
            </a:r>
            <a:r>
              <a:rPr lang="en-US" sz="3400" b="0" i="0" dirty="0">
                <a:effectLst/>
              </a:rPr>
              <a:t>.</a:t>
            </a:r>
            <a:br>
              <a:rPr lang="en-US" sz="3400" b="0" i="0" dirty="0">
                <a:effectLst/>
              </a:rPr>
            </a:br>
            <a:r>
              <a:rPr lang="en-US" sz="3400" b="0" i="0" dirty="0">
                <a:effectLst/>
              </a:rPr>
              <a:t> </a:t>
            </a:r>
            <a:r>
              <a:rPr lang="en-US" sz="3400" b="0" i="0" dirty="0">
                <a:solidFill>
                  <a:srgbClr val="C00000"/>
                </a:solidFill>
                <a:effectLst/>
              </a:rPr>
              <a:t>My request for more money was met with a flat </a:t>
            </a:r>
            <a:r>
              <a:rPr lang="en-US" sz="3400" b="0" i="1" dirty="0">
                <a:solidFill>
                  <a:srgbClr val="C00000"/>
                </a:solidFill>
                <a:effectLst/>
              </a:rPr>
              <a:t>refusal</a:t>
            </a:r>
            <a:r>
              <a:rPr lang="en-US" sz="3400" b="0" i="0" dirty="0">
                <a:solidFill>
                  <a:srgbClr val="C00000"/>
                </a:solidFill>
                <a:effectLst/>
              </a:rPr>
              <a:t>.</a:t>
            </a:r>
            <a:endParaRPr lang="en-US" sz="3400" dirty="0">
              <a:solidFill>
                <a:srgbClr val="C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63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ow One Failing Salesperson Became Invaluable - Fast!">
            <a:extLst>
              <a:ext uri="{FF2B5EF4-FFF2-40B4-BE49-F238E27FC236}">
                <a16:creationId xmlns:a16="http://schemas.microsoft.com/office/drawing/2014/main" id="{F451881A-9375-4861-B953-5258BEEBB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5" r="-1" b="1227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3C1E22-8C4B-47D6-8D5A-888C7F110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1" dirty="0"/>
              <a:t>Gesture/ beckon/ refusal/ disapproval/ conceal/ lack/ raised/ enable/ invaluable/ consist/ distress/ transmit</a:t>
            </a:r>
            <a:endParaRPr lang="en-US" sz="37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872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9111FF-F3DF-42A3-97AA-EE6B58B961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" r="15449" b="-1"/>
          <a:stretch/>
        </p:blipFill>
        <p:spPr>
          <a:xfrm>
            <a:off x="3523488" y="2287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4FD1A7-52ED-4AB9-BC19-92E60C0BE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0" y="1122363"/>
            <a:ext cx="4711239" cy="3204134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4000" b="0" i="0" u="none" strike="noStrike" dirty="0">
                <a:effectLst/>
                <a:hlinkClick r:id="rId3"/>
              </a:rPr>
            </a:br>
            <a:r>
              <a:rPr lang="en-US" sz="4000" b="1" dirty="0"/>
              <a:t>invaluable/ adj</a:t>
            </a:r>
            <a:br>
              <a:rPr lang="en-US" sz="4000" b="0" i="0" u="none" strike="noStrike" dirty="0">
                <a:effectLst/>
                <a:hlinkClick r:id="rId3"/>
              </a:rPr>
            </a:br>
            <a:r>
              <a:rPr lang="en-US" sz="4000" b="0" i="0" u="none" strike="noStrike" dirty="0">
                <a:effectLst/>
                <a:hlinkClick r:id="rId3"/>
              </a:rPr>
              <a:t>priceless</a:t>
            </a:r>
            <a:r>
              <a:rPr lang="en-US" sz="4000" b="0" i="0" u="none" strike="noStrike" dirty="0">
                <a:effectLst/>
              </a:rPr>
              <a:t> </a:t>
            </a:r>
            <a:br>
              <a:rPr lang="en-US" sz="4000" b="0" i="0" u="none" strike="noStrike" dirty="0">
                <a:effectLst/>
              </a:rPr>
            </a:br>
            <a:r>
              <a:rPr lang="en-US" sz="4000" b="0" i="0" dirty="0">
                <a:effectLst/>
              </a:rPr>
              <a:t>an </a:t>
            </a:r>
            <a:r>
              <a:rPr lang="en-US" sz="4000" b="1" i="0" dirty="0">
                <a:effectLst/>
              </a:rPr>
              <a:t>invaluable</a:t>
            </a:r>
            <a:r>
              <a:rPr lang="en-US" sz="4000" b="0" i="0" dirty="0">
                <a:effectLst/>
              </a:rPr>
              <a:t> source of information</a:t>
            </a:r>
            <a:br>
              <a:rPr lang="en-US" sz="4000" b="0" i="0" dirty="0">
                <a:effectLst/>
              </a:rPr>
            </a:br>
            <a:endParaRPr lang="en-US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716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Take Five: Tips for Family Health This Fall | Duke Today">
            <a:extLst>
              <a:ext uri="{FF2B5EF4-FFF2-40B4-BE49-F238E27FC236}">
                <a16:creationId xmlns:a16="http://schemas.microsoft.com/office/drawing/2014/main" id="{FD8CE4C2-F4BB-472C-9B09-891CC92CAC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9" r="2" b="2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2A592E-FF7A-48E4-9034-49C3604FD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1" dirty="0"/>
              <a:t>Gesture/ beckon/ refusal/ disapproval/ conceal/ lack/ raised/ enable/ invaluable/ consist/ distress/ transmit</a:t>
            </a:r>
            <a:endParaRPr lang="en-US" sz="37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445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696</Words>
  <Application>Microsoft Office PowerPoint</Application>
  <PresentationFormat>Widescreen</PresentationFormat>
  <Paragraphs>24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Open Sans</vt:lpstr>
      <vt:lpstr>Office Theme</vt:lpstr>
      <vt:lpstr>Talking About Language https://www.youtube.com/watch?v=iWDKsHm6gTA Body Language https://www.youtube.com/watch?v=1sfM-xx7tHI positive body language https://www.youtube.com/watch?v=6vT6sqjBFrs</vt:lpstr>
      <vt:lpstr>Gesture/ beckon/ refusal/ disapproval/ conceal/ lack/ raised/ enable/ invaluable/ consist/ distress/ transmit</vt:lpstr>
      <vt:lpstr>Gesture/ beckon/ refusal/ disapproval/ conceal/ lack/ raised/ enable/ invaluable/ consist/ distress/ transmit</vt:lpstr>
      <vt:lpstr>Gesture a movement of the hands, arms, or head, etc. to express an idea or feeling.  Specific gestures can indicate moods.</vt:lpstr>
      <vt:lpstr>Gesture/ beckon/ refusal/ disapproval/ conceal/ lack/ raised/ enable/ invaluable/ consist/ distress/ transmit</vt:lpstr>
      <vt:lpstr>Refusal/ noun the act of saying or showing  that you will not do or accept sth.  My request for more money was met with a flat refusal.</vt:lpstr>
      <vt:lpstr>Gesture/ beckon/ refusal/ disapproval/ conceal/ lack/ raised/ enable/ invaluable/ consist/ distress/ transmit</vt:lpstr>
      <vt:lpstr> invaluable/ adj priceless  an invaluable source of information </vt:lpstr>
      <vt:lpstr>Gesture/ beckon/ refusal/ disapproval/ conceal/ lack/ raised/ enable/ invaluable/ consist/ distress/ transmit</vt:lpstr>
      <vt:lpstr>Consist  Verb: to be made up of sth.  Her responsibilities consist of answering the phone and greeting visitors.</vt:lpstr>
      <vt:lpstr>Gesture/ beckon/ refusal/ disapproval/ conceal/ lack/ raised/ enable/ invaluable/ consist/ distress/ transmit</vt:lpstr>
      <vt:lpstr>Transmit: verb to send or pass sth from one person to another His broadcasts were transmitted late at night.</vt:lpstr>
      <vt:lpstr>Gesture/ beckon/ refusal/ disapproval/ conceal/ lack/ raised/ enable/ invaluable/ consist/ distress/ transmit</vt:lpstr>
      <vt:lpstr>Lack/ verb to have none or not enough of sth  We won't be going away this year - lack of funds, I'm afraid.</vt:lpstr>
      <vt:lpstr>Gesture/ beckon/ refusal/ disapproval/ conceal/ lack/ raised/ enable/ invaluable/ consist/ distress/ transmit</vt:lpstr>
      <vt:lpstr> disapproval/ noun    There was a note of disapproval in the teacher's voice.</vt:lpstr>
      <vt:lpstr>Gesture/ beckon/ refusal/ disapproval/ conceal/ lack/ raised/ enable/ invaluable/ consist/ distress/ transmit</vt:lpstr>
      <vt:lpstr>Distress/ noun  a feeling of extreme worry, sadness, or pain. It was terrible for her to see her child in such distress.</vt:lpstr>
      <vt:lpstr>Gesture/ beckon/ refusal/ disapproval/ conceal/ lack/ raised/ enable/ invaluable/ consist/ distress/ transmit</vt:lpstr>
      <vt:lpstr>Conceal/ verb to hide sth or someone from being seen or discovered  The sewage tank was concealed behind a line of bushes.  </vt:lpstr>
      <vt:lpstr>Gesture/ beckon/ refusal/ disapproval/ conceal/ lack/ raised/ enable/ invaluable/ consist/ distress/ transmit</vt:lpstr>
      <vt:lpstr>Beckon/ verb to move your hand or head in a way that tells someone to come nearer.  "Hey you!" she called, beckoning me over with her finger.</vt:lpstr>
      <vt:lpstr>Gesture/ beckon/ refusal/ disapproval/ conceal/ lack/ raised/ enable/ invaluable/ consist/ distress/ transmit</vt:lpstr>
      <vt:lpstr>Enable/ verb to make possible for sth or someone to do sth.  Only good team work will enable us to get the job done on 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Talking About Language https://www.youtube.com/watch?v=iWDKsHm6gTA Body Language https://www.youtube.com/watch?v=1sfM-xx7tHI positive body language https://www.youtube.com/watch?v=6vT6sqjBFrs</dc:title>
  <dc:creator>Lubna Mreish</dc:creator>
  <cp:lastModifiedBy>L.Mriesh</cp:lastModifiedBy>
  <cp:revision>23</cp:revision>
  <dcterms:created xsi:type="dcterms:W3CDTF">2020-08-18T15:40:04Z</dcterms:created>
  <dcterms:modified xsi:type="dcterms:W3CDTF">2022-04-27T06:00:56Z</dcterms:modified>
</cp:coreProperties>
</file>