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4" r:id="rId3"/>
    <p:sldId id="264" r:id="rId4"/>
    <p:sldId id="273" r:id="rId5"/>
    <p:sldId id="275" r:id="rId6"/>
    <p:sldId id="276" r:id="rId7"/>
    <p:sldId id="256" r:id="rId8"/>
    <p:sldId id="257" r:id="rId9"/>
    <p:sldId id="279" r:id="rId10"/>
    <p:sldId id="277" r:id="rId11"/>
    <p:sldId id="280" r:id="rId12"/>
    <p:sldId id="281" r:id="rId13"/>
    <p:sldId id="258" r:id="rId14"/>
    <p:sldId id="259" r:id="rId15"/>
    <p:sldId id="260" r:id="rId16"/>
    <p:sldId id="261" r:id="rId17"/>
    <p:sldId id="262" r:id="rId18"/>
    <p:sldId id="263" r:id="rId19"/>
    <p:sldId id="265" r:id="rId20"/>
    <p:sldId id="266" r:id="rId21"/>
    <p:sldId id="267" r:id="rId22"/>
    <p:sldId id="271" r:id="rId23"/>
    <p:sldId id="268" r:id="rId24"/>
    <p:sldId id="269" r:id="rId25"/>
    <p:sldId id="27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0905B-D7E7-400B-BB0D-3029212EF8F4}" type="datetimeFigureOut">
              <a:rPr lang="en-US" smtClean="0"/>
              <a:pPr/>
              <a:t>4/4/2023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B438-BF32-49D0-8EE9-7326BC870E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Reported Speech</a:t>
            </a:r>
          </a:p>
        </p:txBody>
      </p:sp>
      <p:pic>
        <p:nvPicPr>
          <p:cNvPr id="1026" name="Picture 2" descr="Image result for reported speech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48500" cy="3295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Direct speech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457200" y="2743200"/>
            <a:ext cx="4572000" cy="3581399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said,” I’ll have some tea.”</a:t>
            </a:r>
          </a:p>
          <a:p>
            <a:pPr>
              <a:buNone/>
            </a:pPr>
            <a:r>
              <a:rPr lang="en-US" dirty="0"/>
              <a:t>He said,” She can type fast.”</a:t>
            </a:r>
          </a:p>
          <a:p>
            <a:pPr>
              <a:buNone/>
            </a:pPr>
            <a:r>
              <a:rPr lang="en-US" dirty="0"/>
              <a:t>He said,” I can talk to you tomorrow.”</a:t>
            </a:r>
          </a:p>
          <a:p>
            <a:pPr>
              <a:buNone/>
            </a:pPr>
            <a:r>
              <a:rPr lang="en-US" dirty="0"/>
              <a:t>He said, "They may come home.</a:t>
            </a:r>
          </a:p>
          <a:p>
            <a:pPr>
              <a:buNone/>
            </a:pPr>
            <a:r>
              <a:rPr lang="en-US" dirty="0"/>
              <a:t>He said, “ You must stay in.”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Reported speech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4"/>
          </p:nvPr>
        </p:nvSpPr>
        <p:spPr>
          <a:xfrm>
            <a:off x="5029200" y="2666999"/>
            <a:ext cx="3886200" cy="3459163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 (that) …………………..</a:t>
            </a:r>
          </a:p>
          <a:p>
            <a:pPr>
              <a:buNone/>
            </a:pPr>
            <a:r>
              <a:rPr lang="en-US" dirty="0"/>
              <a:t>He said (that) …………………..</a:t>
            </a:r>
          </a:p>
          <a:p>
            <a:pPr>
              <a:buNone/>
            </a:pPr>
            <a:r>
              <a:rPr lang="en-US" dirty="0"/>
              <a:t>He said (that) …………………..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He said (that) …………………..</a:t>
            </a:r>
          </a:p>
          <a:p>
            <a:pPr>
              <a:buNone/>
            </a:pPr>
            <a:r>
              <a:rPr lang="en-US"/>
              <a:t>He </a:t>
            </a:r>
            <a:r>
              <a:rPr lang="en-US" dirty="0"/>
              <a:t>said (that) …………………..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2" name="Picture 2" descr="http://community.patana.ac.th/resource.aspx.png?id=1539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"/>
            <a:ext cx="5791200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95600"/>
            <a:ext cx="4040188" cy="762000"/>
          </a:xfrm>
        </p:spPr>
        <p:txBody>
          <a:bodyPr/>
          <a:lstStyle/>
          <a:p>
            <a:pPr algn="ctr"/>
            <a:r>
              <a:rPr lang="en-US" dirty="0"/>
              <a:t>Direct speech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657599"/>
            <a:ext cx="4040188" cy="2468563"/>
          </a:xfrm>
        </p:spPr>
        <p:txBody>
          <a:bodyPr/>
          <a:lstStyle/>
          <a:p>
            <a:pPr>
              <a:buNone/>
            </a:pPr>
            <a:r>
              <a:rPr lang="en-US" dirty="0"/>
              <a:t>“If I have the time, I will come round.” Lisa said.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43201"/>
            <a:ext cx="4041775" cy="533400"/>
          </a:xfrm>
        </p:spPr>
        <p:txBody>
          <a:bodyPr/>
          <a:lstStyle/>
          <a:p>
            <a:pPr algn="ctr"/>
            <a:r>
              <a:rPr lang="en-US" dirty="0"/>
              <a:t>Reported speech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33799"/>
            <a:ext cx="4041775" cy="2392363"/>
          </a:xfrm>
        </p:spPr>
        <p:txBody>
          <a:bodyPr/>
          <a:lstStyle/>
          <a:p>
            <a:pPr>
              <a:buNone/>
            </a:pPr>
            <a:r>
              <a:rPr lang="en-US" dirty="0"/>
              <a:t>Lisa said (that) …………………..</a:t>
            </a:r>
          </a:p>
        </p:txBody>
      </p:sp>
      <p:pic>
        <p:nvPicPr>
          <p:cNvPr id="16386" name="Picture 2" descr="http://www.grammar-monster.com/images/conditional_type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-1"/>
            <a:ext cx="6019800" cy="266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Conditionals type 2 and 3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0800000" flipV="1">
            <a:off x="513579" y="3352800"/>
            <a:ext cx="3616816" cy="990600"/>
          </a:xfrm>
        </p:spPr>
        <p:txBody>
          <a:bodyPr/>
          <a:lstStyle/>
          <a:p>
            <a:pPr algn="ctr"/>
            <a:r>
              <a:rPr lang="en-US" dirty="0"/>
              <a:t>Direct speech</a:t>
            </a:r>
          </a:p>
          <a:p>
            <a:pPr algn="ctr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419599"/>
            <a:ext cx="4040188" cy="1706563"/>
          </a:xfrm>
        </p:spPr>
        <p:txBody>
          <a:bodyPr/>
          <a:lstStyle/>
          <a:p>
            <a:pPr>
              <a:buNone/>
            </a:pPr>
            <a:r>
              <a:rPr lang="en-US" dirty="0"/>
              <a:t>“If </a:t>
            </a:r>
            <a:r>
              <a:rPr lang="en-US"/>
              <a:t>she knew</a:t>
            </a:r>
            <a:r>
              <a:rPr lang="en-US" dirty="0"/>
              <a:t>, she would help us.” Tony said.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3276600"/>
            <a:ext cx="4041775" cy="914400"/>
          </a:xfrm>
        </p:spPr>
        <p:txBody>
          <a:bodyPr/>
          <a:lstStyle/>
          <a:p>
            <a:pPr algn="ctr"/>
            <a:r>
              <a:rPr lang="en-US" dirty="0"/>
              <a:t>Reported speech</a:t>
            </a:r>
          </a:p>
          <a:p>
            <a:pPr algn="ctr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4419599"/>
            <a:ext cx="4041775" cy="1706563"/>
          </a:xfrm>
        </p:spPr>
        <p:txBody>
          <a:bodyPr/>
          <a:lstStyle/>
          <a:p>
            <a:pPr>
              <a:buNone/>
            </a:pPr>
            <a:r>
              <a:rPr lang="en-US" dirty="0"/>
              <a:t>Tony said (that) ………………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7410" name="Picture 2" descr="http://www.grammaticainglese.net/secondconditio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14400"/>
            <a:ext cx="5791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Out of date reporting.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419600" cy="4724400"/>
          </a:xfrm>
        </p:spPr>
        <p:txBody>
          <a:bodyPr/>
          <a:lstStyle/>
          <a:p>
            <a:pPr>
              <a:buNone/>
            </a:pPr>
            <a:r>
              <a:rPr lang="en-US" dirty="0"/>
              <a:t>“I want to go to bed early.” he said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He said(that) …………………</a:t>
            </a:r>
          </a:p>
        </p:txBody>
      </p:sp>
      <p:pic>
        <p:nvPicPr>
          <p:cNvPr id="15362" name="Picture 2" descr="http://comps.canstockphoto.com/can-stock-photo_csp16131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0"/>
            <a:ext cx="2895600" cy="1600200"/>
          </a:xfrm>
          <a:prstGeom prst="rect">
            <a:avLst/>
          </a:prstGeom>
          <a:noFill/>
        </p:spPr>
      </p:pic>
      <p:pic>
        <p:nvPicPr>
          <p:cNvPr id="1028" name="Picture 4" descr="http://i.ytimg.com/vi/Cc-wicBwbZU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438400"/>
            <a:ext cx="3886200" cy="3810000"/>
          </a:xfrm>
          <a:prstGeom prst="rect">
            <a:avLst/>
          </a:prstGeom>
          <a:noFill/>
        </p:spPr>
      </p:pic>
      <p:pic>
        <p:nvPicPr>
          <p:cNvPr id="1030" name="Picture 6" descr="http://images.sodahead.com/polls/003541687/118100076_12_xlarge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521078"/>
            <a:ext cx="3886200" cy="3727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4038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‘She’s feeding the baby.’ he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0"/>
            <a:ext cx="4038600" cy="5516563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 (that) ………………</a:t>
            </a:r>
          </a:p>
        </p:txBody>
      </p:sp>
      <p:pic>
        <p:nvPicPr>
          <p:cNvPr id="16386" name="Picture 2" descr="http://www.babycrayons.com/images_abc/clipart/Feeding_Baby2_s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562988"/>
            <a:ext cx="3124199" cy="3218687"/>
          </a:xfrm>
          <a:prstGeom prst="rect">
            <a:avLst/>
          </a:prstGeom>
          <a:noFill/>
        </p:spPr>
      </p:pic>
      <p:pic>
        <p:nvPicPr>
          <p:cNvPr id="16388" name="Picture 4" descr="http://thumbs.dreamstime.com/z/mother-feeding-baby-bottle-sleeping-bag-40774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3657600" cy="29757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/>
          <a:p>
            <a:pPr>
              <a:buNone/>
            </a:pPr>
            <a:r>
              <a:rPr lang="en-US" dirty="0"/>
              <a:t>“</a:t>
            </a:r>
            <a:r>
              <a:rPr lang="en-US"/>
              <a:t>I’ve bought a </a:t>
            </a:r>
            <a:r>
              <a:rPr lang="en-US" dirty="0"/>
              <a:t>new dress.” she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/>
          <a:p>
            <a:pPr>
              <a:buNone/>
            </a:pPr>
            <a:r>
              <a:rPr lang="en-US" dirty="0"/>
              <a:t>She said (that) ……………..</a:t>
            </a:r>
          </a:p>
        </p:txBody>
      </p:sp>
      <p:pic>
        <p:nvPicPr>
          <p:cNvPr id="18434" name="Picture 2" descr="http://previews.123rf.com/images/barabasa/barabasa1404/barabasa140400008/27241053-The-new-dress-I-have-just-bought--Stock-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3657600" cy="4146697"/>
          </a:xfrm>
          <a:prstGeom prst="rect">
            <a:avLst/>
          </a:prstGeom>
          <a:noFill/>
        </p:spPr>
      </p:pic>
      <p:pic>
        <p:nvPicPr>
          <p:cNvPr id="18436" name="Picture 4" descr="http://www.ellysage.com/images/Ellysage%20maufactured%20cny%20coral%20dress%20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862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>
              <a:buNone/>
            </a:pPr>
            <a:r>
              <a:rPr lang="en-US" dirty="0"/>
              <a:t>“I finished my work early.”Alex said,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/>
              <a:t>Alex said (that) ……………</a:t>
            </a:r>
          </a:p>
        </p:txBody>
      </p:sp>
      <p:pic>
        <p:nvPicPr>
          <p:cNvPr id="17410" name="Picture 2" descr="http://www.questgarden.com/00/76/8/050930224257/images/Boy_finish_line_clip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276600"/>
            <a:ext cx="3048000" cy="2571751"/>
          </a:xfrm>
          <a:prstGeom prst="rect">
            <a:avLst/>
          </a:prstGeom>
          <a:noFill/>
        </p:spPr>
      </p:pic>
      <p:pic>
        <p:nvPicPr>
          <p:cNvPr id="17412" name="Picture 4" descr="http://4.bp.blogspot.com/-qWHNI6-HFRk/T1P39BVKoZI/AAAAAAAAAQM/al2Sh0LZXKI/s1600/clipart-pencil-checkli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276600"/>
            <a:ext cx="335280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>
              <a:buNone/>
            </a:pPr>
            <a:r>
              <a:rPr lang="en-US" dirty="0"/>
              <a:t>“I was planning to call you later.” She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/>
          <a:p>
            <a:pPr>
              <a:buNone/>
            </a:pPr>
            <a:r>
              <a:rPr lang="en-US" dirty="0"/>
              <a:t>She said (that) ……………..</a:t>
            </a:r>
          </a:p>
        </p:txBody>
      </p:sp>
      <p:pic>
        <p:nvPicPr>
          <p:cNvPr id="19458" name="Picture 2" descr="http://www.communitymatters.org/sites/default/files/HS_Conf_Call_Wordle.png?138496358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3962400" cy="2819400"/>
          </a:xfrm>
          <a:prstGeom prst="rect">
            <a:avLst/>
          </a:prstGeom>
          <a:noFill/>
        </p:spPr>
      </p:pic>
      <p:pic>
        <p:nvPicPr>
          <p:cNvPr id="19460" name="Picture 4" descr="http://www.ttmassociates.com/wp-content/uploads/commercial_shr_call_pl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048000"/>
            <a:ext cx="3720443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/>
          <a:p>
            <a:pPr>
              <a:buNone/>
            </a:pPr>
            <a:r>
              <a:rPr lang="en-US" dirty="0"/>
              <a:t>“I’ll talk to you tomorrow.” she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4983163"/>
          </a:xfrm>
        </p:spPr>
        <p:txBody>
          <a:bodyPr/>
          <a:lstStyle/>
          <a:p>
            <a:pPr>
              <a:buNone/>
            </a:pPr>
            <a:r>
              <a:rPr lang="en-US" dirty="0"/>
              <a:t>She said (that) ……………</a:t>
            </a:r>
          </a:p>
        </p:txBody>
      </p:sp>
      <p:pic>
        <p:nvPicPr>
          <p:cNvPr id="20482" name="Picture 2" descr="http://pad3.whstatic.com/images/thumb/9/9f/Talk-to-a-Girl-You-Like-Step-11.jpg/550px-Talk-to-a-Girl-You-Like-Step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124200"/>
            <a:ext cx="3551694" cy="2819400"/>
          </a:xfrm>
          <a:prstGeom prst="rect">
            <a:avLst/>
          </a:prstGeom>
          <a:noFill/>
        </p:spPr>
      </p:pic>
      <p:pic>
        <p:nvPicPr>
          <p:cNvPr id="20484" name="Picture 4" descr="http://pad2.whstatic.com/images/thumb/7/70/Get-a-Guy-You-Like-to-Talk-to-You-Step-2.jpg/670px-Get-a-Guy-You-Like-to-Talk-to-You-Ste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“The film had finished by the time I got home." he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 (that) …..........</a:t>
            </a:r>
          </a:p>
        </p:txBody>
      </p:sp>
      <p:pic>
        <p:nvPicPr>
          <p:cNvPr id="22530" name="Picture 2" descr="http://1.bp.blogspot.com/-KcJBub9rDNA/T6V2vfe7XSI/AAAAAAAAFMU/1fH1wyIvS9w/s1600/acrobatsdaughter8.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46482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difference between the two sentences?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2362200" y="1905000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He said to the class, “ I am very happy </a:t>
            </a:r>
            <a:r>
              <a:rPr lang="en-US" sz="3600" b="1">
                <a:solidFill>
                  <a:srgbClr val="FF0000"/>
                </a:solidFill>
              </a:rPr>
              <a:t>with your </a:t>
            </a:r>
            <a:r>
              <a:rPr lang="en-US" sz="3600" b="1" dirty="0">
                <a:solidFill>
                  <a:srgbClr val="FF0000"/>
                </a:solidFill>
              </a:rPr>
              <a:t>results.” </a:t>
            </a:r>
            <a:br>
              <a:rPr lang="en-US" sz="3600" dirty="0"/>
            </a:br>
            <a:r>
              <a:rPr lang="en-US" sz="3600" b="1" dirty="0">
                <a:solidFill>
                  <a:srgbClr val="002060"/>
                </a:solidFill>
              </a:rPr>
              <a:t>He told the class that he </a:t>
            </a:r>
            <a:r>
              <a:rPr lang="en-US" sz="3600" b="1">
                <a:solidFill>
                  <a:srgbClr val="002060"/>
                </a:solidFill>
              </a:rPr>
              <a:t>was very </a:t>
            </a:r>
            <a:r>
              <a:rPr lang="en-US" sz="3600" b="1" dirty="0">
                <a:solidFill>
                  <a:srgbClr val="002060"/>
                </a:solidFill>
              </a:rPr>
              <a:t>happy </a:t>
            </a:r>
            <a:r>
              <a:rPr lang="en-US" sz="3600" b="1">
                <a:solidFill>
                  <a:srgbClr val="002060"/>
                </a:solidFill>
              </a:rPr>
              <a:t>with our </a:t>
            </a:r>
            <a:r>
              <a:rPr lang="en-US" sz="3600" b="1" dirty="0">
                <a:solidFill>
                  <a:srgbClr val="002060"/>
                </a:solidFill>
              </a:rPr>
              <a:t>results</a:t>
            </a:r>
            <a:r>
              <a:rPr lang="en-US" sz="3600" dirty="0"/>
              <a:t>.</a:t>
            </a:r>
          </a:p>
        </p:txBody>
      </p:sp>
      <p:pic>
        <p:nvPicPr>
          <p:cNvPr id="20482" name="Picture 2" descr="http://www.cteblog.dept.ku.edu/wp-content/uploads/2014/12/Question-mark-6-group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572000"/>
            <a:ext cx="2707104" cy="2057400"/>
          </a:xfrm>
          <a:prstGeom prst="rect">
            <a:avLst/>
          </a:prstGeom>
          <a:noFill/>
        </p:spPr>
      </p:pic>
      <p:pic>
        <p:nvPicPr>
          <p:cNvPr id="20484" name="Picture 4" descr="https://encrypted-tbn3.gstatic.com/images?q=tbn:ANd9GcREbEG3xX_twiD_hvufilxuCG-qxWidgtuj_d5FmaPVbg7qx3d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i="1" u="sng" dirty="0">
                <a:solidFill>
                  <a:srgbClr val="C00000"/>
                </a:solidFill>
              </a:rPr>
              <a:t>Time expression </a:t>
            </a:r>
            <a:r>
              <a:rPr lang="en-US" dirty="0"/>
              <a:t>change according to the meaning of the sentence.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200400" cy="5105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Now ………&gt;</a:t>
            </a:r>
          </a:p>
          <a:p>
            <a:pPr>
              <a:buNone/>
            </a:pPr>
            <a:r>
              <a:rPr lang="en-US" dirty="0"/>
              <a:t>Today, tonight ………..&gt;</a:t>
            </a:r>
          </a:p>
          <a:p>
            <a:pPr>
              <a:buNone/>
            </a:pPr>
            <a:r>
              <a:rPr lang="en-US" dirty="0"/>
              <a:t>Yesterday ………………&gt;</a:t>
            </a:r>
          </a:p>
          <a:p>
            <a:pPr>
              <a:buNone/>
            </a:pPr>
            <a:r>
              <a:rPr lang="en-US" dirty="0"/>
              <a:t>Tomorrow …………….&gt;</a:t>
            </a:r>
          </a:p>
          <a:p>
            <a:pPr>
              <a:buNone/>
            </a:pPr>
            <a:r>
              <a:rPr lang="en-US" dirty="0"/>
              <a:t>This week……………...&gt;</a:t>
            </a:r>
          </a:p>
          <a:p>
            <a:pPr>
              <a:buNone/>
            </a:pPr>
            <a:r>
              <a:rPr lang="en-US" dirty="0"/>
              <a:t>Last week……………...&gt;</a:t>
            </a:r>
          </a:p>
          <a:p>
            <a:pPr>
              <a:buNone/>
            </a:pPr>
            <a:r>
              <a:rPr lang="en-US" dirty="0"/>
              <a:t>Next week……………..&gt;</a:t>
            </a:r>
          </a:p>
          <a:p>
            <a:pPr>
              <a:buNone/>
            </a:pPr>
            <a:r>
              <a:rPr lang="en-US" dirty="0"/>
              <a:t>Two days ago ……….&gt;</a:t>
            </a:r>
          </a:p>
          <a:p>
            <a:pPr>
              <a:buNone/>
            </a:pPr>
            <a:r>
              <a:rPr lang="en-US" dirty="0"/>
              <a:t>Here………………….….&gt;</a:t>
            </a:r>
          </a:p>
          <a:p>
            <a:pPr>
              <a:buNone/>
            </a:pPr>
            <a:r>
              <a:rPr lang="en-US" dirty="0"/>
              <a:t>come………………..…..&gt;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81400" y="1600200"/>
            <a:ext cx="5257800" cy="5029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Then, at that time, immediately.</a:t>
            </a:r>
          </a:p>
          <a:p>
            <a:pPr>
              <a:buNone/>
            </a:pPr>
            <a:r>
              <a:rPr lang="en-US" dirty="0"/>
              <a:t>That day, that night.</a:t>
            </a:r>
          </a:p>
          <a:p>
            <a:pPr>
              <a:buNone/>
            </a:pPr>
            <a:r>
              <a:rPr lang="en-US" dirty="0"/>
              <a:t>The day before, the previous day.</a:t>
            </a:r>
          </a:p>
          <a:p>
            <a:pPr>
              <a:buNone/>
            </a:pPr>
            <a:r>
              <a:rPr lang="en-US" dirty="0"/>
              <a:t>The next day, the following day.</a:t>
            </a:r>
          </a:p>
          <a:p>
            <a:pPr>
              <a:buNone/>
            </a:pPr>
            <a:r>
              <a:rPr lang="en-US" dirty="0"/>
              <a:t>That week.</a:t>
            </a:r>
          </a:p>
          <a:p>
            <a:pPr>
              <a:buNone/>
            </a:pPr>
            <a:r>
              <a:rPr lang="en-US" dirty="0"/>
              <a:t>The week before, the previous week.</a:t>
            </a:r>
          </a:p>
          <a:p>
            <a:pPr>
              <a:buNone/>
            </a:pPr>
            <a:r>
              <a:rPr lang="en-US" dirty="0"/>
              <a:t>The week after, the following week.</a:t>
            </a:r>
          </a:p>
          <a:p>
            <a:pPr>
              <a:buNone/>
            </a:pPr>
            <a:r>
              <a:rPr lang="en-US" dirty="0"/>
              <a:t>Two days before.</a:t>
            </a:r>
          </a:p>
          <a:p>
            <a:pPr>
              <a:buNone/>
            </a:pPr>
            <a:r>
              <a:rPr lang="en-US" dirty="0"/>
              <a:t>There.</a:t>
            </a:r>
          </a:p>
          <a:p>
            <a:pPr>
              <a:buNone/>
            </a:pPr>
            <a:r>
              <a:rPr lang="en-US" dirty="0"/>
              <a:t>Go.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95801"/>
            <a:ext cx="3124200" cy="144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This week ………..&gt;</a:t>
            </a:r>
          </a:p>
          <a:p>
            <a:pPr>
              <a:buNone/>
            </a:pPr>
            <a:r>
              <a:rPr lang="en-US"/>
              <a:t>These days…………&gt;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95799"/>
            <a:ext cx="4038600" cy="14478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That week.</a:t>
            </a:r>
          </a:p>
          <a:p>
            <a:pPr>
              <a:buNone/>
            </a:pPr>
            <a:r>
              <a:rPr lang="en-US" dirty="0"/>
              <a:t>Those days.</a:t>
            </a:r>
          </a:p>
        </p:txBody>
      </p:sp>
      <p:pic>
        <p:nvPicPr>
          <p:cNvPr id="23554" name="Picture 2" descr="http://tx.english-ch.com/teacher/len/thisthattheseth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10600" cy="39969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782762"/>
          </a:xfrm>
        </p:spPr>
        <p:txBody>
          <a:bodyPr>
            <a:normAutofit fontScale="90000"/>
          </a:bodyPr>
          <a:lstStyle/>
          <a:p>
            <a:r>
              <a:rPr lang="en-US" dirty="0"/>
              <a:t>When this , these are used </a:t>
            </a:r>
            <a:r>
              <a:rPr lang="en-US" dirty="0">
                <a:solidFill>
                  <a:srgbClr val="FF0000"/>
                </a:solidFill>
              </a:rPr>
              <a:t>in time expressions</a:t>
            </a:r>
            <a:r>
              <a:rPr lang="en-US" dirty="0"/>
              <a:t>, they change to that / those.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95600"/>
            <a:ext cx="4038600" cy="3230563"/>
          </a:xfrm>
        </p:spPr>
        <p:txBody>
          <a:bodyPr/>
          <a:lstStyle/>
          <a:p>
            <a:r>
              <a:rPr lang="en-US" dirty="0"/>
              <a:t>This week </a:t>
            </a:r>
          </a:p>
          <a:p>
            <a:r>
              <a:rPr lang="en-US" dirty="0"/>
              <a:t>That week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4038600" cy="3230563"/>
          </a:xfrm>
        </p:spPr>
        <p:txBody>
          <a:bodyPr/>
          <a:lstStyle/>
          <a:p>
            <a:r>
              <a:rPr lang="en-US" dirty="0"/>
              <a:t>These days </a:t>
            </a:r>
          </a:p>
          <a:p>
            <a:r>
              <a:rPr lang="en-US" dirty="0"/>
              <a:t>Those days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419600"/>
            <a:ext cx="4038600" cy="2133600"/>
          </a:xfrm>
        </p:spPr>
        <p:txBody>
          <a:bodyPr/>
          <a:lstStyle/>
          <a:p>
            <a:pPr>
              <a:buNone/>
            </a:pPr>
            <a:r>
              <a:rPr lang="en-US" dirty="0"/>
              <a:t>“</a:t>
            </a:r>
            <a:r>
              <a:rPr lang="en-US" i="1" u="sng" dirty="0">
                <a:solidFill>
                  <a:srgbClr val="C00000"/>
                </a:solidFill>
              </a:rPr>
              <a:t>This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cake</a:t>
            </a:r>
            <a:r>
              <a:rPr lang="en-US" dirty="0"/>
              <a:t> is delicious”. Pam told me.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This is NOT used as time expression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419600"/>
            <a:ext cx="4038600" cy="2133600"/>
          </a:xfrm>
        </p:spPr>
        <p:txBody>
          <a:bodyPr/>
          <a:lstStyle/>
          <a:p>
            <a:pPr>
              <a:buNone/>
            </a:pPr>
            <a:r>
              <a:rPr lang="en-US" dirty="0"/>
              <a:t>Pam told me (that) </a:t>
            </a:r>
            <a:r>
              <a:rPr lang="en-US" i="1" u="sng" dirty="0">
                <a:solidFill>
                  <a:srgbClr val="C00000"/>
                </a:solidFill>
              </a:rPr>
              <a:t>the </a:t>
            </a:r>
            <a:r>
              <a:rPr lang="en-US" dirty="0"/>
              <a:t>cake was delicious.</a:t>
            </a:r>
          </a:p>
        </p:txBody>
      </p:sp>
      <p:pic>
        <p:nvPicPr>
          <p:cNvPr id="25602" name="Picture 2" descr="http://ksmartstatic.sify.com/cmf-1.0.0/appflow/bawarchi.com/Image/ofvwGlaicib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1414"/>
            <a:ext cx="7315199" cy="40395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191000"/>
            <a:ext cx="4038600" cy="1935163"/>
          </a:xfrm>
        </p:spPr>
        <p:txBody>
          <a:bodyPr/>
          <a:lstStyle/>
          <a:p>
            <a:pPr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C00000"/>
                </a:solidFill>
              </a:rPr>
              <a:t>This</a:t>
            </a:r>
            <a:r>
              <a:rPr lang="en-US" dirty="0"/>
              <a:t> is a brilliant idea.” Debbie said.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191000"/>
            <a:ext cx="4038600" cy="1935163"/>
          </a:xfrm>
        </p:spPr>
        <p:txBody>
          <a:bodyPr/>
          <a:lstStyle/>
          <a:p>
            <a:pPr>
              <a:buNone/>
            </a:pPr>
            <a:r>
              <a:rPr lang="en-US" dirty="0"/>
              <a:t>Debbie said (that) </a:t>
            </a:r>
            <a:r>
              <a:rPr lang="en-US" b="1" dirty="0">
                <a:solidFill>
                  <a:srgbClr val="C00000"/>
                </a:solidFill>
              </a:rPr>
              <a:t>it</a:t>
            </a:r>
            <a:r>
              <a:rPr lang="en-US" dirty="0"/>
              <a:t> was a brilliant idea.</a:t>
            </a:r>
          </a:p>
        </p:txBody>
      </p:sp>
      <p:pic>
        <p:nvPicPr>
          <p:cNvPr id="26626" name="Picture 2" descr="http://cdn.business2community.com/wp-content/uploads/2013/05/A-good-ide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"/>
            <a:ext cx="6096000" cy="3945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343400"/>
            <a:ext cx="4038600" cy="1782763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said,” </a:t>
            </a:r>
            <a:r>
              <a:rPr lang="en-US" b="1" dirty="0">
                <a:solidFill>
                  <a:srgbClr val="FF0000"/>
                </a:solidFill>
              </a:rPr>
              <a:t>Those</a:t>
            </a:r>
            <a:r>
              <a:rPr lang="en-US" dirty="0"/>
              <a:t> are the men who helped me.”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267200"/>
            <a:ext cx="4038600" cy="1858963"/>
          </a:xfrm>
        </p:spPr>
        <p:txBody>
          <a:bodyPr/>
          <a:lstStyle/>
          <a:p>
            <a:pPr>
              <a:buNone/>
            </a:pPr>
            <a:r>
              <a:rPr lang="en-US" dirty="0"/>
              <a:t>He said (that) </a:t>
            </a:r>
            <a:r>
              <a:rPr lang="en-US" b="1" dirty="0">
                <a:solidFill>
                  <a:srgbClr val="FF0000"/>
                </a:solidFill>
              </a:rPr>
              <a:t>they</a:t>
            </a:r>
            <a:r>
              <a:rPr lang="en-US" dirty="0"/>
              <a:t> were the men who helped him.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https://s3.amazonaws.com/thumbnails.illustrationsource.com/huge.101.5072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457200"/>
            <a:ext cx="6934200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Sam said, "I am leaving for Germany with my family tomorrow.”</a:t>
            </a:r>
          </a:p>
          <a:p>
            <a:pPr algn="l"/>
            <a:r>
              <a:rPr lang="en-US" b="1" dirty="0">
                <a:solidFill>
                  <a:srgbClr val="C00000"/>
                </a:solidFill>
              </a:rPr>
              <a:t>Sam said that he was leaving to Germany with his family the following day.</a:t>
            </a:r>
          </a:p>
        </p:txBody>
      </p:sp>
      <p:pic>
        <p:nvPicPr>
          <p:cNvPr id="1028" name="Picture 4" descr="http://ritasesl4u.pbworks.com/f/1300322623/Reported-speech-circle%20(1)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380999"/>
            <a:ext cx="6400800" cy="329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153400" cy="2971800"/>
          </a:xfrm>
        </p:spPr>
        <p:txBody>
          <a:bodyPr>
            <a:normAutofit fontScale="90000"/>
          </a:bodyPr>
          <a:lstStyle/>
          <a:p>
            <a:r>
              <a:rPr lang="en-US" sz="3600" b="1" u="sng" dirty="0"/>
              <a:t>Reported Speech</a:t>
            </a:r>
            <a:br>
              <a:rPr lang="en-US" sz="3600" dirty="0"/>
            </a:br>
            <a:r>
              <a:rPr lang="en-US" sz="3600" dirty="0"/>
              <a:t>What did Mr. Reed tell the class yesterday?</a:t>
            </a:r>
            <a:br>
              <a:rPr lang="en-US" sz="3600" dirty="0"/>
            </a:br>
            <a:r>
              <a:rPr lang="en-US" sz="3600" b="1" dirty="0">
                <a:solidFill>
                  <a:srgbClr val="FF0000"/>
                </a:solidFill>
              </a:rPr>
              <a:t>He said to the class, “ I am very happy </a:t>
            </a:r>
            <a:r>
              <a:rPr lang="en-US" sz="3600" b="1">
                <a:solidFill>
                  <a:srgbClr val="FF0000"/>
                </a:solidFill>
              </a:rPr>
              <a:t>with the </a:t>
            </a:r>
            <a:r>
              <a:rPr lang="en-US" sz="3600" b="1" dirty="0">
                <a:solidFill>
                  <a:srgbClr val="FF0000"/>
                </a:solidFill>
              </a:rPr>
              <a:t>results.” </a:t>
            </a:r>
            <a:br>
              <a:rPr lang="en-US" sz="3600" dirty="0"/>
            </a:br>
            <a:r>
              <a:rPr lang="en-US" sz="3600" b="1" dirty="0">
                <a:solidFill>
                  <a:srgbClr val="002060"/>
                </a:solidFill>
              </a:rPr>
              <a:t>He told the class that he </a:t>
            </a:r>
            <a:r>
              <a:rPr lang="en-US" sz="3600" b="1">
                <a:solidFill>
                  <a:srgbClr val="002060"/>
                </a:solidFill>
              </a:rPr>
              <a:t>was very </a:t>
            </a:r>
            <a:r>
              <a:rPr lang="en-US" sz="3600" b="1" dirty="0">
                <a:solidFill>
                  <a:srgbClr val="002060"/>
                </a:solidFill>
              </a:rPr>
              <a:t>happy with the results</a:t>
            </a:r>
            <a:r>
              <a:rPr lang="en-US" sz="3600" dirty="0"/>
              <a:t>.</a:t>
            </a:r>
            <a:br>
              <a:rPr lang="en-US" sz="3600" dirty="0"/>
            </a:br>
            <a:br>
              <a:rPr lang="en-US" sz="3600" dirty="0"/>
            </a:br>
            <a:endParaRPr lang="en-US" sz="3600" dirty="0"/>
          </a:p>
        </p:txBody>
      </p:sp>
      <p:pic>
        <p:nvPicPr>
          <p:cNvPr id="6" name="Picture 5" descr="http://www.leftfootforward.org/images/2009/08/lecturer-foreign-students-story_300x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962400"/>
            <a:ext cx="6858000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7924800" cy="16764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Direct Speech </a:t>
            </a:r>
            <a:r>
              <a:rPr lang="en-US" sz="3600" b="1" dirty="0"/>
              <a:t>is the exact words someone used. We use quotation marks “…….”.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22530" name="Picture 2" descr="http://www.clipartillustration.com/wp-content/uploads/2015/04/133401--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09800"/>
            <a:ext cx="44196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7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Reported Speech </a:t>
            </a:r>
            <a:r>
              <a:rPr lang="en-US" sz="3600" b="1" dirty="0"/>
              <a:t>is the exact meaning of what someone said , but not the exact words and we don’t use quotation marks “…….”.</a:t>
            </a:r>
            <a:br>
              <a:rPr lang="en-US" sz="3600" b="1" dirty="0"/>
            </a:br>
            <a:endParaRPr lang="en-US" sz="3600" b="1" dirty="0"/>
          </a:p>
        </p:txBody>
      </p:sp>
      <p:pic>
        <p:nvPicPr>
          <p:cNvPr id="21506" name="Picture 2" descr="https://smartzvornik.files.wordpress.com/2014/02/giu-reported-speech-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608912"/>
            <a:ext cx="5867400" cy="349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3200401"/>
            <a:ext cx="4038600" cy="2438400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C00000"/>
                </a:solidFill>
              </a:rPr>
              <a:t>Direct speech</a:t>
            </a:r>
          </a:p>
          <a:p>
            <a:pPr>
              <a:buNone/>
            </a:pPr>
            <a:r>
              <a:rPr lang="en-US" dirty="0"/>
              <a:t>He said, “I’m Ted”.</a:t>
            </a:r>
          </a:p>
          <a:p>
            <a:pPr>
              <a:buNone/>
            </a:pPr>
            <a:r>
              <a:rPr lang="en-US" dirty="0"/>
              <a:t>He said to me,” I’m Ted”.</a:t>
            </a:r>
          </a:p>
          <a:p>
            <a:pPr>
              <a:buNone/>
            </a:pPr>
            <a:r>
              <a:rPr lang="en-US" dirty="0"/>
              <a:t>He told me “I’m Ted”.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419600" y="3200400"/>
            <a:ext cx="4038600" cy="26971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rgbClr val="C00000"/>
                </a:solidFill>
              </a:rPr>
              <a:t>Reported speech</a:t>
            </a:r>
          </a:p>
          <a:p>
            <a:pPr>
              <a:buNone/>
            </a:pPr>
            <a:r>
              <a:rPr lang="en-US" dirty="0"/>
              <a:t>He said (that) ……………</a:t>
            </a:r>
          </a:p>
          <a:p>
            <a:pPr>
              <a:buNone/>
            </a:pPr>
            <a:r>
              <a:rPr lang="en-US" dirty="0"/>
              <a:t>He said to me (that) …..…</a:t>
            </a:r>
          </a:p>
          <a:p>
            <a:pPr>
              <a:buNone/>
            </a:pPr>
            <a:r>
              <a:rPr lang="en-US" dirty="0"/>
              <a:t>He told me (that) ………….</a:t>
            </a:r>
          </a:p>
        </p:txBody>
      </p:sp>
      <p:pic>
        <p:nvPicPr>
          <p:cNvPr id="11266" name="Picture 2" descr="http://1.bp.blogspot.com/-lp6pRA3lemM/U2Z-br61l3I/AAAAAAAAA-0/paq4sAbCeTo/s1600/Cours-Anglais-Say-Te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48" y="0"/>
            <a:ext cx="6343652" cy="289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/>
          <a:p>
            <a:pPr algn="ctr"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Say</a:t>
            </a:r>
          </a:p>
          <a:p>
            <a:pPr>
              <a:buNone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Good morning/ afternoon, something/ nothing, one's prayers, so, a few words.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Tell</a:t>
            </a:r>
          </a:p>
          <a:p>
            <a:pPr>
              <a:buNone/>
            </a:pPr>
            <a:r>
              <a:rPr lang="en-US" dirty="0">
                <a:solidFill>
                  <a:srgbClr val="7030A0"/>
                </a:solidFill>
              </a:rPr>
              <a:t>the truth, a lie, a secret, a story, the time, the difference, one from another, one’s name, one’s fortune.</a:t>
            </a:r>
          </a:p>
        </p:txBody>
      </p:sp>
      <p:pic>
        <p:nvPicPr>
          <p:cNvPr id="14338" name="Picture 2" descr="http://3.bp.blogspot.com/-GGHDDwzHMtE/UGF4QqkxvtI/AAAAAAAAArw/DnyHLvICVao/s1600/red-dome-vintage-clock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4714240" cy="304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3" y="2667000"/>
            <a:ext cx="7202487" cy="37338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tx1"/>
                </a:solidFill>
              </a:rPr>
              <a:t>Verb tenses can either change or remain the same , when reporting a </a:t>
            </a:r>
            <a:r>
              <a:rPr lang="en-US" sz="3000" b="1" i="1" u="sng" dirty="0">
                <a:solidFill>
                  <a:schemeClr val="accent1">
                    <a:lumMod val="75000"/>
                  </a:schemeClr>
                </a:solidFill>
              </a:rPr>
              <a:t>general truth or law of nature.</a:t>
            </a:r>
          </a:p>
          <a:p>
            <a:r>
              <a:rPr lang="en-US" sz="3000" b="1" dirty="0">
                <a:solidFill>
                  <a:schemeClr val="tx1"/>
                </a:solidFill>
              </a:rPr>
              <a:t>“The sun sets in the west.” the teacher said.</a:t>
            </a:r>
          </a:p>
          <a:p>
            <a:endParaRPr lang="en-US" sz="30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rgbClr val="C00000"/>
                </a:solidFill>
              </a:rPr>
              <a:t>The teacher said (that) ………………………… </a:t>
            </a:r>
            <a:endParaRPr lang="en-US" sz="28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8434" name="Picture 2" descr="http://www.buysellteach.com/img/product_images/thumb.php?file=da65563db655d44faa567692a9c5cd2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04800"/>
            <a:ext cx="57912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748</Words>
  <Application>Microsoft Office PowerPoint</Application>
  <PresentationFormat>On-screen Show (4:3)</PresentationFormat>
  <Paragraphs>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Reported Speech</vt:lpstr>
      <vt:lpstr>What is the difference between the two sentences?</vt:lpstr>
      <vt:lpstr>PowerPoint Presentation</vt:lpstr>
      <vt:lpstr>Reported Speech What did Mr. Reed tell the class yesterday? He said to the class, “ I am very happy with the results.”  He told the class that he was very happy with the results.  </vt:lpstr>
      <vt:lpstr>Direct Speech is the exact words someone used. We use quotation marks “…….”. </vt:lpstr>
      <vt:lpstr>Reported Speech is the exact meaning of what someone said , but not the exact words and we don’t use quotation marks “…….”.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Conditionals type 2 and 3 </vt:lpstr>
      <vt:lpstr>Out of date reporting.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expression change according to the meaning of the sentence.</vt:lpstr>
      <vt:lpstr>PowerPoint Presentation</vt:lpstr>
      <vt:lpstr>When this , these are used in time expressions, they change to that / those.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Lubna</dc:creator>
  <cp:lastModifiedBy>L.Mriesh</cp:lastModifiedBy>
  <cp:revision>56</cp:revision>
  <dcterms:created xsi:type="dcterms:W3CDTF">2015-07-10T12:07:51Z</dcterms:created>
  <dcterms:modified xsi:type="dcterms:W3CDTF">2023-04-04T07:21:12Z</dcterms:modified>
</cp:coreProperties>
</file>