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F3DD5-0706-4666-93C8-D0DDC3CCD33B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D9BEB-4304-402C-9205-6E4A8C298F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18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9D9BEB-4304-402C-9205-6E4A8C298F7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36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4600" y="609600"/>
            <a:ext cx="6324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 smtClean="0"/>
              <a:t> </a:t>
            </a:r>
          </a:p>
          <a:p>
            <a:pPr algn="ctr"/>
            <a:r>
              <a:rPr lang="ar-JO" sz="3600" b="1" dirty="0" smtClean="0"/>
              <a:t>طبيعة التغير</a:t>
            </a:r>
          </a:p>
          <a:p>
            <a:pPr algn="ctr"/>
            <a:r>
              <a:rPr lang="ar-JO" sz="3600" b="1" dirty="0" smtClean="0">
                <a:solidFill>
                  <a:srgbClr val="C00000"/>
                </a:solidFill>
              </a:rPr>
              <a:t>1- مفهوم التغير</a:t>
            </a:r>
          </a:p>
          <a:p>
            <a:pPr algn="ctr"/>
            <a:r>
              <a:rPr lang="ar-JO" sz="3600" b="1" dirty="0" smtClean="0">
                <a:solidFill>
                  <a:srgbClr val="C00000"/>
                </a:solidFill>
              </a:rPr>
              <a:t>2- أنماط التغير</a:t>
            </a:r>
          </a:p>
          <a:p>
            <a:pPr algn="ctr"/>
            <a:r>
              <a:rPr lang="ar-JO" sz="3600" b="1" dirty="0" smtClean="0">
                <a:solidFill>
                  <a:srgbClr val="C00000"/>
                </a:solidFill>
              </a:rPr>
              <a:t>3- التغير الإيجابي والسلبي </a:t>
            </a:r>
            <a:endParaRPr lang="ar-JO" sz="3600" b="1" dirty="0"/>
          </a:p>
          <a:p>
            <a:pPr algn="ctr"/>
            <a:r>
              <a:rPr lang="ar-JO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41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299" y="3810000"/>
            <a:ext cx="8153400" cy="29000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66799" y="228600"/>
            <a:ext cx="7010400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sz="2800" b="1" dirty="0" smtClean="0"/>
              <a:t>إن التغير والتطور من طبيعة الحياة وسنن الكون فالانسان يمر بفترات نمو مختلفة تنعكس على ادواره وانماط تفكيره وكذلك المجتمعات تتغير وتتطور </a:t>
            </a:r>
            <a:endParaRPr lang="en-US" sz="2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13596"/>
            <a:ext cx="9169179" cy="19278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1981200" y="304800"/>
            <a:ext cx="5334000" cy="1295400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اشكال التغير </a:t>
            </a:r>
            <a:endParaRPr lang="en-US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048001"/>
            <a:ext cx="2667000" cy="25031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2819400"/>
            <a:ext cx="2743200" cy="11312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4892529"/>
            <a:ext cx="2335969" cy="10145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1905000"/>
            <a:ext cx="822960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JO" sz="2400" b="1" dirty="0" smtClean="0">
                <a:solidFill>
                  <a:srgbClr val="C00000"/>
                </a:solidFill>
              </a:rPr>
              <a:t>تظهر </a:t>
            </a:r>
            <a:r>
              <a:rPr lang="ar-JO" sz="2400" b="1" dirty="0" smtClean="0">
                <a:solidFill>
                  <a:srgbClr val="C00000"/>
                </a:solidFill>
              </a:rPr>
              <a:t>اشكال </a:t>
            </a:r>
            <a:r>
              <a:rPr lang="ar-JO" sz="2400" b="1" dirty="0" smtClean="0">
                <a:solidFill>
                  <a:srgbClr val="C00000"/>
                </a:solidFill>
              </a:rPr>
              <a:t>التغير في جوانب الحياة جميعها بالمجتمع فالتغيرات في الادوات والوسائل التي يستخدمها الانسان مثل :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019800" y="4114800"/>
            <a:ext cx="2441290" cy="6858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وسائل النقل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321710" y="5907089"/>
            <a:ext cx="2441290" cy="6858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تكنولوجيا المعلومات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200400" y="5715000"/>
            <a:ext cx="2441290" cy="6858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العلاقات الاجتماعية 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418963"/>
            <a:ext cx="2666999" cy="2132154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228600" y="5715000"/>
            <a:ext cx="2441290" cy="6858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ادوات البناء 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9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ame 2"/>
          <p:cNvSpPr/>
          <p:nvPr/>
        </p:nvSpPr>
        <p:spPr>
          <a:xfrm>
            <a:off x="609600" y="233543"/>
            <a:ext cx="6858000" cy="1056913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800" b="1" u="sng" dirty="0" smtClean="0">
                <a:solidFill>
                  <a:schemeClr val="tx1"/>
                </a:solidFill>
              </a:rPr>
              <a:t>أنماط </a:t>
            </a:r>
            <a:r>
              <a:rPr lang="ar-JO" sz="2800" b="1" u="sng" dirty="0" smtClean="0">
                <a:solidFill>
                  <a:schemeClr val="tx1"/>
                </a:solidFill>
              </a:rPr>
              <a:t>التغير </a:t>
            </a:r>
            <a:endParaRPr lang="ar-JO" sz="2800" b="1" u="sng" dirty="0" smtClean="0">
              <a:solidFill>
                <a:schemeClr val="tx1"/>
              </a:solidFill>
            </a:endParaRP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4038600" y="1371600"/>
            <a:ext cx="4648200" cy="15240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3600" b="1" dirty="0" smtClean="0">
                <a:solidFill>
                  <a:srgbClr val="FF0000"/>
                </a:solidFill>
              </a:rPr>
              <a:t>1-التغير </a:t>
            </a:r>
            <a:r>
              <a:rPr lang="ar-JO" sz="3600" b="1" dirty="0" smtClean="0">
                <a:solidFill>
                  <a:srgbClr val="FF0000"/>
                </a:solidFill>
              </a:rPr>
              <a:t>على مستوى الفرد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1390073"/>
            <a:ext cx="3400424" cy="1590675"/>
          </a:xfrm>
          <a:prstGeom prst="rect">
            <a:avLst/>
          </a:prstGeom>
        </p:spPr>
      </p:pic>
      <p:sp>
        <p:nvSpPr>
          <p:cNvPr id="6" name="Folded Corner 5"/>
          <p:cNvSpPr/>
          <p:nvPr/>
        </p:nvSpPr>
        <p:spPr>
          <a:xfrm>
            <a:off x="4523942" y="3968027"/>
            <a:ext cx="4315258" cy="2508973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JO" sz="2800" b="1" dirty="0" smtClean="0"/>
          </a:p>
          <a:p>
            <a:pPr algn="ctr"/>
            <a:r>
              <a:rPr lang="ar-JO" sz="2800" b="1" dirty="0" smtClean="0"/>
              <a:t>عملية النمو التي يمر بها الانسان يتبعها تغير وتطور في :</a:t>
            </a:r>
          </a:p>
          <a:p>
            <a:pPr algn="ctr"/>
            <a:r>
              <a:rPr lang="ar-JO" sz="2800" b="1" dirty="0" smtClean="0"/>
              <a:t>المعرفة </a:t>
            </a:r>
          </a:p>
          <a:p>
            <a:pPr algn="ctr"/>
            <a:r>
              <a:rPr lang="ar-JO" sz="2800" b="1" dirty="0" smtClean="0"/>
              <a:t>والفهم  </a:t>
            </a:r>
          </a:p>
          <a:p>
            <a:pPr algn="ctr"/>
            <a:r>
              <a:rPr lang="ar-JO" sz="2800" b="1" dirty="0" smtClean="0"/>
              <a:t>والسلوك </a:t>
            </a:r>
            <a:endParaRPr lang="en-US" sz="2800" b="1" dirty="0"/>
          </a:p>
        </p:txBody>
      </p:sp>
      <p:sp>
        <p:nvSpPr>
          <p:cNvPr id="7" name="Vertical Scroll 6"/>
          <p:cNvSpPr/>
          <p:nvPr/>
        </p:nvSpPr>
        <p:spPr>
          <a:xfrm>
            <a:off x="-152400" y="2995218"/>
            <a:ext cx="4191000" cy="3557982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 smtClean="0"/>
              <a:t>يعد ا</a:t>
            </a:r>
            <a:r>
              <a:rPr lang="ar-JO" b="1" dirty="0" smtClean="0">
                <a:solidFill>
                  <a:srgbClr val="FF0000"/>
                </a:solidFill>
              </a:rPr>
              <a:t>لتعليم </a:t>
            </a:r>
            <a:r>
              <a:rPr lang="ar-JO" b="1" dirty="0" smtClean="0"/>
              <a:t>من العوامل المهمة التي تؤدي الى التغير في حياة الانسان اذ  يترتب على ذلك :  </a:t>
            </a:r>
          </a:p>
          <a:p>
            <a:pPr algn="ctr"/>
            <a:r>
              <a:rPr lang="ar-JO" sz="2000" b="1" dirty="0" smtClean="0"/>
              <a:t>1- </a:t>
            </a:r>
            <a:r>
              <a:rPr lang="ar-JO" sz="2000" b="1" dirty="0" smtClean="0">
                <a:solidFill>
                  <a:srgbClr val="C00000"/>
                </a:solidFill>
              </a:rPr>
              <a:t>زيادة</a:t>
            </a:r>
            <a:r>
              <a:rPr lang="ar-JO" sz="2000" b="1" dirty="0" smtClean="0"/>
              <a:t> معارفه </a:t>
            </a:r>
          </a:p>
          <a:p>
            <a:pPr algn="ctr"/>
            <a:r>
              <a:rPr lang="ar-JO" sz="2000" b="1" dirty="0" smtClean="0"/>
              <a:t>2- </a:t>
            </a:r>
            <a:r>
              <a:rPr lang="ar-JO" sz="2000" b="1" dirty="0" smtClean="0">
                <a:solidFill>
                  <a:srgbClr val="C00000"/>
                </a:solidFill>
              </a:rPr>
              <a:t>اكتساب</a:t>
            </a:r>
            <a:r>
              <a:rPr lang="ar-JO" sz="2000" b="1" dirty="0" smtClean="0"/>
              <a:t> مهارات جديدة </a:t>
            </a:r>
          </a:p>
          <a:p>
            <a:pPr algn="ctr"/>
            <a:r>
              <a:rPr lang="ar-JO" sz="2000" b="1" dirty="0" smtClean="0"/>
              <a:t>3- </a:t>
            </a:r>
            <a:r>
              <a:rPr lang="ar-JO" sz="2000" b="1" dirty="0" smtClean="0">
                <a:solidFill>
                  <a:srgbClr val="C00000"/>
                </a:solidFill>
              </a:rPr>
              <a:t>صقل</a:t>
            </a:r>
            <a:r>
              <a:rPr lang="ar-JO" sz="2000" b="1" dirty="0" smtClean="0"/>
              <a:t> شخصيته </a:t>
            </a:r>
          </a:p>
          <a:p>
            <a:pPr algn="ctr"/>
            <a:r>
              <a:rPr lang="ar-JO" sz="2000" b="1" dirty="0" smtClean="0"/>
              <a:t>4- </a:t>
            </a:r>
            <a:r>
              <a:rPr lang="ar-JO" sz="2000" b="1" dirty="0" smtClean="0">
                <a:solidFill>
                  <a:srgbClr val="C00000"/>
                </a:solidFill>
              </a:rPr>
              <a:t>وتكوين اتجاهات </a:t>
            </a:r>
            <a:r>
              <a:rPr lang="ar-JO" sz="2000" b="1" dirty="0" smtClean="0"/>
              <a:t>ثابتة نحو القضايا المختلفة </a:t>
            </a:r>
            <a:endParaRPr lang="en-US" sz="2000" b="1" dirty="0"/>
          </a:p>
        </p:txBody>
      </p:sp>
      <p:sp>
        <p:nvSpPr>
          <p:cNvPr id="8" name="Down Arrow 7"/>
          <p:cNvSpPr/>
          <p:nvPr/>
        </p:nvSpPr>
        <p:spPr>
          <a:xfrm>
            <a:off x="6400800" y="3048000"/>
            <a:ext cx="690129" cy="76762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/>
          <p:cNvSpPr/>
          <p:nvPr/>
        </p:nvSpPr>
        <p:spPr>
          <a:xfrm>
            <a:off x="3543300" y="4800600"/>
            <a:ext cx="990600" cy="685800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2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vel 1"/>
          <p:cNvSpPr/>
          <p:nvPr/>
        </p:nvSpPr>
        <p:spPr>
          <a:xfrm>
            <a:off x="1295400" y="228600"/>
            <a:ext cx="6172200" cy="914400"/>
          </a:xfrm>
          <a:prstGeom prst="beve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4000" b="1" dirty="0" smtClean="0">
                <a:solidFill>
                  <a:srgbClr val="C00000"/>
                </a:solidFill>
              </a:rPr>
              <a:t>2-التغير </a:t>
            </a:r>
            <a:r>
              <a:rPr lang="ar-JO" sz="4000" b="1" dirty="0" smtClean="0">
                <a:solidFill>
                  <a:srgbClr val="C00000"/>
                </a:solidFill>
              </a:rPr>
              <a:t>على مستوى الاسرة 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5638800" y="1385453"/>
            <a:ext cx="3124200" cy="1357747"/>
          </a:xfrm>
          <a:prstGeom prst="wedge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تعد </a:t>
            </a:r>
            <a:r>
              <a:rPr lang="ar-JO" sz="2400" b="1" dirty="0" smtClean="0"/>
              <a:t>الاسرة هي </a:t>
            </a:r>
            <a:r>
              <a:rPr lang="ar-JO" sz="2400" b="1" dirty="0" smtClean="0"/>
              <a:t>المسؤولة عن التنشئة الاجتماعية </a:t>
            </a:r>
            <a:endParaRPr lang="en-US" sz="2400" b="1" dirty="0"/>
          </a:p>
        </p:txBody>
      </p:sp>
      <p:sp>
        <p:nvSpPr>
          <p:cNvPr id="4" name="Rectangular Callout 3"/>
          <p:cNvSpPr/>
          <p:nvPr/>
        </p:nvSpPr>
        <p:spPr>
          <a:xfrm>
            <a:off x="152399" y="1385453"/>
            <a:ext cx="3283527" cy="1510147"/>
          </a:xfrm>
          <a:prstGeom prst="wedge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تؤدي الأسرة </a:t>
            </a:r>
            <a:r>
              <a:rPr lang="ar-JO" sz="2400" b="1" dirty="0" smtClean="0"/>
              <a:t>دورا اساسيا في سلوك الافراد عن طريق التربية التي تقدمها لاطفالها </a:t>
            </a:r>
            <a:endParaRPr lang="en-US" sz="2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385453"/>
            <a:ext cx="1911927" cy="1510147"/>
          </a:xfrm>
          <a:prstGeom prst="rect">
            <a:avLst/>
          </a:prstGeom>
        </p:spPr>
      </p:pic>
      <p:sp>
        <p:nvSpPr>
          <p:cNvPr id="6" name="Horizontal Scroll 5"/>
          <p:cNvSpPr/>
          <p:nvPr/>
        </p:nvSpPr>
        <p:spPr>
          <a:xfrm>
            <a:off x="1155987" y="3054924"/>
            <a:ext cx="6092538" cy="1669476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 smtClean="0"/>
              <a:t>مرت الاسرة بمراحل تطور عدة سواء في :</a:t>
            </a:r>
          </a:p>
          <a:p>
            <a:pPr algn="ctr"/>
            <a:r>
              <a:rPr lang="ar-JO" b="1" dirty="0" smtClean="0">
                <a:solidFill>
                  <a:srgbClr val="C00000"/>
                </a:solidFill>
              </a:rPr>
              <a:t>شكلها </a:t>
            </a:r>
          </a:p>
          <a:p>
            <a:pPr algn="ctr"/>
            <a:r>
              <a:rPr lang="ar-JO" b="1" dirty="0" smtClean="0"/>
              <a:t>او </a:t>
            </a:r>
            <a:r>
              <a:rPr lang="ar-JO" b="1" dirty="0" smtClean="0">
                <a:solidFill>
                  <a:srgbClr val="C00000"/>
                </a:solidFill>
              </a:rPr>
              <a:t>حجمها</a:t>
            </a:r>
            <a:r>
              <a:rPr lang="ar-JO" b="1" dirty="0" smtClean="0"/>
              <a:t> </a:t>
            </a:r>
          </a:p>
          <a:p>
            <a:pPr algn="ctr"/>
            <a:r>
              <a:rPr lang="ar-JO" b="1" dirty="0" smtClean="0"/>
              <a:t>او </a:t>
            </a:r>
            <a:r>
              <a:rPr lang="ar-JO" b="1" dirty="0" smtClean="0">
                <a:solidFill>
                  <a:srgbClr val="C00000"/>
                </a:solidFill>
              </a:rPr>
              <a:t>وظائفها </a:t>
            </a:r>
            <a:r>
              <a:rPr lang="ar-JO" dirty="0" smtClean="0"/>
              <a:t>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24400"/>
            <a:ext cx="2533001" cy="13571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522491"/>
            <a:ext cx="2819400" cy="158058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565568"/>
            <a:ext cx="2743200" cy="1537511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477000" y="6248400"/>
            <a:ext cx="2209800" cy="6096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حجم الاسرة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63694" y="6172352"/>
            <a:ext cx="2209800" cy="6096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الترفيه والتسليه </a:t>
            </a:r>
          </a:p>
        </p:txBody>
      </p:sp>
      <p:sp>
        <p:nvSpPr>
          <p:cNvPr id="12" name="Oval 11"/>
          <p:cNvSpPr/>
          <p:nvPr/>
        </p:nvSpPr>
        <p:spPr>
          <a:xfrm>
            <a:off x="3048000" y="6248400"/>
            <a:ext cx="2209800" cy="6096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b="1" dirty="0" smtClean="0">
                <a:solidFill>
                  <a:schemeClr val="tx1"/>
                </a:solidFill>
              </a:rPr>
              <a:t>العادات والتقاليد 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45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evel 1"/>
          <p:cNvSpPr/>
          <p:nvPr/>
        </p:nvSpPr>
        <p:spPr>
          <a:xfrm>
            <a:off x="1676400" y="152400"/>
            <a:ext cx="5881255" cy="990600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3600" b="1" dirty="0" smtClean="0">
                <a:solidFill>
                  <a:srgbClr val="C00000"/>
                </a:solidFill>
              </a:rPr>
              <a:t>3-التغير </a:t>
            </a:r>
            <a:r>
              <a:rPr lang="ar-JO" sz="3600" b="1" dirty="0" smtClean="0">
                <a:solidFill>
                  <a:srgbClr val="C00000"/>
                </a:solidFill>
              </a:rPr>
              <a:t>على مستوى المجتمع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1295400" y="1295400"/>
            <a:ext cx="6629400" cy="990600"/>
          </a:xfrm>
          <a:prstGeom prst="wedge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800" b="1" dirty="0" smtClean="0">
                <a:solidFill>
                  <a:schemeClr val="tx1"/>
                </a:solidFill>
              </a:rPr>
              <a:t>يتفاعل الانسان مع محيطه الاجتماعي عن طريق :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5486400" y="2286000"/>
            <a:ext cx="3276600" cy="1066800"/>
          </a:xfrm>
          <a:prstGeom prst="cloud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b="1" dirty="0" smtClean="0">
                <a:solidFill>
                  <a:srgbClr val="C00000"/>
                </a:solidFill>
              </a:rPr>
              <a:t>العلاقات الاجتماعية 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0" y="2362200"/>
            <a:ext cx="3200400" cy="1066800"/>
          </a:xfrm>
          <a:prstGeom prst="cloud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>
                <a:solidFill>
                  <a:srgbClr val="C00000"/>
                </a:solidFill>
              </a:rPr>
              <a:t>والادوار الوظيفية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3581400"/>
            <a:ext cx="746760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sz="2400" b="1" dirty="0" smtClean="0"/>
              <a:t>التغيرات على مستوى الفرد والاسرة تنعكس بصورة مباشرة على </a:t>
            </a:r>
          </a:p>
          <a:p>
            <a:pPr algn="ctr"/>
            <a:r>
              <a:rPr lang="ar-JO" sz="2400" b="1" dirty="0" smtClean="0"/>
              <a:t>المجتمع كله </a:t>
            </a:r>
          </a:p>
          <a:p>
            <a:pPr algn="ctr"/>
            <a:r>
              <a:rPr lang="ar-JO" sz="2400" b="1" dirty="0" smtClean="0"/>
              <a:t>ل</a:t>
            </a:r>
            <a:r>
              <a:rPr lang="ar-JO" sz="2400" b="1" dirty="0" smtClean="0">
                <a:solidFill>
                  <a:srgbClr val="C00000"/>
                </a:solidFill>
              </a:rPr>
              <a:t>ذلك</a:t>
            </a:r>
            <a:r>
              <a:rPr lang="ar-JO" sz="2400" b="1" dirty="0" smtClean="0"/>
              <a:t> فإن ا</a:t>
            </a:r>
            <a:r>
              <a:rPr lang="ar-JO" sz="2400" b="1" dirty="0" smtClean="0">
                <a:solidFill>
                  <a:srgbClr val="C00000"/>
                </a:solidFill>
              </a:rPr>
              <a:t>لتغير</a:t>
            </a:r>
            <a:r>
              <a:rPr lang="ar-JO" sz="2400" b="1" dirty="0" smtClean="0"/>
              <a:t> في المجتمع </a:t>
            </a:r>
            <a:r>
              <a:rPr lang="ar-JO" sz="2400" b="1" dirty="0" smtClean="0">
                <a:solidFill>
                  <a:srgbClr val="C00000"/>
                </a:solidFill>
              </a:rPr>
              <a:t>عمليه مستمرة تحدث بين فترة واخرى .</a:t>
            </a:r>
            <a:endParaRPr lang="en-US" sz="2400" b="1" dirty="0">
              <a:solidFill>
                <a:srgbClr val="C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876800"/>
            <a:ext cx="8763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07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6102922" y="1720327"/>
            <a:ext cx="2971800" cy="1295400"/>
          </a:xfrm>
          <a:prstGeom prst="cloud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800" b="1" dirty="0" smtClean="0">
                <a:solidFill>
                  <a:srgbClr val="C00000"/>
                </a:solidFill>
              </a:rPr>
              <a:t>التغير الايجابي 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381000" y="1723900"/>
            <a:ext cx="3178476" cy="1295400"/>
          </a:xfrm>
          <a:prstGeom prst="cloud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3200" b="1" dirty="0" smtClean="0">
                <a:solidFill>
                  <a:srgbClr val="C00000"/>
                </a:solidFill>
              </a:rPr>
              <a:t>التغير السلبي </a:t>
            </a:r>
            <a:endParaRPr lang="en-US" sz="32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786" y="1323109"/>
            <a:ext cx="2541135" cy="1371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484691"/>
            <a:ext cx="731520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sz="2000" b="1" dirty="0" smtClean="0"/>
              <a:t>التغير </a:t>
            </a:r>
            <a:r>
              <a:rPr lang="ar-JO" sz="2000" b="1" dirty="0" smtClean="0"/>
              <a:t>الإيجابي والتغير السلبي</a:t>
            </a:r>
          </a:p>
          <a:p>
            <a:pPr algn="ctr"/>
            <a:r>
              <a:rPr lang="ar-JO" sz="2000" b="1" dirty="0" smtClean="0"/>
              <a:t>التغير ظاهرة اجتماعية منه الإيجابي ومنه السلبي: </a:t>
            </a:r>
            <a:r>
              <a:rPr lang="ar-JO" sz="2000" b="1" dirty="0" smtClean="0"/>
              <a:t>.</a:t>
            </a:r>
            <a:endParaRPr lang="en-US" sz="2000" b="1" dirty="0"/>
          </a:p>
        </p:txBody>
      </p:sp>
      <p:sp>
        <p:nvSpPr>
          <p:cNvPr id="7" name="Down Arrow 6"/>
          <p:cNvSpPr/>
          <p:nvPr/>
        </p:nvSpPr>
        <p:spPr>
          <a:xfrm>
            <a:off x="7207822" y="1227213"/>
            <a:ext cx="381000" cy="5680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2075887" y="1210077"/>
            <a:ext cx="381000" cy="5680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orizontal Scroll 11"/>
          <p:cNvSpPr/>
          <p:nvPr/>
        </p:nvSpPr>
        <p:spPr>
          <a:xfrm>
            <a:off x="4648201" y="3048000"/>
            <a:ext cx="3916214" cy="4103255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071091"/>
            <a:ext cx="4305877" cy="420050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5522" y="3640192"/>
            <a:ext cx="2359356" cy="49991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364015" y="4278853"/>
            <a:ext cx="320039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JO" b="1" dirty="0" smtClean="0"/>
              <a:t>2- </a:t>
            </a:r>
            <a:r>
              <a:rPr lang="ar-JO" b="1" dirty="0" smtClean="0"/>
              <a:t>مشاركة المرأة في النشاط الاقتصادي </a:t>
            </a:r>
            <a:endParaRPr lang="en-US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8462" y="4802013"/>
            <a:ext cx="2938527" cy="4938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6127" y="3640192"/>
            <a:ext cx="2725148" cy="49991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021977" y="4802013"/>
            <a:ext cx="2209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JO" b="1" dirty="0" smtClean="0"/>
              <a:t>3- التسرب من المدرسة </a:t>
            </a:r>
            <a:endParaRPr lang="en-US" b="1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6800" y="5433085"/>
            <a:ext cx="3249450" cy="49991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79673" y="4278853"/>
            <a:ext cx="351212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JO" b="1" dirty="0" smtClean="0"/>
              <a:t>2- </a:t>
            </a:r>
            <a:r>
              <a:rPr lang="ar-JO" b="1" dirty="0" smtClean="0"/>
              <a:t>انتشار التدخين بين الشباب  </a:t>
            </a:r>
            <a:r>
              <a:rPr lang="ar-JO" b="1" dirty="0"/>
              <a:t>والمخدرات 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765795" y="5433476"/>
            <a:ext cx="279861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JO" b="1" dirty="0" smtClean="0"/>
              <a:t>4- </a:t>
            </a:r>
            <a:r>
              <a:rPr lang="ar-JO" b="1" dirty="0" smtClean="0"/>
              <a:t>نبذ اطلاق العيارات النارية </a:t>
            </a:r>
            <a:endParaRPr lang="en-US" b="1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19800" y="2546851"/>
            <a:ext cx="762066" cy="76206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27895" y="2602502"/>
            <a:ext cx="762066" cy="73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72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238</Words>
  <Application>Microsoft Office PowerPoint</Application>
  <PresentationFormat>On-screen Show (4:3)</PresentationFormat>
  <Paragraphs>51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FDC</dc:creator>
  <cp:lastModifiedBy>s.almanasir</cp:lastModifiedBy>
  <cp:revision>35</cp:revision>
  <dcterms:created xsi:type="dcterms:W3CDTF">2006-08-16T00:00:00Z</dcterms:created>
  <dcterms:modified xsi:type="dcterms:W3CDTF">2023-04-11T20:25:46Z</dcterms:modified>
</cp:coreProperties>
</file>