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67" r:id="rId1"/>
  </p:sldMasterIdLst>
  <p:sldIdLst>
    <p:sldId id="256" r:id="rId2"/>
    <p:sldId id="257" r:id="rId3"/>
    <p:sldId id="259" r:id="rId4"/>
    <p:sldId id="258"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982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2250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213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7061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2240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9245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8122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782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9448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5982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6598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7058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8117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8092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30555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7074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99079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4/4/2023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9932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B040C-1D8C-DD4A-AAA7-C906041D9AC5}"/>
              </a:ext>
            </a:extLst>
          </p:cNvPr>
          <p:cNvSpPr>
            <a:spLocks noGrp="1"/>
          </p:cNvSpPr>
          <p:nvPr>
            <p:ph type="title"/>
          </p:nvPr>
        </p:nvSpPr>
        <p:spPr/>
        <p:txBody>
          <a:bodyPr/>
          <a:lstStyle/>
          <a:p>
            <a:r>
              <a:rPr lang="ar-JO" dirty="0" smtClean="0"/>
              <a:t>المساواة وعدم التمييز</a:t>
            </a:r>
            <a:endParaRPr lang="ar-AE" dirty="0"/>
          </a:p>
        </p:txBody>
      </p:sp>
      <p:sp>
        <p:nvSpPr>
          <p:cNvPr id="3" name="عنوان فرعي 2">
            <a:extLst>
              <a:ext uri="{FF2B5EF4-FFF2-40B4-BE49-F238E27FC236}">
                <a16:creationId xmlns:a16="http://schemas.microsoft.com/office/drawing/2014/main" id="{29AEEF3A-6241-7B44-AE2D-4D87EDBC6C11}"/>
              </a:ext>
            </a:extLst>
          </p:cNvPr>
          <p:cNvSpPr>
            <a:spLocks noGrp="1"/>
          </p:cNvSpPr>
          <p:nvPr>
            <p:ph idx="1"/>
          </p:nvPr>
        </p:nvSpPr>
        <p:spPr/>
        <p:txBody>
          <a:bodyPr/>
          <a:lstStyle/>
          <a:p>
            <a:r>
              <a:rPr lang="ar-SA" dirty="0" err="1"/>
              <a:t>الدرس </a:t>
            </a:r>
            <a:r>
              <a:rPr lang="ar-SA" dirty="0"/>
              <a:t>: المساواة وعدم التمييز </a:t>
            </a:r>
            <a:endParaRPr lang="ar-JO" dirty="0" smtClean="0"/>
          </a:p>
          <a:p>
            <a:r>
              <a:rPr lang="ar-SA" dirty="0" err="1" smtClean="0"/>
              <a:t>الصف </a:t>
            </a:r>
            <a:r>
              <a:rPr lang="ar-SA" dirty="0"/>
              <a:t>:  </a:t>
            </a:r>
            <a:r>
              <a:rPr lang="ar-SA"/>
              <a:t>سابع </a:t>
            </a:r>
            <a:endParaRPr lang="ar-SA" dirty="0"/>
          </a:p>
        </p:txBody>
      </p:sp>
      <p:pic>
        <p:nvPicPr>
          <p:cNvPr id="4" name="صورة 4">
            <a:extLst>
              <a:ext uri="{FF2B5EF4-FFF2-40B4-BE49-F238E27FC236}">
                <a16:creationId xmlns:a16="http://schemas.microsoft.com/office/drawing/2014/main" id="{7FB887DA-AD8F-AC48-AC7F-02BA69D1E07E}"/>
              </a:ext>
            </a:extLst>
          </p:cNvPr>
          <p:cNvPicPr>
            <a:picLocks noChangeAspect="1"/>
          </p:cNvPicPr>
          <p:nvPr/>
        </p:nvPicPr>
        <p:blipFill>
          <a:blip r:embed="rId2"/>
          <a:stretch>
            <a:fillRect/>
          </a:stretch>
        </p:blipFill>
        <p:spPr>
          <a:xfrm>
            <a:off x="1064882" y="2536978"/>
            <a:ext cx="4802518" cy="3635222"/>
          </a:xfrm>
          <a:prstGeom prst="rect">
            <a:avLst/>
          </a:prstGeom>
        </p:spPr>
      </p:pic>
    </p:spTree>
    <p:extLst>
      <p:ext uri="{BB962C8B-B14F-4D97-AF65-F5344CB8AC3E}">
        <p14:creationId xmlns:p14="http://schemas.microsoft.com/office/powerpoint/2010/main" val="207079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E5192B-2057-9743-A374-C20C9E3E3368}"/>
              </a:ext>
            </a:extLst>
          </p:cNvPr>
          <p:cNvSpPr>
            <a:spLocks noGrp="1"/>
          </p:cNvSpPr>
          <p:nvPr>
            <p:ph type="title"/>
          </p:nvPr>
        </p:nvSpPr>
        <p:spPr/>
        <p:txBody>
          <a:bodyPr/>
          <a:lstStyle/>
          <a:p>
            <a:r>
              <a:rPr lang="ar-SA"/>
              <a:t>تعريف المساواة وعدم التمييز : </a:t>
            </a:r>
            <a:endParaRPr lang="ar-AE"/>
          </a:p>
        </p:txBody>
      </p:sp>
      <p:sp>
        <p:nvSpPr>
          <p:cNvPr id="3" name="عنصر نائب للمحتوى 2">
            <a:extLst>
              <a:ext uri="{FF2B5EF4-FFF2-40B4-BE49-F238E27FC236}">
                <a16:creationId xmlns:a16="http://schemas.microsoft.com/office/drawing/2014/main" id="{B3FCF91B-9F4E-6143-9FBA-924111991FCA}"/>
              </a:ext>
            </a:extLst>
          </p:cNvPr>
          <p:cNvSpPr>
            <a:spLocks noGrp="1"/>
          </p:cNvSpPr>
          <p:nvPr>
            <p:ph idx="1"/>
          </p:nvPr>
        </p:nvSpPr>
        <p:spPr/>
        <p:txBody>
          <a:bodyPr>
            <a:normAutofit/>
          </a:bodyPr>
          <a:lstStyle/>
          <a:p>
            <a:pPr algn="r" rtl="1"/>
            <a:r>
              <a:rPr lang="ar-JO" b="1" dirty="0">
                <a:solidFill>
                  <a:srgbClr val="FF0000"/>
                </a:solidFill>
              </a:rPr>
              <a:t>المساواة:</a:t>
            </a:r>
            <a:r>
              <a:rPr lang="ar-JO" dirty="0">
                <a:solidFill>
                  <a:srgbClr val="FF0000"/>
                </a:solidFill>
              </a:rPr>
              <a:t> </a:t>
            </a:r>
            <a:r>
              <a:rPr lang="ar-JO" dirty="0"/>
              <a:t>يولد جميع البشر أحراراً ومتساويين، ولهم الحقوق نفسها، والاحترام نفسه، وينبغي عدم تعرّضهم للتمييز، وأن لا يُحرم أيّ منهم من حقه بسبب عوامل مثل العمر أو الأصل أو الجنس أو الدين</a:t>
            </a:r>
            <a:r>
              <a:rPr lang="ar-JO" dirty="0" smtClean="0"/>
              <a:t>.</a:t>
            </a:r>
            <a:endParaRPr lang="ar-JO" b="1" dirty="0" smtClean="0"/>
          </a:p>
          <a:p>
            <a:pPr algn="r" rtl="1"/>
            <a:r>
              <a:rPr lang="ar-JO" b="1" dirty="0" smtClean="0">
                <a:solidFill>
                  <a:srgbClr val="FF0000"/>
                </a:solidFill>
              </a:rPr>
              <a:t>التمييز</a:t>
            </a:r>
            <a:r>
              <a:rPr lang="ar-JO" b="1" dirty="0">
                <a:solidFill>
                  <a:srgbClr val="FF0000"/>
                </a:solidFill>
              </a:rPr>
              <a:t>:</a:t>
            </a:r>
            <a:r>
              <a:rPr lang="ar-JO" dirty="0"/>
              <a:t> أي تفريقٍ أو استثناءٍ أو تقييدٍ أو تفضيلٍ يقوم على أساس العرق أو اللون أو الجنس أو اللغة أو الدين أو الرأي السياسي أو غير السياسي أو الأصل القومي أو الاجتماعي أو الثروة أو أي وضعٍ آخر</a:t>
            </a:r>
            <a:endParaRPr lang="ar-SA" b="0" i="0" u="none" strike="noStrike" baseline="30000" dirty="0">
              <a:effectLst/>
              <a:latin typeface="inherit"/>
            </a:endParaRPr>
          </a:p>
          <a:p>
            <a:r>
              <a:rPr lang="ar-AE" b="1" dirty="0"/>
              <a:t/>
            </a:r>
            <a:br>
              <a:rPr lang="ar-AE" b="1" dirty="0"/>
            </a:br>
            <a:endParaRPr lang="ar-AE" b="1" dirty="0"/>
          </a:p>
        </p:txBody>
      </p:sp>
      <p:pic>
        <p:nvPicPr>
          <p:cNvPr id="4" name="صورة 4">
            <a:extLst>
              <a:ext uri="{FF2B5EF4-FFF2-40B4-BE49-F238E27FC236}">
                <a16:creationId xmlns:a16="http://schemas.microsoft.com/office/drawing/2014/main" id="{184C741F-FBD4-4A4E-9E6B-9103361EA030}"/>
              </a:ext>
            </a:extLst>
          </p:cNvPr>
          <p:cNvPicPr>
            <a:picLocks noChangeAspect="1"/>
          </p:cNvPicPr>
          <p:nvPr/>
        </p:nvPicPr>
        <p:blipFill>
          <a:blip r:embed="rId2"/>
          <a:stretch>
            <a:fillRect/>
          </a:stretch>
        </p:blipFill>
        <p:spPr>
          <a:xfrm>
            <a:off x="0" y="5128726"/>
            <a:ext cx="6961085" cy="3069442"/>
          </a:xfrm>
          <a:prstGeom prst="rect">
            <a:avLst/>
          </a:prstGeom>
        </p:spPr>
      </p:pic>
    </p:spTree>
    <p:extLst>
      <p:ext uri="{BB962C8B-B14F-4D97-AF65-F5344CB8AC3E}">
        <p14:creationId xmlns:p14="http://schemas.microsoft.com/office/powerpoint/2010/main" val="319279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031246-1F1F-C64A-82A8-F6C3B3EA4767}"/>
              </a:ext>
            </a:extLst>
          </p:cNvPr>
          <p:cNvSpPr>
            <a:spLocks noGrp="1"/>
          </p:cNvSpPr>
          <p:nvPr>
            <p:ph type="title"/>
          </p:nvPr>
        </p:nvSpPr>
        <p:spPr/>
        <p:txBody>
          <a:bodyPr/>
          <a:lstStyle/>
          <a:p>
            <a:r>
              <a:rPr lang="ar-SA" dirty="0" smtClean="0"/>
              <a:t>ا</a:t>
            </a:r>
            <a:r>
              <a:rPr lang="ar-JO" dirty="0" smtClean="0"/>
              <a:t>لنتائج </a:t>
            </a:r>
            <a:r>
              <a:rPr lang="ar-JO" smtClean="0"/>
              <a:t>القانونية للمساواة</a:t>
            </a:r>
            <a:r>
              <a:rPr lang="ar-SA" smtClean="0"/>
              <a:t> </a:t>
            </a:r>
            <a:r>
              <a:rPr lang="ar-SA" dirty="0"/>
              <a:t>:</a:t>
            </a:r>
            <a:endParaRPr lang="ar-AE" dirty="0"/>
          </a:p>
        </p:txBody>
      </p:sp>
      <p:sp>
        <p:nvSpPr>
          <p:cNvPr id="3" name="عنصر نائب للمحتوى 2">
            <a:extLst>
              <a:ext uri="{FF2B5EF4-FFF2-40B4-BE49-F238E27FC236}">
                <a16:creationId xmlns:a16="http://schemas.microsoft.com/office/drawing/2014/main" id="{F4940122-A64F-CD4C-9C21-76F0F2C51F10}"/>
              </a:ext>
            </a:extLst>
          </p:cNvPr>
          <p:cNvSpPr>
            <a:spLocks noGrp="1"/>
          </p:cNvSpPr>
          <p:nvPr>
            <p:ph idx="1"/>
          </p:nvPr>
        </p:nvSpPr>
        <p:spPr/>
        <p:txBody>
          <a:bodyPr/>
          <a:lstStyle/>
          <a:p>
            <a:pPr algn="r" rtl="1"/>
            <a:r>
              <a:rPr lang="ar-JO" dirty="0">
                <a:solidFill>
                  <a:srgbClr val="FF0000"/>
                </a:solidFill>
              </a:rPr>
              <a:t>النتائج </a:t>
            </a:r>
            <a:r>
              <a:rPr lang="ar-JO" dirty="0" smtClean="0">
                <a:solidFill>
                  <a:srgbClr val="FF0000"/>
                </a:solidFill>
              </a:rPr>
              <a:t>القانونية </a:t>
            </a:r>
            <a:r>
              <a:rPr lang="ar-JO" dirty="0">
                <a:solidFill>
                  <a:srgbClr val="FF0000"/>
                </a:solidFill>
              </a:rPr>
              <a:t>المترتبة على تطبيق المساواة بين المواطنين:</a:t>
            </a:r>
            <a:endParaRPr lang="en-US" dirty="0">
              <a:solidFill>
                <a:srgbClr val="FF0000"/>
              </a:solidFill>
            </a:endParaRPr>
          </a:p>
          <a:p>
            <a:pPr lvl="0" algn="r" rtl="1"/>
            <a:r>
              <a:rPr lang="ar-JO" dirty="0"/>
              <a:t>المساواة في الكرامة الإنسانية.</a:t>
            </a:r>
            <a:endParaRPr lang="en-US" dirty="0"/>
          </a:p>
          <a:p>
            <a:pPr lvl="0" algn="r" rtl="1"/>
            <a:r>
              <a:rPr lang="ar-JO" dirty="0"/>
              <a:t>المساواة في الحقوق العامة.</a:t>
            </a:r>
            <a:endParaRPr lang="en-US" dirty="0"/>
          </a:p>
          <a:p>
            <a:pPr lvl="0" algn="r" rtl="1"/>
            <a:r>
              <a:rPr lang="ar-JO" dirty="0"/>
              <a:t>المساواة أمام القانون.</a:t>
            </a:r>
            <a:endParaRPr lang="en-US" dirty="0"/>
          </a:p>
          <a:p>
            <a:pPr lvl="0" algn="r" rtl="1"/>
            <a:r>
              <a:rPr lang="ar-JO" dirty="0"/>
              <a:t>المساواة في تأدية الواجبات.</a:t>
            </a:r>
            <a:endParaRPr lang="en-US" dirty="0"/>
          </a:p>
          <a:p>
            <a:pPr lvl="0" rtl="1"/>
            <a:r>
              <a:rPr lang="ar-JO" dirty="0"/>
              <a:t>المساواة في الحماية.</a:t>
            </a:r>
            <a:endParaRPr lang="en-US" dirty="0"/>
          </a:p>
          <a:p>
            <a:pPr algn="r" rtl="1" fontAlgn="base"/>
            <a:endParaRPr lang="ar-AE" b="0" i="0" dirty="0">
              <a:solidFill>
                <a:srgbClr val="202122"/>
              </a:solidFill>
              <a:effectLst/>
              <a:latin typeface="-apple-system"/>
            </a:endParaRPr>
          </a:p>
        </p:txBody>
      </p:sp>
      <p:pic>
        <p:nvPicPr>
          <p:cNvPr id="4" name="صورة 4">
            <a:extLst>
              <a:ext uri="{FF2B5EF4-FFF2-40B4-BE49-F238E27FC236}">
                <a16:creationId xmlns:a16="http://schemas.microsoft.com/office/drawing/2014/main" id="{D013CC53-8DB4-874A-8E22-0983A346B24E}"/>
              </a:ext>
            </a:extLst>
          </p:cNvPr>
          <p:cNvPicPr>
            <a:picLocks noChangeAspect="1"/>
          </p:cNvPicPr>
          <p:nvPr/>
        </p:nvPicPr>
        <p:blipFill>
          <a:blip r:embed="rId2"/>
          <a:stretch>
            <a:fillRect/>
          </a:stretch>
        </p:blipFill>
        <p:spPr>
          <a:xfrm>
            <a:off x="0" y="4799610"/>
            <a:ext cx="3327565" cy="2352137"/>
          </a:xfrm>
          <a:prstGeom prst="rect">
            <a:avLst/>
          </a:prstGeom>
        </p:spPr>
      </p:pic>
    </p:spTree>
    <p:extLst>
      <p:ext uri="{BB962C8B-B14F-4D97-AF65-F5344CB8AC3E}">
        <p14:creationId xmlns:p14="http://schemas.microsoft.com/office/powerpoint/2010/main" val="331151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42BD20-7503-A147-A71E-9A381B5A844B}"/>
              </a:ext>
            </a:extLst>
          </p:cNvPr>
          <p:cNvSpPr>
            <a:spLocks noGrp="1"/>
          </p:cNvSpPr>
          <p:nvPr>
            <p:ph type="title"/>
          </p:nvPr>
        </p:nvSpPr>
        <p:spPr/>
        <p:txBody>
          <a:bodyPr/>
          <a:lstStyle/>
          <a:p>
            <a:r>
              <a:rPr lang="ar-SA" dirty="0"/>
              <a:t>المساواة وتكافؤ الفرص :</a:t>
            </a:r>
            <a:endParaRPr lang="ar-AE" dirty="0"/>
          </a:p>
        </p:txBody>
      </p:sp>
      <p:sp>
        <p:nvSpPr>
          <p:cNvPr id="3" name="عنصر نائب للمحتوى 2">
            <a:extLst>
              <a:ext uri="{FF2B5EF4-FFF2-40B4-BE49-F238E27FC236}">
                <a16:creationId xmlns:a16="http://schemas.microsoft.com/office/drawing/2014/main" id="{F9CE3D37-4478-0B47-8C96-7878294E8FEF}"/>
              </a:ext>
            </a:extLst>
          </p:cNvPr>
          <p:cNvSpPr>
            <a:spLocks noGrp="1"/>
          </p:cNvSpPr>
          <p:nvPr>
            <p:ph idx="1"/>
          </p:nvPr>
        </p:nvSpPr>
        <p:spPr/>
        <p:txBody>
          <a:bodyPr/>
          <a:lstStyle/>
          <a:p>
            <a:pPr algn="r" rtl="1"/>
            <a:r>
              <a:rPr lang="ar-JO" b="1" dirty="0">
                <a:solidFill>
                  <a:srgbClr val="FF0000"/>
                </a:solidFill>
              </a:rPr>
              <a:t>تكافؤ الفرص:</a:t>
            </a:r>
            <a:r>
              <a:rPr lang="ar-JO" dirty="0"/>
              <a:t> الإنصاف وعدم التمييز في توفير الفرص في المجالات كلها، وذلك عن طريق مراعاة الاحتياجات والكفاءة والقدرات.</a:t>
            </a:r>
            <a:endParaRPr lang="en-US" dirty="0"/>
          </a:p>
          <a:p>
            <a:pPr algn="r" rtl="1"/>
            <a:r>
              <a:rPr lang="ar-JO" b="1" dirty="0" smtClean="0"/>
              <a:t>في مجال العمل</a:t>
            </a:r>
            <a:r>
              <a:rPr lang="ar-JO" dirty="0" smtClean="0"/>
              <a:t>: توفير فرص عمل للأشخاص جميعهم ضمن ظروف عمل متكافئة، ومن دون التمييز بين شخص وآخر.</a:t>
            </a:r>
          </a:p>
          <a:p>
            <a:pPr algn="r" rtl="1"/>
            <a:r>
              <a:rPr lang="ar-JO" b="1" dirty="0" smtClean="0"/>
              <a:t>في مجال التعليم: </a:t>
            </a:r>
            <a:r>
              <a:rPr lang="ar-JO" dirty="0" smtClean="0"/>
              <a:t>توفير فرص تعليم متكافئة للطلبة جميعهم في مختلف المناطق.</a:t>
            </a:r>
            <a:endParaRPr lang="ar-AE" dirty="0"/>
          </a:p>
        </p:txBody>
      </p:sp>
      <p:pic>
        <p:nvPicPr>
          <p:cNvPr id="4" name="صورة 4">
            <a:extLst>
              <a:ext uri="{FF2B5EF4-FFF2-40B4-BE49-F238E27FC236}">
                <a16:creationId xmlns:a16="http://schemas.microsoft.com/office/drawing/2014/main" id="{1A850129-9EEB-8545-954D-DCFE0B4A64EE}"/>
              </a:ext>
            </a:extLst>
          </p:cNvPr>
          <p:cNvPicPr>
            <a:picLocks noChangeAspect="1"/>
          </p:cNvPicPr>
          <p:nvPr/>
        </p:nvPicPr>
        <p:blipFill>
          <a:blip r:embed="rId2"/>
          <a:stretch>
            <a:fillRect/>
          </a:stretch>
        </p:blipFill>
        <p:spPr>
          <a:xfrm>
            <a:off x="0" y="4800600"/>
            <a:ext cx="4419600" cy="2499936"/>
          </a:xfrm>
          <a:prstGeom prst="rect">
            <a:avLst/>
          </a:prstGeom>
        </p:spPr>
      </p:pic>
    </p:spTree>
    <p:extLst>
      <p:ext uri="{BB962C8B-B14F-4D97-AF65-F5344CB8AC3E}">
        <p14:creationId xmlns:p14="http://schemas.microsoft.com/office/powerpoint/2010/main" val="96588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345C2D-8A64-874F-A603-1CC9D3734669}"/>
              </a:ext>
            </a:extLst>
          </p:cNvPr>
          <p:cNvSpPr>
            <a:spLocks noGrp="1"/>
          </p:cNvSpPr>
          <p:nvPr>
            <p:ph type="title"/>
          </p:nvPr>
        </p:nvSpPr>
        <p:spPr/>
        <p:txBody>
          <a:bodyPr/>
          <a:lstStyle/>
          <a:p>
            <a:r>
              <a:rPr lang="ar-SA" dirty="0" smtClean="0"/>
              <a:t> </a:t>
            </a:r>
            <a:r>
              <a:rPr lang="ar-SA" dirty="0"/>
              <a:t>المساواة وتكافؤ الفرص </a:t>
            </a:r>
            <a:endParaRPr lang="ar-AE" dirty="0"/>
          </a:p>
        </p:txBody>
      </p:sp>
      <p:sp>
        <p:nvSpPr>
          <p:cNvPr id="3" name="عنصر نائب للمحتوى 2">
            <a:extLst>
              <a:ext uri="{FF2B5EF4-FFF2-40B4-BE49-F238E27FC236}">
                <a16:creationId xmlns:a16="http://schemas.microsoft.com/office/drawing/2014/main" id="{AD289DC3-DE98-ED46-9E84-57923FAC7166}"/>
              </a:ext>
            </a:extLst>
          </p:cNvPr>
          <p:cNvSpPr>
            <a:spLocks noGrp="1"/>
          </p:cNvSpPr>
          <p:nvPr>
            <p:ph idx="1"/>
          </p:nvPr>
        </p:nvSpPr>
        <p:spPr/>
        <p:txBody>
          <a:bodyPr>
            <a:normAutofit fontScale="92500" lnSpcReduction="20000"/>
          </a:bodyPr>
          <a:lstStyle/>
          <a:p>
            <a:pPr algn="r" rtl="1"/>
            <a:r>
              <a:rPr lang="ar-JO" dirty="0">
                <a:solidFill>
                  <a:srgbClr val="FF0000"/>
                </a:solidFill>
              </a:rPr>
              <a:t>أمثلة على تكافؤ الفرص في ما يأتي:</a:t>
            </a:r>
            <a:endParaRPr lang="en-US" dirty="0">
              <a:solidFill>
                <a:srgbClr val="FF0000"/>
              </a:solidFill>
            </a:endParaRPr>
          </a:p>
          <a:p>
            <a:pPr algn="r" rtl="1"/>
            <a:r>
              <a:rPr lang="ar-JO" dirty="0"/>
              <a:t>أ- مدرستي:</a:t>
            </a:r>
            <a:endParaRPr lang="en-US" dirty="0"/>
          </a:p>
          <a:p>
            <a:pPr algn="r" rtl="1"/>
            <a:r>
              <a:rPr lang="ar-JO" dirty="0"/>
              <a:t>يحق لجميع الطلبة في المدرسة الترشح لانتخابات البرلمان المدرسي بغض النظر عن مستوى التحصيل الأكاديمي.</a:t>
            </a:r>
            <a:endParaRPr lang="en-US" dirty="0"/>
          </a:p>
          <a:p>
            <a:pPr algn="r" rtl="1"/>
            <a:r>
              <a:rPr lang="ar-JO" dirty="0"/>
              <a:t>ب- صفّي:</a:t>
            </a:r>
            <a:endParaRPr lang="en-US" dirty="0"/>
          </a:p>
          <a:p>
            <a:pPr algn="r" rtl="1"/>
            <a:r>
              <a:rPr lang="ar-JO" dirty="0"/>
              <a:t>يحق لجميع الطلبة المشاركة في الحصة بغض النظر عن المستوى الاجتماعي.</a:t>
            </a:r>
            <a:endParaRPr lang="en-US" dirty="0"/>
          </a:p>
          <a:p>
            <a:pPr algn="r" rtl="1"/>
            <a:r>
              <a:rPr lang="ar-JO" dirty="0"/>
              <a:t>ج- بيتي:</a:t>
            </a:r>
            <a:endParaRPr lang="en-US" dirty="0"/>
          </a:p>
          <a:p>
            <a:pPr algn="r"/>
            <a:r>
              <a:rPr lang="ar-JO" dirty="0"/>
              <a:t>يحق لكل الأبناء الذكور والأناث الحصول على المستوى التعليمي المناسب لكل واحدٍ منهم.</a:t>
            </a:r>
            <a:endParaRPr lang="ar-AE" dirty="0"/>
          </a:p>
        </p:txBody>
      </p:sp>
      <p:pic>
        <p:nvPicPr>
          <p:cNvPr id="7" name="صورة 7">
            <a:extLst>
              <a:ext uri="{FF2B5EF4-FFF2-40B4-BE49-F238E27FC236}">
                <a16:creationId xmlns:a16="http://schemas.microsoft.com/office/drawing/2014/main" id="{683555FA-3724-C540-B60E-535F8F26F6EE}"/>
              </a:ext>
            </a:extLst>
          </p:cNvPr>
          <p:cNvPicPr>
            <a:picLocks noChangeAspect="1"/>
          </p:cNvPicPr>
          <p:nvPr/>
        </p:nvPicPr>
        <p:blipFill>
          <a:blip r:embed="rId2"/>
          <a:stretch>
            <a:fillRect/>
          </a:stretch>
        </p:blipFill>
        <p:spPr>
          <a:xfrm>
            <a:off x="0" y="5486399"/>
            <a:ext cx="2847975" cy="1600200"/>
          </a:xfrm>
          <a:prstGeom prst="rect">
            <a:avLst/>
          </a:prstGeom>
        </p:spPr>
      </p:pic>
    </p:spTree>
    <p:extLst>
      <p:ext uri="{BB962C8B-B14F-4D97-AF65-F5344CB8AC3E}">
        <p14:creationId xmlns:p14="http://schemas.microsoft.com/office/powerpoint/2010/main" val="233174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نشاط</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JO" b="1" dirty="0"/>
              <a:t>هل الممارسات الآتية تُعدّ مساواةً أم غير ذلك؟</a:t>
            </a:r>
            <a:endParaRPr lang="en-US" b="1" dirty="0"/>
          </a:p>
          <a:p>
            <a:pPr algn="r" rtl="1"/>
            <a:r>
              <a:rPr lang="ar-JO" dirty="0"/>
              <a:t>أ- حرمان بعض الطلبة من حصة التربية الرياضية:</a:t>
            </a:r>
            <a:endParaRPr lang="en-US" dirty="0"/>
          </a:p>
          <a:p>
            <a:pPr algn="r" rtl="1"/>
            <a:r>
              <a:rPr lang="ar-JO" b="1" dirty="0"/>
              <a:t>لا تعد مساواة</a:t>
            </a:r>
            <a:r>
              <a:rPr lang="ar-JO" dirty="0"/>
              <a:t>.</a:t>
            </a:r>
            <a:endParaRPr lang="en-US" dirty="0"/>
          </a:p>
          <a:p>
            <a:pPr algn="r" rtl="1"/>
            <a:r>
              <a:rPr lang="ar-JO" dirty="0"/>
              <a:t>ب- تكريم الطالب الأول على صفّه في التحصيل العلمي:</a:t>
            </a:r>
            <a:endParaRPr lang="en-US" dirty="0"/>
          </a:p>
          <a:p>
            <a:pPr algn="r" rtl="1"/>
            <a:r>
              <a:rPr lang="ar-JO" b="1" smtClean="0"/>
              <a:t> </a:t>
            </a:r>
            <a:r>
              <a:rPr lang="ar-JO" b="1" dirty="0"/>
              <a:t>(عدالة).</a:t>
            </a:r>
            <a:endParaRPr lang="en-US" b="1" dirty="0"/>
          </a:p>
          <a:p>
            <a:pPr algn="r" rtl="1"/>
            <a:r>
              <a:rPr lang="ar-JO" dirty="0"/>
              <a:t>ج- مشاركة الطلبة جميعهم في الإذاعة المدرسية:</a:t>
            </a:r>
            <a:endParaRPr lang="en-US" dirty="0"/>
          </a:p>
          <a:p>
            <a:pPr algn="r" rtl="1"/>
            <a:r>
              <a:rPr lang="ar-JO" b="1" dirty="0"/>
              <a:t>مساواة.</a:t>
            </a:r>
            <a:endParaRPr lang="en-US" b="1" dirty="0"/>
          </a:p>
          <a:p>
            <a:pPr algn="ctr"/>
            <a:endParaRPr lang="en-US" dirty="0"/>
          </a:p>
        </p:txBody>
      </p:sp>
    </p:spTree>
    <p:extLst>
      <p:ext uri="{BB962C8B-B14F-4D97-AF65-F5344CB8AC3E}">
        <p14:creationId xmlns:p14="http://schemas.microsoft.com/office/powerpoint/2010/main" val="8461355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172</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-apple-system</vt:lpstr>
      <vt:lpstr>Arial</vt:lpstr>
      <vt:lpstr>Garamond</vt:lpstr>
      <vt:lpstr>inherit</vt:lpstr>
      <vt:lpstr>Times New Roman</vt:lpstr>
      <vt:lpstr>Organic</vt:lpstr>
      <vt:lpstr>المساواة وعدم التمييز</vt:lpstr>
      <vt:lpstr>تعريف المساواة وعدم التمييز : </vt:lpstr>
      <vt:lpstr>النتائج القانونية للمساواة :</vt:lpstr>
      <vt:lpstr>المساواة وتكافؤ الفرص :</vt:lpstr>
      <vt:lpstr> المساواة وتكافؤ الفرص </vt:lpstr>
      <vt:lpstr>نشاط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ديار عبد الحي سلام القراله</dc:creator>
  <cp:lastModifiedBy>s.almanasir</cp:lastModifiedBy>
  <cp:revision>14</cp:revision>
  <dcterms:created xsi:type="dcterms:W3CDTF">2021-01-09T18:16:33Z</dcterms:created>
  <dcterms:modified xsi:type="dcterms:W3CDTF">2023-04-04T09:31:59Z</dcterms:modified>
</cp:coreProperties>
</file>