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8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3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9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5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4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1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8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2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1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5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48864-6AB0-4B6F-BE46-481BD023FDF0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EG" sz="9600" dirty="0"/>
              <a:t>الزراعة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ar-JO" dirty="0"/>
              <a:t>أولاً: أنواع الزراعة</a:t>
            </a:r>
            <a:endParaRPr lang="en-US" dirty="0"/>
          </a:p>
          <a:p>
            <a:pPr rtl="1"/>
            <a:r>
              <a:rPr lang="ar-JO" dirty="0"/>
              <a:t>ثانياً: المحاصيل الزراعية</a:t>
            </a:r>
            <a:endParaRPr lang="en-US" dirty="0"/>
          </a:p>
          <a:p>
            <a:pPr rtl="1"/>
            <a:r>
              <a:rPr lang="ar-JO" dirty="0"/>
              <a:t>ثالثاً: مشكلات القطاع الزراعي</a:t>
            </a:r>
            <a:endParaRPr lang="en-US" dirty="0"/>
          </a:p>
        </p:txBody>
      </p:sp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EG" dirty="0"/>
              <a:t>الزراعة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EG" sz="2800" dirty="0"/>
              <a:t>تعد الزراعة العنصر الاساس الذي يمد الإنسان بالمواد الغذائية ،النباتية، والحيوانية التي يستفيد منها في حياته اليومية .</a:t>
            </a:r>
          </a:p>
          <a:p>
            <a:pPr algn="r">
              <a:buNone/>
            </a:pPr>
            <a:r>
              <a:rPr lang="ar-EG" sz="2800" dirty="0">
                <a:solidFill>
                  <a:srgbClr val="FF0000"/>
                </a:solidFill>
              </a:rPr>
              <a:t>فالزراعة: </a:t>
            </a:r>
            <a:r>
              <a:rPr lang="ar-EG" sz="2800" dirty="0"/>
              <a:t>هي عملية انتاج المحاصيل الزراعية النافعة للانسان </a:t>
            </a:r>
          </a:p>
        </p:txBody>
      </p:sp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مقومات الزراعة</a:t>
            </a:r>
            <a:endParaRPr lang="en-US" dirty="0"/>
          </a:p>
        </p:txBody>
      </p:sp>
      <p:pic>
        <p:nvPicPr>
          <p:cNvPr id="4" name="Content Placeholder 3" descr="https://minhaji.net/upload/images/5th%20grade%20ijtima3iat%20unit-5-1-3awamel%20zera3ah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90788"/>
            <a:ext cx="6908800" cy="368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7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/>
              <a:t>أ</a:t>
            </a:r>
            <a:r>
              <a:rPr lang="ar-EG" dirty="0" smtClean="0"/>
              <a:t>نواع </a:t>
            </a:r>
            <a:r>
              <a:rPr lang="ar-EG" dirty="0"/>
              <a:t>الزراعة</a:t>
            </a:r>
            <a:endParaRPr lang="en-US" dirty="0"/>
          </a:p>
        </p:txBody>
      </p:sp>
      <p:pic>
        <p:nvPicPr>
          <p:cNvPr id="5" name="Content Placeholder 4" descr="https://minhaji.net/upload/images/5th%20grade%20ijtima3iat%20unit-5-1-anwa3%20zera3ah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13599" cy="380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EG" dirty="0"/>
              <a:t>الزراعة في الاردن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ar-JO" dirty="0" smtClean="0"/>
              <a:t>تتنوع ا</a:t>
            </a:r>
            <a:r>
              <a:rPr lang="ar-EG" dirty="0" smtClean="0"/>
              <a:t>لمحاصيل </a:t>
            </a:r>
            <a:r>
              <a:rPr lang="ar-EG" dirty="0"/>
              <a:t>الزراعية في الأردن تبعا </a:t>
            </a:r>
            <a:r>
              <a:rPr lang="ar-EG" dirty="0" smtClean="0">
                <a:solidFill>
                  <a:srgbClr val="FF0000"/>
                </a:solidFill>
              </a:rPr>
              <a:t>ل</a:t>
            </a:r>
            <a:r>
              <a:rPr lang="ar-JO" dirty="0" smtClean="0">
                <a:solidFill>
                  <a:srgbClr val="FF0000"/>
                </a:solidFill>
              </a:rPr>
              <a:t>ت</a:t>
            </a:r>
            <a:r>
              <a:rPr lang="ar-EG" dirty="0" smtClean="0">
                <a:solidFill>
                  <a:srgbClr val="FF0000"/>
                </a:solidFill>
              </a:rPr>
              <a:t>نوع </a:t>
            </a:r>
            <a:r>
              <a:rPr lang="ar-EG" dirty="0">
                <a:solidFill>
                  <a:srgbClr val="FF0000"/>
                </a:solidFill>
              </a:rPr>
              <a:t>المناخ </a:t>
            </a:r>
            <a:r>
              <a:rPr lang="ar-EG" dirty="0" smtClean="0"/>
              <a:t>،</a:t>
            </a:r>
            <a:endParaRPr lang="ar-JO" dirty="0" smtClean="0"/>
          </a:p>
          <a:p>
            <a:pPr algn="r">
              <a:buNone/>
            </a:pPr>
            <a:r>
              <a:rPr lang="ar-JO" dirty="0" smtClean="0">
                <a:solidFill>
                  <a:srgbClr val="FF0000"/>
                </a:solidFill>
              </a:rPr>
              <a:t>علل: يُعدّ </a:t>
            </a:r>
            <a:r>
              <a:rPr lang="ar-JO" dirty="0">
                <a:solidFill>
                  <a:srgbClr val="FF0000"/>
                </a:solidFill>
              </a:rPr>
              <a:t>الغور الأردني سلّة غذاء </a:t>
            </a:r>
            <a:r>
              <a:rPr lang="ar-JO" dirty="0" smtClean="0">
                <a:solidFill>
                  <a:srgbClr val="FF0000"/>
                </a:solidFill>
              </a:rPr>
              <a:t>الأردن</a:t>
            </a:r>
            <a:r>
              <a:rPr lang="ar-JO" dirty="0">
                <a:solidFill>
                  <a:srgbClr val="FF0000"/>
                </a:solidFill>
              </a:rPr>
              <a:t>.</a:t>
            </a:r>
            <a:endParaRPr lang="ar-JO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dirty="0" smtClean="0"/>
              <a:t>1- لأنه </a:t>
            </a:r>
            <a:r>
              <a:rPr lang="ar-JO" dirty="0"/>
              <a:t>ينتج العديد من المحاصيل الزراعية </a:t>
            </a:r>
          </a:p>
          <a:p>
            <a:pPr algn="r">
              <a:buNone/>
            </a:pPr>
            <a:r>
              <a:rPr lang="ar-JO" dirty="0" smtClean="0"/>
              <a:t>2-  </a:t>
            </a:r>
            <a:r>
              <a:rPr lang="ar-JO" dirty="0"/>
              <a:t>يتوفر فيه </a:t>
            </a:r>
            <a:r>
              <a:rPr lang="ar-JO" dirty="0" smtClean="0"/>
              <a:t>مقومات الزراعة </a:t>
            </a:r>
            <a:r>
              <a:rPr lang="ar-JO" dirty="0"/>
              <a:t>تتمثل في: المياه، والتربة الخصبة، والمُناخ الملائم.</a:t>
            </a:r>
            <a:endParaRPr lang="en-US" dirty="0"/>
          </a:p>
        </p:txBody>
      </p:sp>
    </p:spTree>
  </p:cSld>
  <p:clrMapOvr>
    <a:masterClrMapping/>
  </p:clrMapOvr>
  <p:transition advTm="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أنواع المحاصيل الزراعية في الأردن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69264"/>
              </p:ext>
            </p:extLst>
          </p:nvPr>
        </p:nvGraphicFramePr>
        <p:xfrm>
          <a:off x="1034758" y="2514600"/>
          <a:ext cx="7082949" cy="3733801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2360983">
                  <a:extLst>
                    <a:ext uri="{9D8B030D-6E8A-4147-A177-3AD203B41FA5}">
                      <a16:colId xmlns:a16="http://schemas.microsoft.com/office/drawing/2014/main" val="1243762495"/>
                    </a:ext>
                  </a:extLst>
                </a:gridCol>
                <a:gridCol w="2360983">
                  <a:extLst>
                    <a:ext uri="{9D8B030D-6E8A-4147-A177-3AD203B41FA5}">
                      <a16:colId xmlns:a16="http://schemas.microsoft.com/office/drawing/2014/main" val="2074370705"/>
                    </a:ext>
                  </a:extLst>
                </a:gridCol>
                <a:gridCol w="2360983">
                  <a:extLst>
                    <a:ext uri="{9D8B030D-6E8A-4147-A177-3AD203B41FA5}">
                      <a16:colId xmlns:a16="http://schemas.microsoft.com/office/drawing/2014/main" val="4112696715"/>
                    </a:ext>
                  </a:extLst>
                </a:gridCol>
              </a:tblGrid>
              <a:tr h="4735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المحاصيل الزراعية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 smtClean="0">
                          <a:effectLst/>
                        </a:rPr>
                        <a:t>مناخ</a:t>
                      </a:r>
                      <a:r>
                        <a:rPr lang="ar-JO" sz="1800" baseline="0" dirty="0" smtClean="0">
                          <a:effectLst/>
                        </a:rPr>
                        <a:t> </a:t>
                      </a:r>
                      <a:r>
                        <a:rPr lang="ar-JO" sz="1800" dirty="0" smtClean="0">
                          <a:effectLst/>
                        </a:rPr>
                        <a:t> </a:t>
                      </a:r>
                      <a:r>
                        <a:rPr lang="ar-JO" sz="1800" dirty="0">
                          <a:effectLst/>
                        </a:rPr>
                        <a:t>المنطقة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أماكن الزراعة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51376290"/>
                  </a:ext>
                </a:extLst>
              </a:tr>
              <a:tr h="1861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العنب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اللوزيات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الزيتون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مناطق ذات حرارة معتدلة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إربد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عجلون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جرش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السلط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1036572"/>
                  </a:ext>
                </a:extLst>
              </a:tr>
              <a:tr h="13988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الموز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الحمضيات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النخيل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مناطق ذات حرارة مرتفعة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الأغوار (سلة الأردن الغذائية)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2532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ar-EG" dirty="0"/>
              <a:t>مشكلات القطاع الزراعي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ar-EG" sz="2800" dirty="0"/>
              <a:t>1-الزحف العمراني (البناء على أراض زراعية).</a:t>
            </a:r>
          </a:p>
          <a:p>
            <a:pPr algn="r">
              <a:buNone/>
            </a:pPr>
            <a:endParaRPr lang="ar-EG" sz="2800" dirty="0"/>
          </a:p>
          <a:p>
            <a:pPr algn="r">
              <a:buNone/>
            </a:pPr>
            <a:r>
              <a:rPr lang="ar-EG" sz="2800" dirty="0"/>
              <a:t>2-تذبذب هطل الأمطار، وشح المياه السطحية</a:t>
            </a:r>
            <a:r>
              <a:rPr lang="ar-EG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 smtClean="0"/>
              <a:t>ما المقصود بما يأتي: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b="1" dirty="0">
                <a:solidFill>
                  <a:srgbClr val="FF0000"/>
                </a:solidFill>
              </a:rPr>
              <a:t>الزراعة المروية</a:t>
            </a:r>
            <a:r>
              <a:rPr lang="ar-JO" b="1" dirty="0"/>
              <a:t>:</a:t>
            </a:r>
            <a:r>
              <a:rPr lang="ar-JO" dirty="0"/>
              <a:t> الزراعة التي تعتمد في ريّ المزروعات على المياه السطحية والمياه الجوفية.</a:t>
            </a:r>
            <a:endParaRPr lang="en-US" dirty="0"/>
          </a:p>
          <a:p>
            <a:pPr algn="r" rtl="1"/>
            <a:r>
              <a:rPr lang="ar-JO" b="1" dirty="0">
                <a:solidFill>
                  <a:srgbClr val="FF0000"/>
                </a:solidFill>
              </a:rPr>
              <a:t>الزراعة المطرية</a:t>
            </a:r>
            <a:r>
              <a:rPr lang="ar-JO" b="1" dirty="0"/>
              <a:t>:</a:t>
            </a:r>
            <a:r>
              <a:rPr lang="ar-JO" dirty="0"/>
              <a:t> الزراعة التي تعتمد في ريّ المزروعات على مياه الأمطار.</a:t>
            </a:r>
            <a:endParaRPr lang="en-US" dirty="0"/>
          </a:p>
          <a:p>
            <a:pPr algn="r" rtl="1"/>
            <a:r>
              <a:rPr lang="ar-JO" b="1" dirty="0">
                <a:solidFill>
                  <a:srgbClr val="FF0000"/>
                </a:solidFill>
              </a:rPr>
              <a:t>الزحف العمراني</a:t>
            </a:r>
            <a:r>
              <a:rPr lang="ar-JO" b="1" dirty="0"/>
              <a:t>:</a:t>
            </a:r>
            <a:r>
              <a:rPr lang="ar-JO" dirty="0"/>
              <a:t> البناء على أراضٍ زراعية.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dirty="0">
                <a:solidFill>
                  <a:srgbClr val="000000"/>
                </a:solidFill>
                <a:latin typeface="Aljazeera"/>
                <a:ea typeface="Times New Roman" panose="02020603050405020304" pitchFamily="18" charset="0"/>
                <a:cs typeface="Times New Roman" panose="02020603050405020304" pitchFamily="18" charset="0"/>
              </a:rPr>
              <a:t>مقارنة بين الزراعة المطرية والزراعة المروية: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362076"/>
              </p:ext>
            </p:extLst>
          </p:nvPr>
        </p:nvGraphicFramePr>
        <p:xfrm>
          <a:off x="685800" y="2762250"/>
          <a:ext cx="7543799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5961278" imgH="1332616" progId="Word.Document.12">
                  <p:embed/>
                </p:oleObj>
              </mc:Choice>
              <mc:Fallback>
                <p:oleObj name="Document" r:id="rId3" imgW="5961278" imgH="1332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762250"/>
                        <a:ext cx="7543799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027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</TotalTime>
  <Words>165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Aljazeera</vt:lpstr>
      <vt:lpstr>Arial</vt:lpstr>
      <vt:lpstr>Calibri</vt:lpstr>
      <vt:lpstr>Garamond</vt:lpstr>
      <vt:lpstr>Times New Roman</vt:lpstr>
      <vt:lpstr>Organic</vt:lpstr>
      <vt:lpstr>Microsoft Word Document</vt:lpstr>
      <vt:lpstr>الزراعة </vt:lpstr>
      <vt:lpstr>الزراعة </vt:lpstr>
      <vt:lpstr>مقومات الزراعة</vt:lpstr>
      <vt:lpstr>أنواع الزراعة</vt:lpstr>
      <vt:lpstr>الزراعة في الاردن</vt:lpstr>
      <vt:lpstr>أنواع المحاصيل الزراعية في الأردن</vt:lpstr>
      <vt:lpstr>مشكلات القطاع الزراعي </vt:lpstr>
      <vt:lpstr>ما المقصود بما يأتي:</vt:lpstr>
      <vt:lpstr>مقارنة بين الزراعة المطرية والزراعة المروية: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الزراعة</dc:title>
  <dc:creator>user</dc:creator>
  <cp:lastModifiedBy>s.almanasir</cp:lastModifiedBy>
  <cp:revision>26</cp:revision>
  <dcterms:created xsi:type="dcterms:W3CDTF">2021-02-26T16:58:30Z</dcterms:created>
  <dcterms:modified xsi:type="dcterms:W3CDTF">2023-04-08T06:40:11Z</dcterms:modified>
</cp:coreProperties>
</file>