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1A729-B41A-4092-A654-D14906A9EDC8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277F9-2728-412F-B484-902FA67CCD1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ar-JO" dirty="0" smtClean="0"/>
            <a:t>مراحل إخراج اليهود من المدينة</a:t>
          </a:r>
          <a:endParaRPr lang="en-US" dirty="0"/>
        </a:p>
      </dgm:t>
    </dgm:pt>
    <dgm:pt modelId="{903866E8-9BED-4972-85B7-45E49D59CE95}" type="parTrans" cxnId="{97920942-A1EA-4F48-94BA-5BF46CA325EF}">
      <dgm:prSet/>
      <dgm:spPr/>
      <dgm:t>
        <a:bodyPr/>
        <a:lstStyle/>
        <a:p>
          <a:endParaRPr lang="en-US"/>
        </a:p>
      </dgm:t>
    </dgm:pt>
    <dgm:pt modelId="{160F8E72-0D3A-48C5-844F-2DA9FF0D8A46}" type="sibTrans" cxnId="{97920942-A1EA-4F48-94BA-5BF46CA325EF}">
      <dgm:prSet/>
      <dgm:spPr/>
      <dgm:t>
        <a:bodyPr/>
        <a:lstStyle/>
        <a:p>
          <a:endParaRPr lang="en-US"/>
        </a:p>
      </dgm:t>
    </dgm:pt>
    <dgm:pt modelId="{9A0CCFB9-CBD3-4A36-AACF-871A13F19685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ar-JO" b="1" dirty="0" smtClean="0">
              <a:solidFill>
                <a:schemeClr val="tx1"/>
              </a:solidFill>
            </a:rPr>
            <a:t>يهود بني قريضه</a:t>
          </a:r>
        </a:p>
        <a:p>
          <a:r>
            <a:rPr lang="ar-JO" dirty="0" smtClean="0">
              <a:solidFill>
                <a:schemeClr val="tx1"/>
              </a:solidFill>
            </a:rPr>
            <a:t>تم إجلائهم عام 5هـ لأنهم نقضوا العهد وتحالفوا مع المشركين ضد المسلمين في يوم الخندق</a:t>
          </a:r>
          <a:endParaRPr lang="en-US" dirty="0">
            <a:solidFill>
              <a:schemeClr val="tx1"/>
            </a:solidFill>
          </a:endParaRPr>
        </a:p>
      </dgm:t>
    </dgm:pt>
    <dgm:pt modelId="{4C407BA6-393B-4D16-871A-081A136B4324}" type="parTrans" cxnId="{A30D7581-FE56-45AF-ACDC-A31E04F7F027}">
      <dgm:prSet/>
      <dgm:spPr/>
      <dgm:t>
        <a:bodyPr/>
        <a:lstStyle/>
        <a:p>
          <a:endParaRPr lang="en-US"/>
        </a:p>
      </dgm:t>
    </dgm:pt>
    <dgm:pt modelId="{44500569-7E96-46FB-89C8-95A4BF90FEF2}" type="sibTrans" cxnId="{A30D7581-FE56-45AF-ACDC-A31E04F7F027}">
      <dgm:prSet/>
      <dgm:spPr/>
      <dgm:t>
        <a:bodyPr/>
        <a:lstStyle/>
        <a:p>
          <a:endParaRPr lang="en-US"/>
        </a:p>
      </dgm:t>
    </dgm:pt>
    <dgm:pt modelId="{8C3072C2-4495-4F2F-A393-8461B06EACC6}">
      <dgm:prSet phldrT="[Text]"/>
      <dgm:spPr>
        <a:solidFill>
          <a:srgbClr val="92D050"/>
        </a:solidFill>
      </dgm:spPr>
      <dgm:t>
        <a:bodyPr/>
        <a:lstStyle/>
        <a:p>
          <a:r>
            <a:rPr lang="ar-JO" b="1" dirty="0" smtClean="0">
              <a:solidFill>
                <a:schemeClr val="tx1"/>
              </a:solidFill>
            </a:rPr>
            <a:t>يهود بني النضير</a:t>
          </a:r>
        </a:p>
        <a:p>
          <a:r>
            <a:rPr lang="ar-JO" dirty="0" smtClean="0">
              <a:solidFill>
                <a:schemeClr val="tx1"/>
              </a:solidFill>
            </a:rPr>
            <a:t>تم إجلائهم عام 4هـ بسبب تآمرهم على حياة الرسول.</a:t>
          </a:r>
          <a:endParaRPr lang="en-US" dirty="0">
            <a:solidFill>
              <a:schemeClr val="tx1"/>
            </a:solidFill>
          </a:endParaRPr>
        </a:p>
      </dgm:t>
    </dgm:pt>
    <dgm:pt modelId="{1A28B870-03A4-4511-BFEB-E298E73B2692}" type="parTrans" cxnId="{C74986E1-E367-420B-897F-070D01DF3612}">
      <dgm:prSet/>
      <dgm:spPr/>
      <dgm:t>
        <a:bodyPr/>
        <a:lstStyle/>
        <a:p>
          <a:endParaRPr lang="en-US"/>
        </a:p>
      </dgm:t>
    </dgm:pt>
    <dgm:pt modelId="{7FB69956-49D1-4A2C-9076-542E693C2110}" type="sibTrans" cxnId="{C74986E1-E367-420B-897F-070D01DF3612}">
      <dgm:prSet/>
      <dgm:spPr/>
      <dgm:t>
        <a:bodyPr/>
        <a:lstStyle/>
        <a:p>
          <a:endParaRPr lang="en-US"/>
        </a:p>
      </dgm:t>
    </dgm:pt>
    <dgm:pt modelId="{6B0EA2C0-D894-49BA-8C9A-6170C23A7B0B}">
      <dgm:prSet phldrT="[Text]"/>
      <dgm:spPr>
        <a:solidFill>
          <a:schemeClr val="accent4"/>
        </a:solidFill>
      </dgm:spPr>
      <dgm:t>
        <a:bodyPr/>
        <a:lstStyle/>
        <a:p>
          <a:r>
            <a:rPr lang="ar-JO" b="1" dirty="0" smtClean="0">
              <a:solidFill>
                <a:schemeClr val="tx1"/>
              </a:solidFill>
            </a:rPr>
            <a:t>يهود بني قينقاع</a:t>
          </a:r>
        </a:p>
        <a:p>
          <a:r>
            <a:rPr lang="ar-JO" dirty="0" smtClean="0">
              <a:solidFill>
                <a:schemeClr val="tx1"/>
              </a:solidFill>
            </a:rPr>
            <a:t>تم إجلائهم عام 2هـ بسبب قتلهم لمسلم دافع عن امرأة مسلمة أساء اليهود إليها .</a:t>
          </a:r>
          <a:endParaRPr lang="en-US" dirty="0">
            <a:solidFill>
              <a:schemeClr val="tx1"/>
            </a:solidFill>
          </a:endParaRPr>
        </a:p>
      </dgm:t>
    </dgm:pt>
    <dgm:pt modelId="{976DCC13-5789-4D90-86F4-5470249DB7A8}" type="parTrans" cxnId="{E71E1B3E-1957-4F1E-BB4B-0657FA90DC93}">
      <dgm:prSet/>
      <dgm:spPr/>
      <dgm:t>
        <a:bodyPr/>
        <a:lstStyle/>
        <a:p>
          <a:endParaRPr lang="en-US"/>
        </a:p>
      </dgm:t>
    </dgm:pt>
    <dgm:pt modelId="{B1094771-6EA1-4445-8138-D8AB68E26E22}" type="sibTrans" cxnId="{E71E1B3E-1957-4F1E-BB4B-0657FA90DC93}">
      <dgm:prSet/>
      <dgm:spPr/>
      <dgm:t>
        <a:bodyPr/>
        <a:lstStyle/>
        <a:p>
          <a:endParaRPr lang="en-US"/>
        </a:p>
      </dgm:t>
    </dgm:pt>
    <dgm:pt modelId="{137EDE0D-1067-4D09-B728-1CE2E1ABCD21}">
      <dgm:prSet/>
      <dgm:spPr/>
      <dgm:t>
        <a:bodyPr/>
        <a:lstStyle/>
        <a:p>
          <a:endParaRPr lang="en-US"/>
        </a:p>
      </dgm:t>
    </dgm:pt>
    <dgm:pt modelId="{5415DD9A-F55F-4CE9-87F7-C9B7C4BC3CF1}" type="parTrans" cxnId="{F6B1C3E6-DC6C-41FB-BF00-9EFCB3518A71}">
      <dgm:prSet/>
      <dgm:spPr/>
      <dgm:t>
        <a:bodyPr/>
        <a:lstStyle/>
        <a:p>
          <a:endParaRPr lang="en-US"/>
        </a:p>
      </dgm:t>
    </dgm:pt>
    <dgm:pt modelId="{E9B033F3-1DCB-4AA8-BF0A-4E84A9B41AF0}" type="sibTrans" cxnId="{F6B1C3E6-DC6C-41FB-BF00-9EFCB3518A71}">
      <dgm:prSet/>
      <dgm:spPr/>
      <dgm:t>
        <a:bodyPr/>
        <a:lstStyle/>
        <a:p>
          <a:endParaRPr lang="en-US"/>
        </a:p>
      </dgm:t>
    </dgm:pt>
    <dgm:pt modelId="{4C8736F2-913A-43EA-8BB9-A50F9094382E}" type="pres">
      <dgm:prSet presAssocID="{4941A729-B41A-4092-A654-D14906A9EDC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4E024E-1233-4216-811D-677573E67E7B}" type="pres">
      <dgm:prSet presAssocID="{424277F9-2728-412F-B484-902FA67CCD1A}" presName="roof" presStyleLbl="dkBgShp" presStyleIdx="0" presStyleCnt="2"/>
      <dgm:spPr/>
      <dgm:t>
        <a:bodyPr/>
        <a:lstStyle/>
        <a:p>
          <a:endParaRPr lang="en-US"/>
        </a:p>
      </dgm:t>
    </dgm:pt>
    <dgm:pt modelId="{898AE94A-61E9-4F02-BB69-D57B4290DEDD}" type="pres">
      <dgm:prSet presAssocID="{424277F9-2728-412F-B484-902FA67CCD1A}" presName="pillars" presStyleCnt="0"/>
      <dgm:spPr/>
    </dgm:pt>
    <dgm:pt modelId="{87F17414-9AA4-459D-9440-D4D22320BC3C}" type="pres">
      <dgm:prSet presAssocID="{424277F9-2728-412F-B484-902FA67CCD1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A0663-0070-4AF4-B1DE-02910010EB66}" type="pres">
      <dgm:prSet presAssocID="{8C3072C2-4495-4F2F-A393-8461B06EACC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9A1041-A254-4A78-9D81-0E8F463AE23C}" type="pres">
      <dgm:prSet presAssocID="{6B0EA2C0-D894-49BA-8C9A-6170C23A7B0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31A0E-C85A-474C-BEBA-74BE1B687543}" type="pres">
      <dgm:prSet presAssocID="{424277F9-2728-412F-B484-902FA67CCD1A}" presName="base" presStyleLbl="dkBgShp" presStyleIdx="1" presStyleCnt="2"/>
      <dgm:spPr/>
    </dgm:pt>
  </dgm:ptLst>
  <dgm:cxnLst>
    <dgm:cxn modelId="{0CF69F96-2601-40D8-B391-9C02DFE2EE12}" type="presOf" srcId="{9A0CCFB9-CBD3-4A36-AACF-871A13F19685}" destId="{87F17414-9AA4-459D-9440-D4D22320BC3C}" srcOrd="0" destOrd="0" presId="urn:microsoft.com/office/officeart/2005/8/layout/hList3"/>
    <dgm:cxn modelId="{F249FA84-08BB-43A7-98C9-3D470DB45064}" type="presOf" srcId="{424277F9-2728-412F-B484-902FA67CCD1A}" destId="{734E024E-1233-4216-811D-677573E67E7B}" srcOrd="0" destOrd="0" presId="urn:microsoft.com/office/officeart/2005/8/layout/hList3"/>
    <dgm:cxn modelId="{A8289F81-7BDC-4C51-A6A7-F54C388FAE2E}" type="presOf" srcId="{6B0EA2C0-D894-49BA-8C9A-6170C23A7B0B}" destId="{F19A1041-A254-4A78-9D81-0E8F463AE23C}" srcOrd="0" destOrd="0" presId="urn:microsoft.com/office/officeart/2005/8/layout/hList3"/>
    <dgm:cxn modelId="{F841924A-25FA-4B1A-A9C4-0856201F8BB7}" type="presOf" srcId="{8C3072C2-4495-4F2F-A393-8461B06EACC6}" destId="{E58A0663-0070-4AF4-B1DE-02910010EB66}" srcOrd="0" destOrd="0" presId="urn:microsoft.com/office/officeart/2005/8/layout/hList3"/>
    <dgm:cxn modelId="{F6B1C3E6-DC6C-41FB-BF00-9EFCB3518A71}" srcId="{4941A729-B41A-4092-A654-D14906A9EDC8}" destId="{137EDE0D-1067-4D09-B728-1CE2E1ABCD21}" srcOrd="1" destOrd="0" parTransId="{5415DD9A-F55F-4CE9-87F7-C9B7C4BC3CF1}" sibTransId="{E9B033F3-1DCB-4AA8-BF0A-4E84A9B41AF0}"/>
    <dgm:cxn modelId="{58BC0C70-A6CC-449F-ABD1-14EB5013BA45}" type="presOf" srcId="{4941A729-B41A-4092-A654-D14906A9EDC8}" destId="{4C8736F2-913A-43EA-8BB9-A50F9094382E}" srcOrd="0" destOrd="0" presId="urn:microsoft.com/office/officeart/2005/8/layout/hList3"/>
    <dgm:cxn modelId="{E71E1B3E-1957-4F1E-BB4B-0657FA90DC93}" srcId="{424277F9-2728-412F-B484-902FA67CCD1A}" destId="{6B0EA2C0-D894-49BA-8C9A-6170C23A7B0B}" srcOrd="2" destOrd="0" parTransId="{976DCC13-5789-4D90-86F4-5470249DB7A8}" sibTransId="{B1094771-6EA1-4445-8138-D8AB68E26E22}"/>
    <dgm:cxn modelId="{97920942-A1EA-4F48-94BA-5BF46CA325EF}" srcId="{4941A729-B41A-4092-A654-D14906A9EDC8}" destId="{424277F9-2728-412F-B484-902FA67CCD1A}" srcOrd="0" destOrd="0" parTransId="{903866E8-9BED-4972-85B7-45E49D59CE95}" sibTransId="{160F8E72-0D3A-48C5-844F-2DA9FF0D8A46}"/>
    <dgm:cxn modelId="{C74986E1-E367-420B-897F-070D01DF3612}" srcId="{424277F9-2728-412F-B484-902FA67CCD1A}" destId="{8C3072C2-4495-4F2F-A393-8461B06EACC6}" srcOrd="1" destOrd="0" parTransId="{1A28B870-03A4-4511-BFEB-E298E73B2692}" sibTransId="{7FB69956-49D1-4A2C-9076-542E693C2110}"/>
    <dgm:cxn modelId="{A30D7581-FE56-45AF-ACDC-A31E04F7F027}" srcId="{424277F9-2728-412F-B484-902FA67CCD1A}" destId="{9A0CCFB9-CBD3-4A36-AACF-871A13F19685}" srcOrd="0" destOrd="0" parTransId="{4C407BA6-393B-4D16-871A-081A136B4324}" sibTransId="{44500569-7E96-46FB-89C8-95A4BF90FEF2}"/>
    <dgm:cxn modelId="{3DB1DCC4-0626-4E12-9670-EC7485A195B2}" type="presParOf" srcId="{4C8736F2-913A-43EA-8BB9-A50F9094382E}" destId="{734E024E-1233-4216-811D-677573E67E7B}" srcOrd="0" destOrd="0" presId="urn:microsoft.com/office/officeart/2005/8/layout/hList3"/>
    <dgm:cxn modelId="{CB1386EC-2AAE-4948-B063-58A988F077B9}" type="presParOf" srcId="{4C8736F2-913A-43EA-8BB9-A50F9094382E}" destId="{898AE94A-61E9-4F02-BB69-D57B4290DEDD}" srcOrd="1" destOrd="0" presId="urn:microsoft.com/office/officeart/2005/8/layout/hList3"/>
    <dgm:cxn modelId="{72495C2A-6FB9-4626-BC38-CA732277580B}" type="presParOf" srcId="{898AE94A-61E9-4F02-BB69-D57B4290DEDD}" destId="{87F17414-9AA4-459D-9440-D4D22320BC3C}" srcOrd="0" destOrd="0" presId="urn:microsoft.com/office/officeart/2005/8/layout/hList3"/>
    <dgm:cxn modelId="{5FA0C810-FF95-4335-AC47-AA3BD958B13A}" type="presParOf" srcId="{898AE94A-61E9-4F02-BB69-D57B4290DEDD}" destId="{E58A0663-0070-4AF4-B1DE-02910010EB66}" srcOrd="1" destOrd="0" presId="urn:microsoft.com/office/officeart/2005/8/layout/hList3"/>
    <dgm:cxn modelId="{B491F21E-E0BB-4D5C-B7F6-2B70735A7438}" type="presParOf" srcId="{898AE94A-61E9-4F02-BB69-D57B4290DEDD}" destId="{F19A1041-A254-4A78-9D81-0E8F463AE23C}" srcOrd="2" destOrd="0" presId="urn:microsoft.com/office/officeart/2005/8/layout/hList3"/>
    <dgm:cxn modelId="{C3B21A7F-57B5-49E0-8011-6879BECD5646}" type="presParOf" srcId="{4C8736F2-913A-43EA-8BB9-A50F9094382E}" destId="{BBF31A0E-C85A-474C-BEBA-74BE1B68754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E024E-1233-4216-811D-677573E67E7B}">
      <dsp:nvSpPr>
        <dsp:cNvPr id="0" name=""/>
        <dsp:cNvSpPr/>
      </dsp:nvSpPr>
      <dsp:spPr>
        <a:xfrm>
          <a:off x="0" y="0"/>
          <a:ext cx="9744891" cy="125889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800" kern="1200" dirty="0" smtClean="0"/>
            <a:t>مراحل إخراج اليهود من المدينة</a:t>
          </a:r>
          <a:endParaRPr lang="en-US" sz="5800" kern="1200" dirty="0"/>
        </a:p>
      </dsp:txBody>
      <dsp:txXfrm>
        <a:off x="0" y="0"/>
        <a:ext cx="9744891" cy="1258896"/>
      </dsp:txXfrm>
    </dsp:sp>
    <dsp:sp modelId="{87F17414-9AA4-459D-9440-D4D22320BC3C}">
      <dsp:nvSpPr>
        <dsp:cNvPr id="0" name=""/>
        <dsp:cNvSpPr/>
      </dsp:nvSpPr>
      <dsp:spPr>
        <a:xfrm>
          <a:off x="4758" y="1258896"/>
          <a:ext cx="3245124" cy="264368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b="1" kern="1200" dirty="0" smtClean="0">
              <a:solidFill>
                <a:schemeClr val="tx1"/>
              </a:solidFill>
            </a:rPr>
            <a:t>يهود بني قريضه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>
              <a:solidFill>
                <a:schemeClr val="tx1"/>
              </a:solidFill>
            </a:rPr>
            <a:t>تم إجلائهم عام 5هـ لأنهم نقضوا العهد وتحالفوا مع المشركين ضد المسلمين في يوم الخندق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4758" y="1258896"/>
        <a:ext cx="3245124" cy="2643683"/>
      </dsp:txXfrm>
    </dsp:sp>
    <dsp:sp modelId="{E58A0663-0070-4AF4-B1DE-02910010EB66}">
      <dsp:nvSpPr>
        <dsp:cNvPr id="0" name=""/>
        <dsp:cNvSpPr/>
      </dsp:nvSpPr>
      <dsp:spPr>
        <a:xfrm>
          <a:off x="3249883" y="1258896"/>
          <a:ext cx="3245124" cy="264368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b="1" kern="1200" dirty="0" smtClean="0">
              <a:solidFill>
                <a:schemeClr val="tx1"/>
              </a:solidFill>
            </a:rPr>
            <a:t>يهود بني النضير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>
              <a:solidFill>
                <a:schemeClr val="tx1"/>
              </a:solidFill>
            </a:rPr>
            <a:t>تم إجلائهم عام 4هـ بسبب تآمرهم على حياة الرسول.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249883" y="1258896"/>
        <a:ext cx="3245124" cy="2643683"/>
      </dsp:txXfrm>
    </dsp:sp>
    <dsp:sp modelId="{F19A1041-A254-4A78-9D81-0E8F463AE23C}">
      <dsp:nvSpPr>
        <dsp:cNvPr id="0" name=""/>
        <dsp:cNvSpPr/>
      </dsp:nvSpPr>
      <dsp:spPr>
        <a:xfrm>
          <a:off x="6495007" y="1258896"/>
          <a:ext cx="3245124" cy="2643683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b="1" kern="1200" dirty="0" smtClean="0">
              <a:solidFill>
                <a:schemeClr val="tx1"/>
              </a:solidFill>
            </a:rPr>
            <a:t>يهود بني قينقاع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>
              <a:solidFill>
                <a:schemeClr val="tx1"/>
              </a:solidFill>
            </a:rPr>
            <a:t>تم إجلائهم عام 2هـ بسبب قتلهم لمسلم دافع عن امرأة مسلمة أساء اليهود إليها .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6495007" y="1258896"/>
        <a:ext cx="3245124" cy="2643683"/>
      </dsp:txXfrm>
    </dsp:sp>
    <dsp:sp modelId="{BBF31A0E-C85A-474C-BEBA-74BE1B687543}">
      <dsp:nvSpPr>
        <dsp:cNvPr id="0" name=""/>
        <dsp:cNvSpPr/>
      </dsp:nvSpPr>
      <dsp:spPr>
        <a:xfrm>
          <a:off x="0" y="3902580"/>
          <a:ext cx="9744891" cy="2937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29/10/1443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/>
              <a:t>موقف الرسول من المشركين واليهود في المدينة</a:t>
            </a:r>
            <a:endParaRPr lang="ar-JO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pPr rtl="1"/>
            <a:r>
              <a:rPr lang="ar-JO" dirty="0">
                <a:solidFill>
                  <a:srgbClr val="FF0000"/>
                </a:solidFill>
              </a:rPr>
              <a:t>أولاً:</a:t>
            </a:r>
            <a:r>
              <a:rPr lang="ar-JO" dirty="0"/>
              <a:t> يوم الخندق (الأحزاب) </a:t>
            </a:r>
            <a:r>
              <a:rPr lang="ar-JO" dirty="0" smtClean="0"/>
              <a:t>5 </a:t>
            </a:r>
            <a:r>
              <a:rPr lang="ar-JO" dirty="0"/>
              <a:t>هـ</a:t>
            </a:r>
            <a:endParaRPr lang="ar-JO" dirty="0" smtClean="0"/>
          </a:p>
          <a:p>
            <a:pPr rtl="1"/>
            <a:endParaRPr lang="en-US" dirty="0"/>
          </a:p>
          <a:p>
            <a:pPr rtl="1"/>
            <a:r>
              <a:rPr lang="ar-JO" dirty="0" smtClean="0">
                <a:solidFill>
                  <a:srgbClr val="FF0000"/>
                </a:solidFill>
              </a:rPr>
              <a:t>ثانياً: </a:t>
            </a:r>
            <a:r>
              <a:rPr lang="ar-JO" dirty="0" smtClean="0"/>
              <a:t>مواقف </a:t>
            </a:r>
            <a:r>
              <a:rPr lang="ar-JO" dirty="0"/>
              <a:t>الرسول صلى الله عليه وسلم من اليهود</a:t>
            </a:r>
            <a:r>
              <a:rPr lang="ar-JO" dirty="0" smtClean="0"/>
              <a:t> </a:t>
            </a:r>
          </a:p>
          <a:p>
            <a:pPr rtl="1"/>
            <a:endParaRPr lang="en-US" dirty="0"/>
          </a:p>
          <a:p>
            <a:endParaRPr lang="ar-JO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212" y="426722"/>
            <a:ext cx="2943498" cy="11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يوم الخندق( الأحزاب) 5 هـ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360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سبب تسمية يوم ا</a:t>
            </a:r>
            <a:r>
              <a:rPr lang="ar-JO" dirty="0" smtClean="0">
                <a:solidFill>
                  <a:srgbClr val="FF0000"/>
                </a:solidFill>
              </a:rPr>
              <a:t>لخندق</a:t>
            </a:r>
            <a:r>
              <a:rPr lang="ar-JO" dirty="0" smtClean="0"/>
              <a:t> بهذا الاسم لأن سلمان الفارسي شار على الرسول بحفر الخندق </a:t>
            </a:r>
          </a:p>
          <a:p>
            <a:pPr marL="0" indent="0" algn="r" rtl="1">
              <a:buNone/>
            </a:pPr>
            <a:r>
              <a:rPr lang="ar-JO" dirty="0" smtClean="0"/>
              <a:t>وسميت ب</a:t>
            </a:r>
            <a:r>
              <a:rPr lang="ar-JO" dirty="0" smtClean="0">
                <a:solidFill>
                  <a:srgbClr val="FF0000"/>
                </a:solidFill>
              </a:rPr>
              <a:t>الأحزاب</a:t>
            </a:r>
            <a:r>
              <a:rPr lang="ar-JO" dirty="0" smtClean="0"/>
              <a:t>: </a:t>
            </a:r>
            <a:r>
              <a:rPr lang="ar-SA" dirty="0"/>
              <a:t>لتحالف </a:t>
            </a:r>
            <a:r>
              <a:rPr lang="ar-SA" dirty="0" smtClean="0"/>
              <a:t>قريش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r>
              <a:rPr lang="ar-SA" dirty="0"/>
              <a:t>مع </a:t>
            </a:r>
            <a:r>
              <a:rPr lang="ar-SA" dirty="0" smtClean="0"/>
              <a:t>عدد</a:t>
            </a:r>
            <a:r>
              <a:rPr lang="ar-JO" dirty="0" smtClean="0"/>
              <a:t> من </a:t>
            </a:r>
            <a:r>
              <a:rPr lang="ar-JO" dirty="0" smtClean="0"/>
              <a:t>القبائل ضد المسلمين.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833257" y="2322183"/>
            <a:ext cx="2438400" cy="94923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يوم الخندق في عام 5 هـ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165669" y="3771424"/>
            <a:ext cx="2264229" cy="470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949337" y="3749040"/>
            <a:ext cx="2225040" cy="579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165669" y="3271417"/>
            <a:ext cx="8708" cy="15879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loud 16"/>
          <p:cNvSpPr/>
          <p:nvPr/>
        </p:nvSpPr>
        <p:spPr>
          <a:xfrm>
            <a:off x="7855132" y="3474720"/>
            <a:ext cx="3370218" cy="262998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400" dirty="0" smtClean="0">
                <a:solidFill>
                  <a:schemeClr val="tx1"/>
                </a:solidFill>
              </a:rPr>
              <a:t>سبب حدوثها: </a:t>
            </a:r>
            <a:r>
              <a:rPr lang="ar-JO" sz="2000" dirty="0" smtClean="0">
                <a:solidFill>
                  <a:schemeClr val="tx1"/>
                </a:solidFill>
              </a:rPr>
              <a:t>تحريض اليهود للمشركين من قريش والقبائل المجاورة لغزو المسلمين في المدينة</a:t>
            </a:r>
            <a:r>
              <a:rPr lang="ar-JO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8" name="Cloud 17"/>
          <p:cNvSpPr/>
          <p:nvPr/>
        </p:nvSpPr>
        <p:spPr>
          <a:xfrm>
            <a:off x="4724401" y="4307613"/>
            <a:ext cx="2882536" cy="200462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الأطراف المتحاربة: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المسلمين</a:t>
            </a:r>
          </a:p>
          <a:p>
            <a:pPr algn="ctr"/>
            <a:r>
              <a:rPr lang="ar-JO" sz="2000" dirty="0" smtClean="0">
                <a:solidFill>
                  <a:schemeClr val="tx1"/>
                </a:solidFill>
              </a:rPr>
              <a:t>المشركين واليهود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>
            <a:off x="838200" y="2455817"/>
            <a:ext cx="3757749" cy="3856423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JO" sz="2000" b="1" dirty="0">
                <a:solidFill>
                  <a:schemeClr val="tx1"/>
                </a:solidFill>
              </a:rPr>
              <a:t>نتائج يوم </a:t>
            </a:r>
            <a:r>
              <a:rPr lang="ar-JO" sz="2000" b="1" dirty="0" smtClean="0">
                <a:solidFill>
                  <a:schemeClr val="tx1"/>
                </a:solidFill>
              </a:rPr>
              <a:t>الخندق</a:t>
            </a:r>
            <a:r>
              <a:rPr lang="ar-JO" sz="2000" dirty="0" smtClean="0">
                <a:solidFill>
                  <a:schemeClr val="tx1"/>
                </a:solidFill>
              </a:rPr>
              <a:t>:</a:t>
            </a:r>
            <a:endParaRPr lang="en-US" sz="2000" dirty="0">
              <a:solidFill>
                <a:schemeClr val="tx1"/>
              </a:solidFill>
            </a:endParaRP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1-انتصار </a:t>
            </a:r>
            <a:r>
              <a:rPr lang="ar-JO" sz="2000" dirty="0">
                <a:solidFill>
                  <a:schemeClr val="tx1"/>
                </a:solidFill>
              </a:rPr>
              <a:t>المسلمين.</a:t>
            </a:r>
            <a:endParaRPr lang="en-US" sz="2000" dirty="0">
              <a:solidFill>
                <a:schemeClr val="tx1"/>
              </a:solidFill>
            </a:endParaRP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2- هزم الأحزاب بسبب:</a:t>
            </a: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 أ-تعدد القيادات واختلافها</a:t>
            </a: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 ب- طول فترة الحصار</a:t>
            </a: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 ج- هبوب الرياح التي اقتلعت خيمهم</a:t>
            </a:r>
          </a:p>
          <a:p>
            <a:pPr lvl="0" algn="r" rtl="1"/>
            <a:r>
              <a:rPr lang="ar-JO" sz="2000" dirty="0" smtClean="0">
                <a:solidFill>
                  <a:schemeClr val="tx1"/>
                </a:solidFill>
              </a:rPr>
              <a:t> د- حسن إدارة الرسول.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مواقف الرسول صلى الله عليه وسلم من اليهود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45612881"/>
              </p:ext>
            </p:extLst>
          </p:nvPr>
        </p:nvGraphicFramePr>
        <p:xfrm>
          <a:off x="1428206" y="1942011"/>
          <a:ext cx="9744891" cy="4196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6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183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موقف الرسول من المشركين واليهود في المدينة</vt:lpstr>
      <vt:lpstr>يوم الخندق( الأحزاب) 5 هـ</vt:lpstr>
      <vt:lpstr>مواقف الرسول صلى الله عليه وسلم من اليهود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144</cp:revision>
  <dcterms:created xsi:type="dcterms:W3CDTF">2020-07-18T18:58:59Z</dcterms:created>
  <dcterms:modified xsi:type="dcterms:W3CDTF">2022-05-30T20:55:00Z</dcterms:modified>
</cp:coreProperties>
</file>