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566EE9-1B5D-43AA-B418-6A3B46AD6CD2}" type="doc">
      <dgm:prSet loTypeId="urn:microsoft.com/office/officeart/2005/8/layout/matrix3" loCatId="matrix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AU"/>
        </a:p>
      </dgm:t>
    </dgm:pt>
    <dgm:pt modelId="{0CFEC438-C71F-4239-9C6E-FDF82EBEB20E}">
      <dgm:prSet phldrT="[نص]"/>
      <dgm:spPr/>
      <dgm:t>
        <a:bodyPr/>
        <a:lstStyle/>
        <a:p>
          <a:r>
            <a:rPr lang="ar-JO" dirty="0" smtClean="0"/>
            <a:t>الحضارة العربية والاسلامية</a:t>
          </a:r>
          <a:endParaRPr lang="en-AU" dirty="0"/>
        </a:p>
      </dgm:t>
    </dgm:pt>
    <dgm:pt modelId="{5CF1ACD7-DE3E-4C17-B3FF-0A9CB94EA117}" type="parTrans" cxnId="{99D51A7F-1015-40FD-A5A0-541D0D1F7081}">
      <dgm:prSet/>
      <dgm:spPr/>
      <dgm:t>
        <a:bodyPr/>
        <a:lstStyle/>
        <a:p>
          <a:endParaRPr lang="en-AU"/>
        </a:p>
      </dgm:t>
    </dgm:pt>
    <dgm:pt modelId="{A7834693-6A97-4AB3-9A7C-A1BBEE376543}" type="sibTrans" cxnId="{99D51A7F-1015-40FD-A5A0-541D0D1F7081}">
      <dgm:prSet/>
      <dgm:spPr/>
      <dgm:t>
        <a:bodyPr/>
        <a:lstStyle/>
        <a:p>
          <a:endParaRPr lang="en-AU"/>
        </a:p>
      </dgm:t>
    </dgm:pt>
    <dgm:pt modelId="{5FCE11CA-3706-4D29-B506-FEA68DF51177}">
      <dgm:prSet phldrT="[نص]"/>
      <dgm:spPr/>
      <dgm:t>
        <a:bodyPr/>
        <a:lstStyle/>
        <a:p>
          <a:r>
            <a:rPr lang="ar-JO" dirty="0" smtClean="0"/>
            <a:t>فتح القسطنطينية </a:t>
          </a:r>
          <a:endParaRPr lang="en-AU" dirty="0"/>
        </a:p>
      </dgm:t>
    </dgm:pt>
    <dgm:pt modelId="{7048FB61-21FD-4459-9813-27019117743D}" type="parTrans" cxnId="{7A849C66-5411-482E-9C5F-B4491675E65E}">
      <dgm:prSet/>
      <dgm:spPr/>
      <dgm:t>
        <a:bodyPr/>
        <a:lstStyle/>
        <a:p>
          <a:endParaRPr lang="en-AU"/>
        </a:p>
      </dgm:t>
    </dgm:pt>
    <dgm:pt modelId="{B54ED346-F298-4B72-976E-46C15B8EC793}" type="sibTrans" cxnId="{7A849C66-5411-482E-9C5F-B4491675E65E}">
      <dgm:prSet/>
      <dgm:spPr/>
      <dgm:t>
        <a:bodyPr/>
        <a:lstStyle/>
        <a:p>
          <a:endParaRPr lang="en-AU"/>
        </a:p>
      </dgm:t>
    </dgm:pt>
    <dgm:pt modelId="{5FFBA949-C09A-4685-8C06-2F5667131D0B}">
      <dgm:prSet phldrT="[نص]"/>
      <dgm:spPr/>
      <dgm:t>
        <a:bodyPr/>
        <a:lstStyle/>
        <a:p>
          <a:r>
            <a:rPr lang="ar-JO" dirty="0" smtClean="0"/>
            <a:t>الحروب الفرنجية</a:t>
          </a:r>
          <a:endParaRPr lang="en-AU" dirty="0"/>
        </a:p>
      </dgm:t>
    </dgm:pt>
    <dgm:pt modelId="{68171B93-4780-4721-9637-00FA3F020849}" type="parTrans" cxnId="{B4C6A4E0-34C4-4CFC-AF20-52EABA9E27A4}">
      <dgm:prSet/>
      <dgm:spPr/>
      <dgm:t>
        <a:bodyPr/>
        <a:lstStyle/>
        <a:p>
          <a:endParaRPr lang="en-AU"/>
        </a:p>
      </dgm:t>
    </dgm:pt>
    <dgm:pt modelId="{4C4F89D0-191B-439F-91F7-966122CB0975}" type="sibTrans" cxnId="{B4C6A4E0-34C4-4CFC-AF20-52EABA9E27A4}">
      <dgm:prSet/>
      <dgm:spPr/>
      <dgm:t>
        <a:bodyPr/>
        <a:lstStyle/>
        <a:p>
          <a:endParaRPr lang="en-AU"/>
        </a:p>
      </dgm:t>
    </dgm:pt>
    <dgm:pt modelId="{87101D2D-8B80-44B2-92A4-4AC60F2C94E8}">
      <dgm:prSet phldrT="[نص]"/>
      <dgm:spPr/>
      <dgm:t>
        <a:bodyPr/>
        <a:lstStyle/>
        <a:p>
          <a:r>
            <a:rPr lang="ar-JO" dirty="0" smtClean="0"/>
            <a:t>احياء العلوم والآداب القديمة </a:t>
          </a:r>
          <a:endParaRPr lang="en-AU" dirty="0"/>
        </a:p>
      </dgm:t>
    </dgm:pt>
    <dgm:pt modelId="{AF85E2BD-6623-4262-B826-5BC621D06250}" type="parTrans" cxnId="{442BD30F-0AB1-48B7-AF11-FE6B8B16E567}">
      <dgm:prSet/>
      <dgm:spPr/>
      <dgm:t>
        <a:bodyPr/>
        <a:lstStyle/>
        <a:p>
          <a:endParaRPr lang="en-AU"/>
        </a:p>
      </dgm:t>
    </dgm:pt>
    <dgm:pt modelId="{23700826-E5D0-401C-8FB9-EC98CA58F77A}" type="sibTrans" cxnId="{442BD30F-0AB1-48B7-AF11-FE6B8B16E567}">
      <dgm:prSet/>
      <dgm:spPr/>
      <dgm:t>
        <a:bodyPr/>
        <a:lstStyle/>
        <a:p>
          <a:endParaRPr lang="en-AU"/>
        </a:p>
      </dgm:t>
    </dgm:pt>
    <dgm:pt modelId="{99A687C4-A19F-4684-AC7B-98BC977112B2}" type="pres">
      <dgm:prSet presAssocID="{B9566EE9-1B5D-43AA-B418-6A3B46AD6CD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BE9929-8762-4A71-B173-193DF5F7C1E3}" type="pres">
      <dgm:prSet presAssocID="{B9566EE9-1B5D-43AA-B418-6A3B46AD6CD2}" presName="diamond" presStyleLbl="bgShp" presStyleIdx="0" presStyleCnt="1"/>
      <dgm:spPr/>
    </dgm:pt>
    <dgm:pt modelId="{90716013-7EF6-42DA-80FD-7F4CCAE360FF}" type="pres">
      <dgm:prSet presAssocID="{B9566EE9-1B5D-43AA-B418-6A3B46AD6CD2}" presName="quad1" presStyleLbl="node1" presStyleIdx="0" presStyleCnt="4" custScaleX="248885" custLinFactNeighborX="-90161" custLinFactNeighborY="-71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7AB17AE-A413-491D-92EF-46F4670283C2}" type="pres">
      <dgm:prSet presAssocID="{B9566EE9-1B5D-43AA-B418-6A3B46AD6CD2}" presName="quad2" presStyleLbl="node1" presStyleIdx="1" presStyleCnt="4" custScaleX="221668" custLinFactNeighborX="71859" custLinFactNeighborY="-71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3A1B2B-DC88-4594-85C3-A3E20EA4B8F2}" type="pres">
      <dgm:prSet presAssocID="{B9566EE9-1B5D-43AA-B418-6A3B46AD6CD2}" presName="quad3" presStyleLbl="node1" presStyleIdx="2" presStyleCnt="4" custScaleX="245543" custLinFactNeighborX="-57913" custLinFactNeighborY="74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59F34DD-E9CB-4BCF-B2B6-3881078834AC}" type="pres">
      <dgm:prSet presAssocID="{B9566EE9-1B5D-43AA-B418-6A3B46AD6CD2}" presName="quad4" presStyleLbl="node1" presStyleIdx="3" presStyleCnt="4" custScaleX="220772" custLinFactNeighborX="68808" custLinFactNeighborY="74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91DD1DBD-78C6-43C6-BD54-9ADAB701812F}" type="presOf" srcId="{0CFEC438-C71F-4239-9C6E-FDF82EBEB20E}" destId="{90716013-7EF6-42DA-80FD-7F4CCAE360FF}" srcOrd="0" destOrd="0" presId="urn:microsoft.com/office/officeart/2005/8/layout/matrix3"/>
    <dgm:cxn modelId="{99D51A7F-1015-40FD-A5A0-541D0D1F7081}" srcId="{B9566EE9-1B5D-43AA-B418-6A3B46AD6CD2}" destId="{0CFEC438-C71F-4239-9C6E-FDF82EBEB20E}" srcOrd="0" destOrd="0" parTransId="{5CF1ACD7-DE3E-4C17-B3FF-0A9CB94EA117}" sibTransId="{A7834693-6A97-4AB3-9A7C-A1BBEE376543}"/>
    <dgm:cxn modelId="{442BD30F-0AB1-48B7-AF11-FE6B8B16E567}" srcId="{B9566EE9-1B5D-43AA-B418-6A3B46AD6CD2}" destId="{87101D2D-8B80-44B2-92A4-4AC60F2C94E8}" srcOrd="3" destOrd="0" parTransId="{AF85E2BD-6623-4262-B826-5BC621D06250}" sibTransId="{23700826-E5D0-401C-8FB9-EC98CA58F77A}"/>
    <dgm:cxn modelId="{B4C6A4E0-34C4-4CFC-AF20-52EABA9E27A4}" srcId="{B9566EE9-1B5D-43AA-B418-6A3B46AD6CD2}" destId="{5FFBA949-C09A-4685-8C06-2F5667131D0B}" srcOrd="2" destOrd="0" parTransId="{68171B93-4780-4721-9637-00FA3F020849}" sibTransId="{4C4F89D0-191B-439F-91F7-966122CB0975}"/>
    <dgm:cxn modelId="{49A7A6DF-3D6E-4794-9BE3-A37A371D2D7C}" type="presOf" srcId="{5FCE11CA-3706-4D29-B506-FEA68DF51177}" destId="{37AB17AE-A413-491D-92EF-46F4670283C2}" srcOrd="0" destOrd="0" presId="urn:microsoft.com/office/officeart/2005/8/layout/matrix3"/>
    <dgm:cxn modelId="{0EE268CB-00CE-4D31-826F-6FE00B2AA24F}" type="presOf" srcId="{87101D2D-8B80-44B2-92A4-4AC60F2C94E8}" destId="{B59F34DD-E9CB-4BCF-B2B6-3881078834AC}" srcOrd="0" destOrd="0" presId="urn:microsoft.com/office/officeart/2005/8/layout/matrix3"/>
    <dgm:cxn modelId="{7A849C66-5411-482E-9C5F-B4491675E65E}" srcId="{B9566EE9-1B5D-43AA-B418-6A3B46AD6CD2}" destId="{5FCE11CA-3706-4D29-B506-FEA68DF51177}" srcOrd="1" destOrd="0" parTransId="{7048FB61-21FD-4459-9813-27019117743D}" sibTransId="{B54ED346-F298-4B72-976E-46C15B8EC793}"/>
    <dgm:cxn modelId="{E04B65EA-6E56-42FC-BBF5-5FF5EE578395}" type="presOf" srcId="{B9566EE9-1B5D-43AA-B418-6A3B46AD6CD2}" destId="{99A687C4-A19F-4684-AC7B-98BC977112B2}" srcOrd="0" destOrd="0" presId="urn:microsoft.com/office/officeart/2005/8/layout/matrix3"/>
    <dgm:cxn modelId="{671A239E-2AB9-4EE3-A1D6-AF1398A16701}" type="presOf" srcId="{5FFBA949-C09A-4685-8C06-2F5667131D0B}" destId="{373A1B2B-DC88-4594-85C3-A3E20EA4B8F2}" srcOrd="0" destOrd="0" presId="urn:microsoft.com/office/officeart/2005/8/layout/matrix3"/>
    <dgm:cxn modelId="{1E655FF3-ACE6-41C4-BAA2-2B1611E5A909}" type="presParOf" srcId="{99A687C4-A19F-4684-AC7B-98BC977112B2}" destId="{12BE9929-8762-4A71-B173-193DF5F7C1E3}" srcOrd="0" destOrd="0" presId="urn:microsoft.com/office/officeart/2005/8/layout/matrix3"/>
    <dgm:cxn modelId="{687459FB-4255-4D8D-93D6-53F2CD8A6402}" type="presParOf" srcId="{99A687C4-A19F-4684-AC7B-98BC977112B2}" destId="{90716013-7EF6-42DA-80FD-7F4CCAE360FF}" srcOrd="1" destOrd="0" presId="urn:microsoft.com/office/officeart/2005/8/layout/matrix3"/>
    <dgm:cxn modelId="{51DB00AD-D3A7-4A33-9CD2-698F6228469C}" type="presParOf" srcId="{99A687C4-A19F-4684-AC7B-98BC977112B2}" destId="{37AB17AE-A413-491D-92EF-46F4670283C2}" srcOrd="2" destOrd="0" presId="urn:microsoft.com/office/officeart/2005/8/layout/matrix3"/>
    <dgm:cxn modelId="{E1A80389-C1D4-4E4F-834C-32B572C8F351}" type="presParOf" srcId="{99A687C4-A19F-4684-AC7B-98BC977112B2}" destId="{373A1B2B-DC88-4594-85C3-A3E20EA4B8F2}" srcOrd="3" destOrd="0" presId="urn:microsoft.com/office/officeart/2005/8/layout/matrix3"/>
    <dgm:cxn modelId="{A2D42A70-96CF-4FCD-AB32-60C5AD188414}" type="presParOf" srcId="{99A687C4-A19F-4684-AC7B-98BC977112B2}" destId="{B59F34DD-E9CB-4BCF-B2B6-3881078834A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E9929-8762-4A71-B173-193DF5F7C1E3}">
      <dsp:nvSpPr>
        <dsp:cNvPr id="0" name=""/>
        <dsp:cNvSpPr/>
      </dsp:nvSpPr>
      <dsp:spPr>
        <a:xfrm>
          <a:off x="2093453" y="0"/>
          <a:ext cx="4857784" cy="4857784"/>
        </a:xfrm>
        <a:prstGeom prst="diamond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716013-7EF6-42DA-80FD-7F4CCAE360FF}">
      <dsp:nvSpPr>
        <dsp:cNvPr id="0" name=""/>
        <dsp:cNvSpPr/>
      </dsp:nvSpPr>
      <dsp:spPr>
        <a:xfrm>
          <a:off x="0" y="326882"/>
          <a:ext cx="4715215" cy="1894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600" kern="1200" dirty="0" smtClean="0"/>
            <a:t>الحضارة العربية والاسلامية</a:t>
          </a:r>
          <a:endParaRPr lang="en-AU" sz="4600" kern="1200" dirty="0"/>
        </a:p>
      </dsp:txBody>
      <dsp:txXfrm>
        <a:off x="92484" y="419366"/>
        <a:ext cx="4530247" cy="1709567"/>
      </dsp:txXfrm>
    </dsp:sp>
    <dsp:sp modelId="{37AB17AE-A413-491D-92EF-46F4670283C2}">
      <dsp:nvSpPr>
        <dsp:cNvPr id="0" name=""/>
        <dsp:cNvSpPr/>
      </dsp:nvSpPr>
      <dsp:spPr>
        <a:xfrm>
          <a:off x="4587294" y="326882"/>
          <a:ext cx="4199579" cy="1894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600" kern="1200" dirty="0" smtClean="0"/>
            <a:t>فتح القسطنطينية </a:t>
          </a:r>
          <a:endParaRPr lang="en-AU" sz="4600" kern="1200" dirty="0"/>
        </a:p>
      </dsp:txBody>
      <dsp:txXfrm>
        <a:off x="4679778" y="419366"/>
        <a:ext cx="4014611" cy="1709567"/>
      </dsp:txXfrm>
    </dsp:sp>
    <dsp:sp modelId="{373A1B2B-DC88-4594-85C3-A3E20EA4B8F2}">
      <dsp:nvSpPr>
        <dsp:cNvPr id="0" name=""/>
        <dsp:cNvSpPr/>
      </dsp:nvSpPr>
      <dsp:spPr>
        <a:xfrm>
          <a:off x="79078" y="2643204"/>
          <a:ext cx="4651899" cy="1894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500" kern="1200" dirty="0" smtClean="0"/>
            <a:t>الحروب الفرنجية</a:t>
          </a:r>
          <a:endParaRPr lang="en-AU" sz="4500" kern="1200" dirty="0"/>
        </a:p>
      </dsp:txBody>
      <dsp:txXfrm>
        <a:off x="171562" y="2735688"/>
        <a:ext cx="4466931" cy="1709567"/>
      </dsp:txXfrm>
    </dsp:sp>
    <dsp:sp modelId="{B59F34DD-E9CB-4BCF-B2B6-3881078834AC}">
      <dsp:nvSpPr>
        <dsp:cNvPr id="0" name=""/>
        <dsp:cNvSpPr/>
      </dsp:nvSpPr>
      <dsp:spPr>
        <a:xfrm>
          <a:off x="4604269" y="2643204"/>
          <a:ext cx="4182604" cy="1894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400" kern="1200" dirty="0" smtClean="0"/>
            <a:t>احياء العلوم والآداب القديمة </a:t>
          </a:r>
          <a:endParaRPr lang="en-AU" sz="4400" kern="1200" dirty="0"/>
        </a:p>
      </dsp:txBody>
      <dsp:txXfrm>
        <a:off x="4696753" y="2735688"/>
        <a:ext cx="3997636" cy="1709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B4ACB-6F3C-46F0-B99E-CDE1B2E25716}" type="datetimeFigureOut">
              <a:rPr lang="en-US" smtClean="0"/>
              <a:t>6/1/2022</a:t>
            </a:fld>
            <a:endParaRPr lang="en-AU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AU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12D1F-12B5-4DE1-9F2D-6B0CF9A83799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AU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AU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8D7F-714A-4A14-A75F-298EF6461DD4}" type="datetime1">
              <a:rPr lang="en-US" smtClean="0"/>
              <a:t>6/1/2022</a:t>
            </a:fld>
            <a:endParaRPr lang="en-AU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نــاديــن محمــود ربـّـاع </a:t>
            </a:r>
            <a:endParaRPr lang="en-AU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AU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AU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DE21C-D520-458C-BBF4-17BE703C267A}" type="datetime1">
              <a:rPr lang="en-US" smtClean="0"/>
              <a:t>6/1/2022</a:t>
            </a:fld>
            <a:endParaRPr lang="en-AU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نــاديــن محمــود ربـّـاع </a:t>
            </a:r>
            <a:endParaRPr lang="en-AU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AU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AU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5CC8-C7ED-4782-9012-58107A4E03AA}" type="datetime1">
              <a:rPr lang="en-US" smtClean="0"/>
              <a:t>6/1/2022</a:t>
            </a:fld>
            <a:endParaRPr lang="en-AU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نــاديــن محمــود ربـّـاع </a:t>
            </a:r>
            <a:endParaRPr lang="en-AU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AU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AU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58E60-14AF-4F05-801A-293B390E7FB6}" type="datetime1">
              <a:rPr lang="en-US" smtClean="0"/>
              <a:t>6/1/2022</a:t>
            </a:fld>
            <a:endParaRPr lang="en-AU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نــاديــن محمــود ربـّـاع </a:t>
            </a:r>
            <a:endParaRPr lang="en-AU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AU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5500-A21D-401E-8BC3-95FAB8388CE7}" type="datetime1">
              <a:rPr lang="en-US" smtClean="0"/>
              <a:t>6/1/2022</a:t>
            </a:fld>
            <a:endParaRPr lang="en-AU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نــاديــن محمــود ربـّـاع </a:t>
            </a:r>
            <a:endParaRPr lang="en-AU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AU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AU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AU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421B-3094-4E7E-B26C-93BE4883AE0C}" type="datetime1">
              <a:rPr lang="en-US" smtClean="0"/>
              <a:t>6/1/2022</a:t>
            </a:fld>
            <a:endParaRPr lang="en-AU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نــاديــن محمــود ربـّـاع </a:t>
            </a:r>
            <a:endParaRPr lang="en-AU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AU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AU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AU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979D-678B-4A4A-9A4B-0E967AE31E74}" type="datetime1">
              <a:rPr lang="en-US" smtClean="0"/>
              <a:t>6/1/2022</a:t>
            </a:fld>
            <a:endParaRPr lang="en-AU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نــاديــن محمــود ربـّـاع </a:t>
            </a:r>
            <a:endParaRPr lang="en-AU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AU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DF43-1FFD-4E3A-B9FB-AF6052783BC7}" type="datetime1">
              <a:rPr lang="en-US" smtClean="0"/>
              <a:t>6/1/2022</a:t>
            </a:fld>
            <a:endParaRPr lang="en-AU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نــاديــن محمــود ربـّـاع </a:t>
            </a:r>
            <a:endParaRPr lang="en-AU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38CB-E209-4DAB-BB8F-473CB476FEEA}" type="datetime1">
              <a:rPr lang="en-US" smtClean="0"/>
              <a:t>6/1/2022</a:t>
            </a:fld>
            <a:endParaRPr lang="en-AU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نــاديــن محمــود ربـّـاع </a:t>
            </a:r>
            <a:endParaRPr lang="en-AU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AU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AU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F631-8723-4893-9F76-1E16AF72B25B}" type="datetime1">
              <a:rPr lang="en-US" smtClean="0"/>
              <a:t>6/1/2022</a:t>
            </a:fld>
            <a:endParaRPr lang="en-AU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نــاديــن محمــود ربـّـاع </a:t>
            </a:r>
            <a:endParaRPr lang="en-AU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AU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33CE-9499-4DDC-872C-E66C3446DAC9}" type="datetime1">
              <a:rPr lang="en-US" smtClean="0"/>
              <a:t>6/1/2022</a:t>
            </a:fld>
            <a:endParaRPr lang="en-AU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نــاديــن محمــود ربـّـاع </a:t>
            </a:r>
            <a:endParaRPr lang="en-AU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AU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AU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CF908-E051-4537-ABF1-4A2E28C0233D}" type="datetime1">
              <a:rPr lang="en-US" smtClean="0"/>
              <a:t>6/1/2022</a:t>
            </a:fld>
            <a:endParaRPr lang="en-AU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JO" smtClean="0"/>
              <a:t>نــاديــن محمــود ربـّـاع </a:t>
            </a:r>
            <a:endParaRPr lang="en-AU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59C76-BABD-4415-BCA9-2E957543DFCB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83119" y="1484784"/>
            <a:ext cx="64892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الوحدة الرابعة/الدرس الأول 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نجمة مكونة من 6 نقاط 5"/>
          <p:cNvSpPr/>
          <p:nvPr/>
        </p:nvSpPr>
        <p:spPr>
          <a:xfrm>
            <a:off x="1714480" y="2571744"/>
            <a:ext cx="5857916" cy="385765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6600" b="1" dirty="0" smtClean="0"/>
              <a:t>عصر النهضة الأوروبية </a:t>
            </a:r>
            <a:endParaRPr lang="en-AU" sz="6600" b="1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1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72303" y="214290"/>
            <a:ext cx="8728672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انتشار حركة النهضة في بلدان </a:t>
            </a:r>
            <a:r>
              <a:rPr lang="ar-JO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أوروبا 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نجمة مكونة من 7 نقاط 2"/>
          <p:cNvSpPr/>
          <p:nvPr/>
        </p:nvSpPr>
        <p:spPr>
          <a:xfrm>
            <a:off x="5929322" y="1142984"/>
            <a:ext cx="3214678" cy="2714644"/>
          </a:xfrm>
          <a:prstGeom prst="star7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ايطاليا</a:t>
            </a:r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 </a:t>
            </a:r>
          </a:p>
          <a:p>
            <a:pPr algn="ctr"/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نهضة ذات مظهر أدبيا </a:t>
            </a:r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وفنيا مثل</a:t>
            </a:r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: الاديب </a:t>
            </a:r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دانتي كتاب( الكوميديا الإلهية) </a:t>
            </a:r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و الفنان ليوناردو دافنشي  والرسام مايكل انجلو</a:t>
            </a:r>
            <a:endParaRPr lang="en-A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cs typeface="+mj-cs"/>
            </a:endParaRPr>
          </a:p>
        </p:txBody>
      </p:sp>
      <p:sp>
        <p:nvSpPr>
          <p:cNvPr id="4" name="نجمة مكونة من 7 نقاط 3"/>
          <p:cNvSpPr/>
          <p:nvPr/>
        </p:nvSpPr>
        <p:spPr>
          <a:xfrm>
            <a:off x="3026583" y="1988840"/>
            <a:ext cx="3286148" cy="2928958"/>
          </a:xfrm>
          <a:prstGeom prst="star7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إنجلترا</a:t>
            </a:r>
          </a:p>
          <a:p>
            <a:pPr algn="ctr"/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نهضة ذات مظهر أدبي </a:t>
            </a:r>
          </a:p>
          <a:p>
            <a:pPr algn="ctr"/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وأشهر من مثلها : الشاعر والكاتب وليم شكسبير   </a:t>
            </a:r>
          </a:p>
        </p:txBody>
      </p:sp>
      <p:sp>
        <p:nvSpPr>
          <p:cNvPr id="5" name="نجمة مكونة من 7 نقاط 4"/>
          <p:cNvSpPr/>
          <p:nvPr/>
        </p:nvSpPr>
        <p:spPr>
          <a:xfrm>
            <a:off x="5786446" y="3976774"/>
            <a:ext cx="3357554" cy="2714644"/>
          </a:xfrm>
          <a:prstGeom prst="star7">
            <a:avLst>
              <a:gd name="adj" fmla="val 32949"/>
              <a:gd name="hf" fmla="val 102572"/>
              <a:gd name="vf" fmla="val 10521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فرنسا</a:t>
            </a:r>
          </a:p>
          <a:p>
            <a:pPr algn="ctr"/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نهضة ذات مظهر  أدبي ومعماري </a:t>
            </a:r>
          </a:p>
          <a:p>
            <a:pPr algn="ctr"/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مثل متحف اللوفر وقصر فرساي </a:t>
            </a:r>
            <a:endParaRPr lang="en-A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cs typeface="+mj-cs"/>
            </a:endParaRPr>
          </a:p>
        </p:txBody>
      </p:sp>
      <p:sp>
        <p:nvSpPr>
          <p:cNvPr id="6" name="نجمة مكونة من 7 نقاط 5"/>
          <p:cNvSpPr/>
          <p:nvPr/>
        </p:nvSpPr>
        <p:spPr>
          <a:xfrm>
            <a:off x="0" y="1142984"/>
            <a:ext cx="3214710" cy="2928958"/>
          </a:xfrm>
          <a:prstGeom prst="star7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ألمانيا </a:t>
            </a:r>
          </a:p>
          <a:p>
            <a:pPr algn="ctr"/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نهضة ذات مظهر ديني  </a:t>
            </a:r>
          </a:p>
          <a:p>
            <a:pPr algn="ctr"/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قيام حركة الاصلاح الديني التي تزعمها مارتن لوثر </a:t>
            </a:r>
            <a:endParaRPr lang="en-A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cs typeface="+mj-cs"/>
            </a:endParaRPr>
          </a:p>
        </p:txBody>
      </p:sp>
      <p:sp>
        <p:nvSpPr>
          <p:cNvPr id="7" name="نجمة مكونة من 7 نقاط 6"/>
          <p:cNvSpPr/>
          <p:nvPr/>
        </p:nvSpPr>
        <p:spPr>
          <a:xfrm>
            <a:off x="0" y="3956751"/>
            <a:ext cx="3643306" cy="2928958"/>
          </a:xfrm>
          <a:prstGeom prst="star7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الاراضي المنخفضة (بلجيكا , هولندا</a:t>
            </a:r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) </a:t>
            </a:r>
          </a:p>
          <a:p>
            <a:pPr algn="ctr"/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نهضة ذات مظهر إنساني</a:t>
            </a:r>
          </a:p>
          <a:p>
            <a:pPr algn="ctr"/>
            <a:r>
              <a:rPr lang="ar-JO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وأشهر من مثلها المفكر الهولندي </a:t>
            </a:r>
            <a:r>
              <a:rPr lang="ar-JO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ارازمو</a:t>
            </a:r>
            <a:r>
              <a:rPr lang="ar-JO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س</a:t>
            </a:r>
            <a:endParaRPr lang="ar-JO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10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28596" y="500042"/>
            <a:ext cx="8498401" cy="440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/>
            <a:r>
              <a:rPr lang="ar-JO" sz="4000" spc="50" dirty="0" smtClean="0">
                <a:ln w="11430"/>
                <a:solidFill>
                  <a:srgbClr val="C00000"/>
                </a:solidFill>
                <a:cs typeface="+mj-cs"/>
              </a:rPr>
              <a:t>النتاجات :</a:t>
            </a:r>
          </a:p>
          <a:p>
            <a:pPr algn="r" rtl="1"/>
            <a:r>
              <a:rPr lang="ar-JO" sz="4000" cap="none" spc="50" dirty="0" smtClean="0">
                <a:ln w="11430"/>
                <a:solidFill>
                  <a:srgbClr val="C00000"/>
                </a:solidFill>
                <a:cs typeface="+mj-cs"/>
              </a:rPr>
              <a:t>1- التعرف على أوضاع أوروبا في العصور       الوسطى</a:t>
            </a:r>
            <a:r>
              <a:rPr lang="ar-JO" sz="4000" spc="50" dirty="0" smtClean="0">
                <a:ln w="11430"/>
                <a:solidFill>
                  <a:srgbClr val="C00000"/>
                </a:solidFill>
                <a:cs typeface="+mj-cs"/>
              </a:rPr>
              <a:t>.</a:t>
            </a:r>
          </a:p>
          <a:p>
            <a:pPr algn="r" rtl="1"/>
            <a:r>
              <a:rPr lang="ar-JO" sz="4000" cap="none" spc="50" dirty="0" smtClean="0">
                <a:ln w="11430"/>
                <a:solidFill>
                  <a:srgbClr val="C00000"/>
                </a:solidFill>
                <a:cs typeface="+mj-cs"/>
              </a:rPr>
              <a:t>2- توضيح مفهوم النهضة الأوروبية.</a:t>
            </a:r>
          </a:p>
          <a:p>
            <a:pPr algn="r" rtl="1"/>
            <a:r>
              <a:rPr lang="ar-JO" sz="4000" spc="50" dirty="0" smtClean="0">
                <a:ln w="11430"/>
                <a:solidFill>
                  <a:srgbClr val="C00000"/>
                </a:solidFill>
                <a:cs typeface="+mj-cs"/>
              </a:rPr>
              <a:t>3- تحديد عوامل قيام النهضة الأوروبية .</a:t>
            </a:r>
          </a:p>
          <a:p>
            <a:pPr algn="r" rtl="1"/>
            <a:r>
              <a:rPr lang="ar-JO" sz="4000" cap="none" spc="50" dirty="0" smtClean="0">
                <a:ln w="11430"/>
                <a:solidFill>
                  <a:srgbClr val="C00000"/>
                </a:solidFill>
                <a:cs typeface="+mj-cs"/>
              </a:rPr>
              <a:t>4- انتشار حركة النهضة في بلدان أوروبا. </a:t>
            </a:r>
          </a:p>
          <a:p>
            <a:pPr algn="r" rtl="1"/>
            <a:r>
              <a:rPr lang="ar-JO" sz="4000" cap="none" spc="50" dirty="0" smtClean="0">
                <a:ln w="11430"/>
                <a:solidFill>
                  <a:srgbClr val="C00000"/>
                </a:solidFill>
                <a:cs typeface="+mj-cs"/>
              </a:rPr>
              <a:t>5- </a:t>
            </a:r>
            <a:r>
              <a:rPr lang="ar-JO" sz="4000" spc="50" dirty="0" smtClean="0">
                <a:ln w="11430"/>
                <a:solidFill>
                  <a:srgbClr val="C00000"/>
                </a:solidFill>
                <a:cs typeface="+mj-cs"/>
              </a:rPr>
              <a:t>مظاهر النهضة الأوروبية </a:t>
            </a:r>
            <a:endParaRPr lang="ar-SA" sz="4000" cap="none" spc="50" dirty="0">
              <a:ln w="11430"/>
              <a:solidFill>
                <a:srgbClr val="C00000"/>
              </a:solidFill>
              <a:cs typeface="+mj-cs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2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57158" y="214290"/>
            <a:ext cx="8429684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JO" sz="2800" dirty="0" smtClean="0"/>
              <a:t> كانت أوروبا في العصور الوسطى تعيش حالة التخلف بسبب ما تمتعت به الكنيسة الكاثوليكية من امتيازات، فكانت </a:t>
            </a:r>
          </a:p>
          <a:p>
            <a:pPr algn="r"/>
            <a:r>
              <a:rPr lang="ar-JO" sz="2800" dirty="0" smtClean="0">
                <a:solidFill>
                  <a:srgbClr val="FF0000"/>
                </a:solidFill>
              </a:rPr>
              <a:t>1- تحتكر التعليم وتجعله مقتصرا على رجال الدين ،خاصة أولئك الذين يعيشون في الأديرة ، </a:t>
            </a:r>
          </a:p>
          <a:p>
            <a:pPr algn="r"/>
            <a:r>
              <a:rPr lang="ar-JO" sz="2800" dirty="0" smtClean="0">
                <a:solidFill>
                  <a:srgbClr val="0070C0"/>
                </a:solidFill>
              </a:rPr>
              <a:t>2-</a:t>
            </a:r>
            <a:r>
              <a:rPr lang="ar-JO" sz="2800" dirty="0" smtClean="0">
                <a:solidFill>
                  <a:srgbClr val="FF0000"/>
                </a:solidFill>
              </a:rPr>
              <a:t> </a:t>
            </a:r>
            <a:r>
              <a:rPr lang="ar-JO" sz="2800" dirty="0" smtClean="0">
                <a:solidFill>
                  <a:srgbClr val="0070C0"/>
                </a:solidFill>
              </a:rPr>
              <a:t>ولم تسمح بترجمة الكتاب المقدس ( الإنجيل) من اللغة اللاتينية الى اللغات الأوروبية الاخرى </a:t>
            </a:r>
          </a:p>
          <a:p>
            <a:pPr algn="r"/>
            <a:r>
              <a:rPr lang="ar-JO" sz="2800" dirty="0" smtClean="0"/>
              <a:t>وهذا جعل عامة الناس يعيشون حالة من الجهل بنصوص الكتاب المقدس. في </a:t>
            </a:r>
            <a:r>
              <a:rPr lang="ar-JO" sz="2800" dirty="0" smtClean="0">
                <a:solidFill>
                  <a:srgbClr val="00B050"/>
                </a:solidFill>
              </a:rPr>
              <a:t>حين كان العالم الإسلامي في أوج التقدم العلمي والازدهار الحضاري خاصة في تلك المراكز القريبة من أوروبا</a:t>
            </a:r>
            <a:endParaRPr lang="en-AU" sz="2800" dirty="0">
              <a:solidFill>
                <a:srgbClr val="00B050"/>
              </a:solidFill>
            </a:endParaRPr>
          </a:p>
        </p:txBody>
      </p:sp>
      <p:pic>
        <p:nvPicPr>
          <p:cNvPr id="9218" name="Picture 2" descr="نتيجة بحث الصور عن النهضة الاوروبية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566" y="4293096"/>
            <a:ext cx="8926434" cy="2151461"/>
          </a:xfrm>
          <a:prstGeom prst="rect">
            <a:avLst/>
          </a:prstGeom>
          <a:noFill/>
        </p:spPr>
      </p:pic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3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28794" y="285728"/>
            <a:ext cx="566373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مفهوم النهضة الأوروبية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170" name="AutoShape 2" descr="blob:https://web.whatsapp.com/feb8de36-130c-46f2-b0d7-366ef0d8e2e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172" name="AutoShape 4" descr="blob:https://web.whatsapp.com/feb8de36-130c-46f2-b0d7-366ef0d8e2e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5" name="صورة 4" descr="feb8de36-130c-46f2-b0d7-366ef0d8e2e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6" y="4587282"/>
            <a:ext cx="8143900" cy="2035975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57158" y="1357298"/>
            <a:ext cx="8286808" cy="31085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JO" sz="2800" b="1" dirty="0" smtClean="0">
                <a:solidFill>
                  <a:srgbClr val="FF0000"/>
                </a:solidFill>
              </a:rPr>
              <a:t>مرت اوروبا في القرن الثالث عشر الميلادي بحركة تغير تدريجية واسعة , شملت نواحي الحياة الاقتصادية والاجتماعية والدينية والفكرية والفنية </a:t>
            </a:r>
            <a:r>
              <a:rPr lang="ar-JO" sz="2800" b="1" dirty="0" smtClean="0"/>
              <a:t>,ولم تحدث هذه الحركة فجأة , بل كانت تدريجية , وقد ساهم ذلك كله في قيام النهضة الاوروبية  </a:t>
            </a:r>
            <a:r>
              <a:rPr lang="ar-JO" sz="2800" b="1" dirty="0" smtClean="0">
                <a:solidFill>
                  <a:srgbClr val="FF0000"/>
                </a:solidFill>
              </a:rPr>
              <a:t>التي امتدت حتى القرن السادس عشر ميلادي </a:t>
            </a:r>
            <a:r>
              <a:rPr lang="ar-JO" sz="2800" b="1" dirty="0" smtClean="0"/>
              <a:t>, وقد سميت هذه الحركة بعصر النهضة , وقد تزامن مع هذه الحركة إحياء للتراث الكلاسيكي ( </a:t>
            </a:r>
            <a:r>
              <a:rPr lang="ar-JO" sz="2800" b="1" dirty="0" smtClean="0"/>
              <a:t>التراث يوناني </a:t>
            </a:r>
            <a:r>
              <a:rPr lang="ar-JO" sz="2800" b="1" dirty="0" smtClean="0"/>
              <a:t>وروماني ) , وقد ساهم في انتقال اوروبا من العصور الوسطى الى العصور الحديثة . </a:t>
            </a:r>
            <a:endParaRPr lang="en-AU" sz="2800" b="1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4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28728" y="214290"/>
            <a:ext cx="69108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عوامل قيام النهضة الأوروبية 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رسم تخطيطي 3"/>
          <p:cNvGraphicFramePr/>
          <p:nvPr/>
        </p:nvGraphicFramePr>
        <p:xfrm>
          <a:off x="357126" y="1571612"/>
          <a:ext cx="8786874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5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 rot="19687602">
            <a:off x="250711" y="1210143"/>
            <a:ext cx="2928958" cy="1785950"/>
            <a:chOff x="0" y="326882"/>
            <a:chExt cx="4715215" cy="1894535"/>
          </a:xfrm>
        </p:grpSpPr>
        <p:sp>
          <p:nvSpPr>
            <p:cNvPr id="3" name="مستطيل مستدير الزوايا 2"/>
            <p:cNvSpPr/>
            <p:nvPr/>
          </p:nvSpPr>
          <p:spPr>
            <a:xfrm>
              <a:off x="0" y="326882"/>
              <a:ext cx="4715215" cy="1894535"/>
            </a:xfrm>
            <a:prstGeom prst="roundRect">
              <a:avLst/>
            </a:prstGeom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مستطيل 3"/>
            <p:cNvSpPr/>
            <p:nvPr/>
          </p:nvSpPr>
          <p:spPr>
            <a:xfrm rot="21440394">
              <a:off x="92483" y="419366"/>
              <a:ext cx="4530247" cy="17095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5260" tIns="175260" rIns="175260" bIns="175260" numCol="1" spcCol="1270" anchor="ctr" anchorCtr="0">
              <a:noAutofit/>
            </a:bodyPr>
            <a:lstStyle/>
            <a:p>
              <a:pPr lvl="0" algn="ctr" defTabSz="2044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600" kern="1200" dirty="0" smtClean="0">
                  <a:solidFill>
                    <a:srgbClr val="C00000"/>
                  </a:solidFill>
                </a:rPr>
                <a:t>الحضارة العربية والإسلامية</a:t>
              </a:r>
              <a:endParaRPr lang="en-AU" sz="4600" kern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2987824" y="71976"/>
            <a:ext cx="5799018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JO" sz="2400" b="1" dirty="0" smtClean="0"/>
              <a:t>كان للعرب والمسلمين دور في قيام النهضة الأوروبية من خلال </a:t>
            </a:r>
            <a:r>
              <a:rPr lang="ar-JO" sz="2400" b="1" dirty="0" smtClean="0"/>
              <a:t>:</a:t>
            </a:r>
          </a:p>
          <a:p>
            <a:pPr algn="r"/>
            <a:r>
              <a:rPr lang="ar-JO" sz="2400" dirty="0" smtClean="0"/>
              <a:t>- </a:t>
            </a:r>
            <a:r>
              <a:rPr lang="ar-JO" sz="2400" dirty="0" smtClean="0"/>
              <a:t>حفظ تراث الأمم السابقة وترجمته من اللغات القديمة الى اللغة العربية وزادوا على الترجمة الكثير من الابتكارات والاختراعات من مختلف العلوم ونقله للعالم الأوروبي  </a:t>
            </a:r>
          </a:p>
          <a:p>
            <a:pPr marL="342900" indent="-342900" algn="r">
              <a:buFontTx/>
              <a:buChar char="-"/>
            </a:pPr>
            <a:r>
              <a:rPr lang="ar-JO" sz="2400" dirty="0" smtClean="0">
                <a:solidFill>
                  <a:srgbClr val="FF0000"/>
                </a:solidFill>
              </a:rPr>
              <a:t>علل : مساهمة </a:t>
            </a:r>
            <a:r>
              <a:rPr lang="ar-JO" sz="2400" dirty="0" smtClean="0">
                <a:solidFill>
                  <a:srgbClr val="FF0000"/>
                </a:solidFill>
              </a:rPr>
              <a:t>المدن </a:t>
            </a:r>
            <a:r>
              <a:rPr lang="ar-JO" sz="2400" dirty="0" smtClean="0">
                <a:solidFill>
                  <a:srgbClr val="FF0000"/>
                </a:solidFill>
              </a:rPr>
              <a:t>الإيطالية في النهضة الأوروبية: </a:t>
            </a:r>
          </a:p>
          <a:p>
            <a:pPr marL="342900" indent="-342900" algn="r">
              <a:buFontTx/>
              <a:buChar char="-"/>
            </a:pPr>
            <a:r>
              <a:rPr lang="ar-JO" sz="2400" dirty="0" smtClean="0">
                <a:solidFill>
                  <a:schemeClr val="tx1"/>
                </a:solidFill>
              </a:rPr>
              <a:t>1-</a:t>
            </a:r>
            <a:r>
              <a:rPr lang="ar-JO" sz="2400" dirty="0" smtClean="0"/>
              <a:t>بحكم </a:t>
            </a:r>
            <a:r>
              <a:rPr lang="ar-JO" sz="2400" dirty="0" smtClean="0"/>
              <a:t>قربها من العالم الاسلامي </a:t>
            </a:r>
            <a:endParaRPr lang="ar-JO" sz="2400" dirty="0" smtClean="0"/>
          </a:p>
          <a:p>
            <a:pPr marL="342900" indent="-342900" algn="r">
              <a:buFontTx/>
              <a:buChar char="-"/>
            </a:pPr>
            <a:r>
              <a:rPr lang="ar-JO" sz="2400" dirty="0" smtClean="0"/>
              <a:t>2- </a:t>
            </a:r>
            <a:r>
              <a:rPr lang="ar-JO" sz="2400" dirty="0" smtClean="0"/>
              <a:t>واتصالها </a:t>
            </a:r>
            <a:r>
              <a:rPr lang="ar-JO" sz="2400" dirty="0" smtClean="0"/>
              <a:t>بمراكز الحضارة العربية والاسلامية في بلاد الشام ومصر والاندلس في نقل التراث العربي والاسلامي الى انحاء اوروبا  </a:t>
            </a:r>
          </a:p>
        </p:txBody>
      </p:sp>
      <p:pic>
        <p:nvPicPr>
          <p:cNvPr id="6" name="صورة 5" descr="bceed6c9-aef8-411c-9450-e267262db7d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984790"/>
            <a:ext cx="8929718" cy="2937865"/>
          </a:xfrm>
          <a:prstGeom prst="rect">
            <a:avLst/>
          </a:prstGeom>
        </p:spPr>
      </p:pic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6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 rot="19687602">
            <a:off x="250711" y="852953"/>
            <a:ext cx="2928958" cy="1785950"/>
            <a:chOff x="0" y="326882"/>
            <a:chExt cx="4715215" cy="1894535"/>
          </a:xfrm>
        </p:grpSpPr>
        <p:sp>
          <p:nvSpPr>
            <p:cNvPr id="3" name="مستطيل مستدير الزوايا 2"/>
            <p:cNvSpPr/>
            <p:nvPr/>
          </p:nvSpPr>
          <p:spPr>
            <a:xfrm>
              <a:off x="0" y="326882"/>
              <a:ext cx="4715215" cy="1894535"/>
            </a:xfrm>
            <a:prstGeom prst="roundRect">
              <a:avLst/>
            </a:prstGeom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مستطيل 3"/>
            <p:cNvSpPr/>
            <p:nvPr/>
          </p:nvSpPr>
          <p:spPr>
            <a:xfrm rot="21440394">
              <a:off x="92483" y="419366"/>
              <a:ext cx="4530247" cy="17095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5260" tIns="175260" rIns="175260" bIns="175260" numCol="1" spcCol="1270" anchor="ctr" anchorCtr="0">
              <a:noAutofit/>
            </a:bodyPr>
            <a:lstStyle/>
            <a:p>
              <a:pPr lvl="0" algn="ctr" defTabSz="2044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600" kern="1200" dirty="0" smtClean="0">
                  <a:solidFill>
                    <a:srgbClr val="C00000"/>
                  </a:solidFill>
                </a:rPr>
                <a:t>فتح القسطنطينية</a:t>
              </a:r>
              <a:endParaRPr lang="en-AU" sz="4600" kern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3059832" y="214290"/>
            <a:ext cx="5512696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JO" sz="2800" b="1" dirty="0" smtClean="0"/>
              <a:t>تمكن  السلطان العثماني </a:t>
            </a:r>
            <a:r>
              <a:rPr lang="ar-JO" sz="2800" b="1" dirty="0" smtClean="0">
                <a:solidFill>
                  <a:srgbClr val="FF0000"/>
                </a:solidFill>
              </a:rPr>
              <a:t>محمد الفاتح </a:t>
            </a:r>
            <a:r>
              <a:rPr lang="ar-JO" sz="2800" b="1" dirty="0" smtClean="0"/>
              <a:t>من فتح القسطنطينية عاصمة الإمبراطورية البيزنطية مما ادى الى:</a:t>
            </a:r>
          </a:p>
          <a:p>
            <a:pPr algn="r"/>
            <a:r>
              <a:rPr lang="ar-JO" sz="2800" dirty="0" smtClean="0"/>
              <a:t> انتقال عدد كبيرة من العلماء الى ايطاليا الذين كان لهم دور كبيرة في نشر التراث الكلاسيكي في عدد من مدن ايطاليا وكانت جهودهم نواه النهضة </a:t>
            </a:r>
            <a:r>
              <a:rPr lang="ar-JO" sz="2800" dirty="0" smtClean="0"/>
              <a:t>الأوروبية مما أدى إلى</a:t>
            </a:r>
            <a:r>
              <a:rPr lang="ar-JO" sz="2800" dirty="0" smtClean="0"/>
              <a:t> انتقالها إلى بقية الدول الأوروبية</a:t>
            </a:r>
            <a:r>
              <a:rPr lang="ar-JO" sz="2800" dirty="0" smtClean="0"/>
              <a:t> </a:t>
            </a:r>
            <a:endParaRPr lang="en-AU" sz="2800" dirty="0"/>
          </a:p>
        </p:txBody>
      </p:sp>
      <p:pic>
        <p:nvPicPr>
          <p:cNvPr id="6" name="صورة 5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607" y="4316367"/>
            <a:ext cx="5521398" cy="2357430"/>
          </a:xfrm>
          <a:prstGeom prst="rect">
            <a:avLst/>
          </a:prstGeom>
        </p:spPr>
      </p:pic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7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 rot="19687602">
            <a:off x="250711" y="852953"/>
            <a:ext cx="2928958" cy="1785950"/>
            <a:chOff x="0" y="326882"/>
            <a:chExt cx="4715215" cy="1894535"/>
          </a:xfrm>
        </p:grpSpPr>
        <p:sp>
          <p:nvSpPr>
            <p:cNvPr id="3" name="مستطيل مستدير الزوايا 2"/>
            <p:cNvSpPr/>
            <p:nvPr/>
          </p:nvSpPr>
          <p:spPr>
            <a:xfrm>
              <a:off x="0" y="326882"/>
              <a:ext cx="4715215" cy="1894535"/>
            </a:xfrm>
            <a:prstGeom prst="roundRect">
              <a:avLst/>
            </a:prstGeom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مستطيل 3"/>
            <p:cNvSpPr/>
            <p:nvPr/>
          </p:nvSpPr>
          <p:spPr>
            <a:xfrm rot="21440394">
              <a:off x="92483" y="419366"/>
              <a:ext cx="4530247" cy="17095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5260" tIns="175260" rIns="175260" bIns="175260" numCol="1" spcCol="1270" anchor="ctr" anchorCtr="0">
              <a:noAutofit/>
            </a:bodyPr>
            <a:lstStyle/>
            <a:p>
              <a:pPr lvl="0" algn="ctr" defTabSz="2044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600" kern="1200" dirty="0" smtClean="0">
                  <a:solidFill>
                    <a:srgbClr val="C00000"/>
                  </a:solidFill>
                </a:rPr>
                <a:t>الحروب الفرنجية </a:t>
              </a:r>
              <a:endParaRPr lang="en-AU" sz="4600" kern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2915816" y="285728"/>
            <a:ext cx="5871026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JO" sz="2400" b="1" dirty="0" smtClean="0"/>
              <a:t>كانت الحروب الفرنجية من أهم طرق الاتصال المباشر للأوروبيين مع العالم الاسلامي من خلال الاطلاع على انجازات الحضارة العربية والاسلامية في مختلف العلوم والآداب مما ساعد على: </a:t>
            </a:r>
          </a:p>
          <a:p>
            <a:pPr algn="r"/>
            <a:r>
              <a:rPr lang="ar-JO" sz="2400" dirty="0" smtClean="0"/>
              <a:t>1-تحرر العقول الاوروبية من سيطرة الكنيسة الكاثوليكية </a:t>
            </a:r>
          </a:p>
          <a:p>
            <a:pPr algn="r"/>
            <a:r>
              <a:rPr lang="ar-JO" sz="2400" dirty="0" smtClean="0"/>
              <a:t>2-وهدم نظام الإقطاع </a:t>
            </a:r>
          </a:p>
          <a:p>
            <a:pPr algn="r"/>
            <a:r>
              <a:rPr lang="ar-JO" sz="2400" dirty="0" smtClean="0"/>
              <a:t>3-والتخلص من العبودية </a:t>
            </a:r>
          </a:p>
          <a:p>
            <a:pPr algn="r"/>
            <a:r>
              <a:rPr lang="ar-JO" sz="2400" dirty="0" smtClean="0"/>
              <a:t>4- وأدى </a:t>
            </a:r>
            <a:r>
              <a:rPr lang="ar-JO" sz="2400" dirty="0" smtClean="0"/>
              <a:t>هذا الى ظهور حركة الإصلاح الديني </a:t>
            </a:r>
            <a:endParaRPr lang="en-AU" sz="2400" dirty="0"/>
          </a:p>
        </p:txBody>
      </p:sp>
      <p:pic>
        <p:nvPicPr>
          <p:cNvPr id="6" name="صورة 5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666" y="3871058"/>
            <a:ext cx="5269694" cy="2534205"/>
          </a:xfrm>
          <a:prstGeom prst="rect">
            <a:avLst/>
          </a:prstGeom>
        </p:spPr>
      </p:pic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8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 rot="19687602">
            <a:off x="103540" y="774021"/>
            <a:ext cx="3441640" cy="1785950"/>
            <a:chOff x="0" y="326882"/>
            <a:chExt cx="4715215" cy="1894535"/>
          </a:xfrm>
        </p:grpSpPr>
        <p:sp>
          <p:nvSpPr>
            <p:cNvPr id="3" name="مستطيل مستدير الزوايا 2"/>
            <p:cNvSpPr/>
            <p:nvPr/>
          </p:nvSpPr>
          <p:spPr>
            <a:xfrm>
              <a:off x="0" y="326882"/>
              <a:ext cx="4715215" cy="1894535"/>
            </a:xfrm>
            <a:prstGeom prst="roundRect">
              <a:avLst/>
            </a:prstGeom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مستطيل 3"/>
            <p:cNvSpPr/>
            <p:nvPr/>
          </p:nvSpPr>
          <p:spPr>
            <a:xfrm rot="21440394">
              <a:off x="92483" y="419366"/>
              <a:ext cx="4530247" cy="17095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5260" tIns="175260" rIns="175260" bIns="175260" numCol="1" spcCol="1270" anchor="ctr" anchorCtr="0">
              <a:noAutofit/>
            </a:bodyPr>
            <a:lstStyle/>
            <a:p>
              <a:pPr lvl="0" algn="ctr" defTabSz="2044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600" kern="1200" dirty="0" smtClean="0">
                  <a:solidFill>
                    <a:srgbClr val="C00000"/>
                  </a:solidFill>
                </a:rPr>
                <a:t>إحياء العلوم والآداب القديمة</a:t>
              </a:r>
              <a:endParaRPr lang="en-AU" sz="4600" kern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3347864" y="142852"/>
            <a:ext cx="5581854" cy="3477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JO" sz="2000" b="1" dirty="0" smtClean="0"/>
              <a:t>كان لدراسة التراث الكلاسيكي( الروماني واليوناني القديم) أثر في الفكر الأوروبي من خلال </a:t>
            </a:r>
            <a:r>
              <a:rPr lang="ar-JO" sz="2000" dirty="0" smtClean="0"/>
              <a:t>:</a:t>
            </a:r>
          </a:p>
          <a:p>
            <a:pPr algn="r">
              <a:buFontTx/>
              <a:buChar char="-"/>
            </a:pPr>
            <a:r>
              <a:rPr lang="ar-JO" sz="2000" dirty="0" smtClean="0">
                <a:solidFill>
                  <a:schemeClr val="tx1"/>
                </a:solidFill>
              </a:rPr>
              <a:t>1- البحث عن الحرية وظهور </a:t>
            </a:r>
            <a:r>
              <a:rPr lang="ar-JO" sz="2000" b="1" dirty="0" smtClean="0">
                <a:solidFill>
                  <a:schemeClr val="tx1"/>
                </a:solidFill>
              </a:rPr>
              <a:t>الحركة الإنسانية </a:t>
            </a:r>
            <a:r>
              <a:rPr lang="ar-JO" sz="2000" dirty="0" smtClean="0">
                <a:solidFill>
                  <a:schemeClr val="tx1"/>
                </a:solidFill>
              </a:rPr>
              <a:t>وهي: فكرة اهتمام الإنسان بحل مشكلاته اليومية التي يعاني منها </a:t>
            </a:r>
          </a:p>
          <a:p>
            <a:pPr algn="r"/>
            <a:endParaRPr lang="ar-JO" sz="2000" dirty="0" smtClean="0">
              <a:solidFill>
                <a:schemeClr val="tx1"/>
              </a:solidFill>
            </a:endParaRPr>
          </a:p>
          <a:p>
            <a:pPr algn="r">
              <a:buFontTx/>
              <a:buChar char="-"/>
            </a:pPr>
            <a:r>
              <a:rPr lang="ar-JO" sz="2000" dirty="0" smtClean="0">
                <a:solidFill>
                  <a:schemeClr val="tx1"/>
                </a:solidFill>
              </a:rPr>
              <a:t>2- التحرر من أفكار الكنيسة التي تدعو للاهتمام بالآخرة فقط </a:t>
            </a:r>
          </a:p>
          <a:p>
            <a:pPr algn="r">
              <a:buFontTx/>
              <a:buChar char="-"/>
            </a:pPr>
            <a:endParaRPr lang="ar-JO" sz="2000" dirty="0" smtClean="0">
              <a:solidFill>
                <a:schemeClr val="tx1"/>
              </a:solidFill>
            </a:endParaRPr>
          </a:p>
          <a:p>
            <a:pPr algn="r">
              <a:buFontTx/>
              <a:buChar char="-"/>
            </a:pPr>
            <a:r>
              <a:rPr lang="ar-JO" sz="2000" dirty="0" smtClean="0">
                <a:solidFill>
                  <a:schemeClr val="tx1"/>
                </a:solidFill>
              </a:rPr>
              <a:t>3- تحرر الأدباء والكتاب من الكتابة باللاتينية  والكتابة باللغات المحلية  فأصبح أدبهم أكثر قبولا لدى الناس </a:t>
            </a:r>
          </a:p>
          <a:p>
            <a:pPr algn="r"/>
            <a:endParaRPr lang="ar-JO" sz="2000" dirty="0"/>
          </a:p>
          <a:p>
            <a:pPr algn="r"/>
            <a:r>
              <a:rPr lang="ar-JO" sz="2000" dirty="0" smtClean="0"/>
              <a:t>وبدأت الحركة الانسانية في ايطاليا أولا ثم في أنحاء غرب أوروبا </a:t>
            </a:r>
          </a:p>
        </p:txBody>
      </p:sp>
      <p:pic>
        <p:nvPicPr>
          <p:cNvPr id="6" name="صورة 5" descr="13604750033elm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4160097"/>
            <a:ext cx="7025434" cy="2378815"/>
          </a:xfrm>
          <a:prstGeom prst="rect">
            <a:avLst/>
          </a:prstGeom>
        </p:spPr>
      </p:pic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9C76-BABD-4415-BCA9-2E957543DFCB}" type="slidenum">
              <a:rPr lang="en-AU" smtClean="0"/>
              <a:t>9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563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AFC</dc:creator>
  <cp:lastModifiedBy>s.almanasir</cp:lastModifiedBy>
  <cp:revision>74</cp:revision>
  <dcterms:created xsi:type="dcterms:W3CDTF">2020-03-16T16:30:34Z</dcterms:created>
  <dcterms:modified xsi:type="dcterms:W3CDTF">2022-06-01T22:22:10Z</dcterms:modified>
</cp:coreProperties>
</file>