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0" autoAdjust="0"/>
    <p:restoredTop sz="94660"/>
  </p:normalViewPr>
  <p:slideViewPr>
    <p:cSldViewPr snapToGrid="0">
      <p:cViewPr varScale="1">
        <p:scale>
          <a:sx n="45" d="100"/>
          <a:sy n="45" d="100"/>
        </p:scale>
        <p:origin x="48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89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4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091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157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360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2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187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4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758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34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57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2D1D6-560E-41F4-9530-B60160C64BA6}" type="datetimeFigureOut">
              <a:rPr lang="en-US" smtClean="0"/>
              <a:t>4/15/2021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EDDC5-9B99-439C-9901-D46E6F9382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74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JO" dirty="0" smtClean="0"/>
              <a:t>الإجابة النّموذجيّة للتّدريبات صفحة 60+61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34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8579" y="578224"/>
            <a:ext cx="10584950" cy="1200329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r"/>
            <a:r>
              <a:rPr lang="ar-JO" sz="3600" dirty="0" smtClean="0"/>
              <a:t>السّؤال الأوّل: </a:t>
            </a:r>
          </a:p>
          <a:p>
            <a:pPr algn="r"/>
            <a:r>
              <a:rPr lang="ar-JO" sz="3600" dirty="0" smtClean="0"/>
              <a:t>أ. يُعالَجُ.        ب. رُفِعَ.      ج. شُكِرَتْ.         د. بنى.    هـ. شَيّدتْ.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349313" y="2460812"/>
            <a:ext cx="11461792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ar-JO" sz="3600" dirty="0" smtClean="0"/>
              <a:t>السّؤال الثّاني: </a:t>
            </a:r>
          </a:p>
          <a:p>
            <a:pPr algn="r"/>
            <a:r>
              <a:rPr lang="ar-JO" sz="3600" dirty="0" smtClean="0"/>
              <a:t>أ. مجهول.        ب. معلوم.      ج. مجهول.         د. معلوم.    هـ. مجهول.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503847" y="4504765"/>
            <a:ext cx="8199682" cy="14465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ar-JO" sz="4000" dirty="0" smtClean="0"/>
              <a:t>السّؤال الثّالث: </a:t>
            </a:r>
          </a:p>
          <a:p>
            <a:pPr algn="r"/>
            <a:r>
              <a:rPr lang="ar-JO" sz="3600" dirty="0" smtClean="0"/>
              <a:t>أ. </a:t>
            </a:r>
            <a:r>
              <a:rPr lang="ar-JO" sz="4800" dirty="0" smtClean="0"/>
              <a:t>اسْتُلِمَ.        ب. اسْتُخْرِجَ.      ج. أُنْتِجَ.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16872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465728" y="2151531"/>
            <a:ext cx="10043361" cy="4585447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JO" sz="4800" dirty="0" smtClean="0">
                <a:solidFill>
                  <a:schemeClr val="tx1"/>
                </a:solidFill>
              </a:rPr>
              <a:t>السّؤال الخامس: </a:t>
            </a:r>
          </a:p>
          <a:p>
            <a:pPr algn="r"/>
            <a:r>
              <a:rPr lang="ar-JO" sz="4800" dirty="0" smtClean="0">
                <a:solidFill>
                  <a:schemeClr val="tx1"/>
                </a:solidFill>
              </a:rPr>
              <a:t>يُقدِّمُ العاملُ القهوةَ للضّيوفِ.</a:t>
            </a:r>
          </a:p>
          <a:p>
            <a:pPr algn="r"/>
            <a:r>
              <a:rPr lang="ar-JO" sz="4800" dirty="0" smtClean="0">
                <a:solidFill>
                  <a:schemeClr val="tx1"/>
                </a:solidFill>
              </a:rPr>
              <a:t>أرشدَ الحارسُ الموظّفينَ إلى مخارجِ الطّوارئ.</a:t>
            </a:r>
          </a:p>
          <a:p>
            <a:pPr algn="r"/>
            <a:r>
              <a:rPr lang="ar-JO" sz="4800" dirty="0" smtClean="0">
                <a:solidFill>
                  <a:schemeClr val="tx1"/>
                </a:solidFill>
              </a:rPr>
              <a:t>مَنحتِ المديرةُ المعلّمةَ جائزةَ التّميّزِ.</a:t>
            </a:r>
          </a:p>
          <a:p>
            <a:pPr algn="r"/>
            <a:r>
              <a:rPr lang="ar-JO" sz="4800" dirty="0" smtClean="0">
                <a:solidFill>
                  <a:schemeClr val="tx1"/>
                </a:solidFill>
              </a:rPr>
              <a:t>صَنعَ النّجّارُ أثاثَ المنزلِ بمهارةٍ</a:t>
            </a:r>
            <a:r>
              <a:rPr lang="ar-JO" sz="4800" dirty="0" smtClean="0">
                <a:solidFill>
                  <a:srgbClr val="0070C0"/>
                </a:solidFill>
              </a:rPr>
              <a:t>.</a:t>
            </a:r>
            <a:endParaRPr lang="en-US" sz="48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80305" y="242047"/>
            <a:ext cx="7806945" cy="144655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r"/>
            <a:r>
              <a:rPr lang="ar-JO" sz="4000" dirty="0" smtClean="0"/>
              <a:t>السّؤال الرّابع: </a:t>
            </a:r>
          </a:p>
          <a:p>
            <a:pPr algn="r"/>
            <a:r>
              <a:rPr lang="ar-JO" sz="3600" dirty="0" smtClean="0"/>
              <a:t>أ. </a:t>
            </a:r>
            <a:r>
              <a:rPr lang="ar-JO" sz="4800" dirty="0" smtClean="0"/>
              <a:t>جُبِلَتِ.        ب. تُقاسُ.      ج. أُكْرِمَ.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508764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7919" y="389966"/>
            <a:ext cx="11697348" cy="57553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ar-JO" sz="4800" dirty="0" smtClean="0">
                <a:solidFill>
                  <a:schemeClr val="tx1"/>
                </a:solidFill>
              </a:rPr>
              <a:t>السّؤال السّادس: </a:t>
            </a:r>
          </a:p>
          <a:p>
            <a:pPr algn="r"/>
            <a:r>
              <a:rPr lang="ar-JO" sz="3600" dirty="0" smtClean="0">
                <a:solidFill>
                  <a:srgbClr val="C00000"/>
                </a:solidFill>
              </a:rPr>
              <a:t>1.أعمالُ: نائب فاعل مرفوع وعلامة رفعه الضّمّة.</a:t>
            </a:r>
          </a:p>
          <a:p>
            <a:pPr algn="r"/>
            <a:r>
              <a:rPr lang="ar-JO" sz="3600" dirty="0" smtClean="0">
                <a:solidFill>
                  <a:srgbClr val="C00000"/>
                </a:solidFill>
              </a:rPr>
              <a:t>محاسنِ: اسم مجرور وعلامة جرّهِ الكسرة، وهو مضاف.</a:t>
            </a:r>
          </a:p>
          <a:p>
            <a:pPr algn="r"/>
            <a:r>
              <a:rPr lang="ar-JO" sz="3600" dirty="0" smtClean="0">
                <a:solidFill>
                  <a:srgbClr val="C00000"/>
                </a:solidFill>
              </a:rPr>
              <a:t>أعمالها: مضاف إليه مجرور وعلامة جرّه الكسرة، وهو مضاف. </a:t>
            </a:r>
          </a:p>
          <a:p>
            <a:pPr algn="r"/>
            <a:r>
              <a:rPr lang="ar-JO" sz="3600" dirty="0" smtClean="0">
                <a:solidFill>
                  <a:srgbClr val="C00000"/>
                </a:solidFill>
              </a:rPr>
              <a:t>والهاء:ضمير متّصل مبني في محل جرّ بالإضافة.</a:t>
            </a:r>
          </a:p>
          <a:p>
            <a:pPr algn="r"/>
            <a:r>
              <a:rPr lang="ar-JO" sz="3600" dirty="0" smtClean="0">
                <a:solidFill>
                  <a:schemeClr val="tx1"/>
                </a:solidFill>
              </a:rPr>
              <a:t>2. يُزارُ: فعل مضارع مرفوع وعلامة رفعه الضّمّة، مبنيّ للمجهول.</a:t>
            </a:r>
          </a:p>
          <a:p>
            <a:pPr algn="r"/>
            <a:r>
              <a:rPr lang="ar-JO" sz="3600" dirty="0" smtClean="0">
                <a:solidFill>
                  <a:schemeClr val="tx1"/>
                </a:solidFill>
              </a:rPr>
              <a:t>طبيبُ: نائب فاعل مرفوع وعلامة رفعه الضّمّة، وهو مضاف.</a:t>
            </a:r>
          </a:p>
          <a:p>
            <a:pPr algn="r"/>
            <a:r>
              <a:rPr lang="ar-JO" sz="3600" dirty="0" smtClean="0">
                <a:solidFill>
                  <a:schemeClr val="tx1"/>
                </a:solidFill>
              </a:rPr>
              <a:t>3. </a:t>
            </a:r>
            <a:r>
              <a:rPr lang="ar-JO" sz="3600" dirty="0" smtClean="0">
                <a:solidFill>
                  <a:srgbClr val="C00000"/>
                </a:solidFill>
              </a:rPr>
              <a:t>عُزِفَ: فعلٌ ماضٍ مبنيٌّ على الفتح، مبنيّ للمجهول.</a:t>
            </a:r>
          </a:p>
          <a:p>
            <a:pPr algn="r"/>
            <a:r>
              <a:rPr lang="ar-JO" sz="3600" dirty="0" smtClean="0">
                <a:solidFill>
                  <a:srgbClr val="C00000"/>
                </a:solidFill>
              </a:rPr>
              <a:t>النّشيدُ: نائب فاعل مرفوع وعلامة رفعه الضّمّة. </a:t>
            </a:r>
          </a:p>
          <a:p>
            <a:pPr algn="r"/>
            <a:endParaRPr lang="ar-JO" sz="3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216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199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الإجابة النّموذجيّة للتّدريبات صفحة 60+61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الإجابة النّموذجيّة للتّدريبات صفحة 60+61</dc:title>
  <dc:creator>user</dc:creator>
  <cp:lastModifiedBy>user</cp:lastModifiedBy>
  <cp:revision>14</cp:revision>
  <dcterms:created xsi:type="dcterms:W3CDTF">2021-04-14T16:14:34Z</dcterms:created>
  <dcterms:modified xsi:type="dcterms:W3CDTF">2021-04-15T10:45:52Z</dcterms:modified>
</cp:coreProperties>
</file>