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76" r:id="rId6"/>
    <p:sldId id="277" r:id="rId7"/>
    <p:sldId id="278" r:id="rId8"/>
    <p:sldId id="279" r:id="rId9"/>
    <p:sldId id="262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0" r:id="rId20"/>
    <p:sldId id="291" r:id="rId21"/>
    <p:sldId id="292" r:id="rId22"/>
  </p:sldIdLst>
  <p:sldSz cx="9144000" cy="5143500" type="screen16x9"/>
  <p:notesSz cx="6858000" cy="9144000"/>
  <p:embeddedFontLst>
    <p:embeddedFont>
      <p:font typeface="Raleway" panose="020B0604020202020204" charset="0"/>
      <p:regular r:id="rId24"/>
      <p:bold r:id="rId25"/>
      <p:italic r:id="rId26"/>
      <p:boldItalic r:id="rId27"/>
    </p:embeddedFont>
    <p:embeddedFont>
      <p:font typeface="Raleway ExtraBold" panose="020B0604020202020204" charset="0"/>
      <p:bold r:id="rId28"/>
      <p:boldItalic r:id="rId29"/>
    </p:embeddedFont>
    <p:embeddedFont>
      <p:font typeface="Raleway Light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FC007A8-E2B0-4F8A-A064-BE56C2620C8D}">
  <a:tblStyle styleId="{BFC007A8-E2B0-4F8A-A064-BE56C2620C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687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997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3792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9851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5515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7269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8487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6129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8288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120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5765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0646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6965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550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967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0281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FB60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FFB600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43434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8306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rgbClr val="FFB600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 flipH="1"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43434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3000"/>
              <a:buChar char="●"/>
              <a:defRPr sz="3000" i="1">
                <a:solidFill>
                  <a:srgbClr val="434343"/>
                </a:solidFill>
              </a:defRPr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○"/>
              <a:defRPr sz="3000" i="1">
                <a:solidFill>
                  <a:srgbClr val="434343"/>
                </a:solidFill>
              </a:defRPr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■"/>
              <a:defRPr sz="3000" i="1">
                <a:solidFill>
                  <a:srgbClr val="434343"/>
                </a:solidFill>
              </a:defRPr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●"/>
              <a:defRPr sz="3000" i="1">
                <a:solidFill>
                  <a:srgbClr val="434343"/>
                </a:solidFill>
              </a:defRPr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○"/>
              <a:defRPr sz="3000" i="1">
                <a:solidFill>
                  <a:srgbClr val="434343"/>
                </a:solidFill>
              </a:defRPr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■"/>
              <a:defRPr sz="3000" i="1">
                <a:solidFill>
                  <a:srgbClr val="434343"/>
                </a:solidFill>
              </a:defRPr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●"/>
              <a:defRPr sz="3000" i="1">
                <a:solidFill>
                  <a:srgbClr val="434343"/>
                </a:solidFill>
              </a:defRPr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○"/>
              <a:defRPr sz="3000" i="1">
                <a:solidFill>
                  <a:srgbClr val="434343"/>
                </a:solidFill>
              </a:defRPr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Char char="■"/>
              <a:defRPr sz="3000" i="1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205550" y="75075"/>
            <a:ext cx="799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sz="12000" b="1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FFB6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B600"/>
                </a:solidFill>
              </a:defRPr>
            </a:lvl1pPr>
            <a:lvl2pPr lvl="1">
              <a:buNone/>
              <a:defRPr>
                <a:solidFill>
                  <a:srgbClr val="FFB600"/>
                </a:solidFill>
              </a:defRPr>
            </a:lvl2pPr>
            <a:lvl3pPr lvl="2">
              <a:buNone/>
              <a:defRPr>
                <a:solidFill>
                  <a:srgbClr val="FFB600"/>
                </a:solidFill>
              </a:defRPr>
            </a:lvl3pPr>
            <a:lvl4pPr lvl="3">
              <a:buNone/>
              <a:defRPr>
                <a:solidFill>
                  <a:srgbClr val="FFB600"/>
                </a:solidFill>
              </a:defRPr>
            </a:lvl4pPr>
            <a:lvl5pPr lvl="4">
              <a:buNone/>
              <a:defRPr>
                <a:solidFill>
                  <a:srgbClr val="FFB600"/>
                </a:solidFill>
              </a:defRPr>
            </a:lvl5pPr>
            <a:lvl6pPr lvl="5">
              <a:buNone/>
              <a:defRPr>
                <a:solidFill>
                  <a:srgbClr val="FFB600"/>
                </a:solidFill>
              </a:defRPr>
            </a:lvl6pPr>
            <a:lvl7pPr lvl="6">
              <a:buNone/>
              <a:defRPr>
                <a:solidFill>
                  <a:srgbClr val="FFB600"/>
                </a:solidFill>
              </a:defRPr>
            </a:lvl7pPr>
            <a:lvl8pPr lvl="7">
              <a:buNone/>
              <a:defRPr>
                <a:solidFill>
                  <a:srgbClr val="FFB600"/>
                </a:solidFill>
              </a:defRPr>
            </a:lvl8pPr>
            <a:lvl9pPr lvl="8">
              <a:buNone/>
              <a:defRPr>
                <a:solidFill>
                  <a:srgbClr val="FFB6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" name="Google Shape;49;p10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FFB6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●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○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■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6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4800" dirty="0"/>
            </a:br>
            <a:r>
              <a:rPr lang="pt-BR" sz="6600" dirty="0" err="1"/>
              <a:t>Arti</a:t>
            </a:r>
            <a:r>
              <a:rPr lang="pt-BR" sz="6600" dirty="0" err="1">
                <a:solidFill>
                  <a:srgbClr val="434343"/>
                </a:solidFill>
              </a:rPr>
              <a:t>cles</a:t>
            </a:r>
            <a:endParaRPr sz="4800" dirty="0"/>
          </a:p>
        </p:txBody>
      </p:sp>
      <p:grpSp>
        <p:nvGrpSpPr>
          <p:cNvPr id="58" name="Google Shape;58;p12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59" name="Google Shape;59;p12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2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How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>
                <a:solidFill>
                  <a:srgbClr val="FFB600"/>
                </a:solidFill>
              </a:rPr>
              <a:t>use?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 err="1">
                <a:latin typeface="Raleway Light" panose="020B0003030101060003" pitchFamily="34" charset="0"/>
              </a:rPr>
              <a:t>article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>
                <a:latin typeface="Raleway ExtraBold" panose="020B0003030101060003" pitchFamily="34" charset="0"/>
              </a:rPr>
              <a:t>“a”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is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used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with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Consonants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r>
              <a:rPr lang="pt-BR" dirty="0">
                <a:latin typeface="Raleway ExtraBold" panose="020B0003030101060003" pitchFamily="34" charset="0"/>
              </a:rPr>
              <a:t>A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c</a:t>
            </a:r>
            <a:r>
              <a:rPr lang="pt-BR" dirty="0" err="1">
                <a:latin typeface="Raleway Light" panose="020B0003030101060003" pitchFamily="34" charset="0"/>
              </a:rPr>
              <a:t>ar</a:t>
            </a:r>
            <a:endParaRPr lang="pt-BR" dirty="0">
              <a:latin typeface="Raleway Light" panose="020B0003030101060003" pitchFamily="34" charset="0"/>
            </a:endParaRPr>
          </a:p>
          <a:p>
            <a:endParaRPr lang="pt-BR" dirty="0">
              <a:latin typeface="Raleway Light" panose="020B0003030101060003" pitchFamily="34" charset="0"/>
            </a:endParaRPr>
          </a:p>
          <a:p>
            <a:pPr marL="114300" indent="0">
              <a:buNone/>
            </a:pPr>
            <a:r>
              <a:rPr lang="pt-BR" dirty="0">
                <a:latin typeface="Raleway Light" panose="020B0003030101060003" pitchFamily="34" charset="0"/>
              </a:rPr>
              <a:t>The article </a:t>
            </a:r>
            <a:r>
              <a:rPr lang="pt-BR" dirty="0">
                <a:latin typeface="Raleway ExtraBold" panose="020B0003030101060003" pitchFamily="34" charset="0"/>
              </a:rPr>
              <a:t>“an” </a:t>
            </a:r>
            <a:r>
              <a:rPr lang="pt-BR" dirty="0">
                <a:latin typeface="Raleway Light" panose="020B0003030101060003" pitchFamily="34" charset="0"/>
              </a:rPr>
              <a:t>is used with </a:t>
            </a:r>
            <a:r>
              <a:rPr lang="pt-BR" dirty="0">
                <a:latin typeface="Raleway ExtraBold" panose="020B0003030101060003" pitchFamily="34" charset="0"/>
              </a:rPr>
              <a:t>Vowels:</a:t>
            </a:r>
          </a:p>
          <a:p>
            <a:r>
              <a:rPr lang="pt-BR" dirty="0" err="1">
                <a:latin typeface="Raleway ExtraBold" panose="020B0003030101060003" pitchFamily="34" charset="0"/>
              </a:rPr>
              <a:t>An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a</a:t>
            </a:r>
            <a:r>
              <a:rPr lang="pt-BR" dirty="0" err="1">
                <a:latin typeface="Raleway Light" panose="020B0003030101060003" pitchFamily="34" charset="0"/>
              </a:rPr>
              <a:t>pple</a:t>
            </a:r>
            <a:endParaRPr dirty="0">
              <a:latin typeface="Raleway Light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43014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Be</a:t>
            </a:r>
            <a:r>
              <a:rPr lang="pt-BR" dirty="0">
                <a:solidFill>
                  <a:srgbClr val="FFB600"/>
                </a:solidFill>
              </a:rPr>
              <a:t> </a:t>
            </a:r>
            <a:r>
              <a:rPr lang="pt-BR" dirty="0" err="1">
                <a:solidFill>
                  <a:srgbClr val="FFB600"/>
                </a:solidFill>
              </a:rPr>
              <a:t>careful</a:t>
            </a:r>
            <a:r>
              <a:rPr lang="pt-BR" dirty="0">
                <a:solidFill>
                  <a:srgbClr val="FFB600"/>
                </a:solidFill>
              </a:rPr>
              <a:t>!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sz="3200" dirty="0">
                <a:latin typeface="Raleway ExtraBold" panose="020B0003030101060003" pitchFamily="34" charset="0"/>
              </a:rPr>
              <a:t>                  U                       H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latin typeface="Raleway ExtraBold" panose="020B0003030101060003" pitchFamily="34" charset="0"/>
              </a:rPr>
              <a:t>                      A </a:t>
            </a:r>
            <a:r>
              <a:rPr lang="pt-BR" dirty="0" err="1">
                <a:latin typeface="Raleway ExtraBold" panose="020B0003030101060003" pitchFamily="34" charset="0"/>
              </a:rPr>
              <a:t>u</a:t>
            </a:r>
            <a:r>
              <a:rPr lang="pt-BR" dirty="0" err="1">
                <a:latin typeface="Raleway Light" panose="020B0003030101060003" pitchFamily="34" charset="0"/>
              </a:rPr>
              <a:t>niversity</a:t>
            </a:r>
            <a:r>
              <a:rPr lang="pt-BR" dirty="0">
                <a:latin typeface="Raleway Light" panose="020B0003030101060003" pitchFamily="34" charset="0"/>
              </a:rPr>
              <a:t>                        </a:t>
            </a:r>
            <a:r>
              <a:rPr lang="pt-BR" dirty="0">
                <a:latin typeface="Raleway ExtraBold" panose="020B0003030101060003" pitchFamily="34" charset="0"/>
              </a:rPr>
              <a:t>A h</a:t>
            </a:r>
            <a:r>
              <a:rPr lang="pt-BR" dirty="0">
                <a:latin typeface="Raleway Light" panose="020B0003030101060003" pitchFamily="34" charset="0"/>
              </a:rPr>
              <a:t>ospital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latin typeface="Raleway Light" panose="020B0003030101060003" pitchFamily="34" charset="0"/>
              </a:rPr>
              <a:t>       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pt-BR" dirty="0">
              <a:latin typeface="Raleway Light" panose="020B0003030101060003" pitchFamily="34" charset="0"/>
            </a:endParaRP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latin typeface="Raleway Light" panose="020B0003030101060003" pitchFamily="34" charset="0"/>
              </a:rPr>
              <a:t>                   </a:t>
            </a:r>
            <a:r>
              <a:rPr lang="pt-BR" dirty="0" err="1">
                <a:latin typeface="Raleway ExtraBold" panose="020B0003030101060003" pitchFamily="34" charset="0"/>
              </a:rPr>
              <a:t>An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u</a:t>
            </a:r>
            <a:r>
              <a:rPr lang="pt-BR" dirty="0" err="1">
                <a:latin typeface="Raleway Light" panose="020B0003030101060003" pitchFamily="34" charset="0"/>
              </a:rPr>
              <a:t>ncle</a:t>
            </a:r>
            <a:r>
              <a:rPr lang="pt-BR" dirty="0">
                <a:latin typeface="Raleway Light" panose="020B0003030101060003" pitchFamily="34" charset="0"/>
              </a:rPr>
              <a:t>                              </a:t>
            </a:r>
            <a:r>
              <a:rPr lang="pt-BR" dirty="0" err="1">
                <a:latin typeface="Raleway ExtraBold" panose="020B0003030101060003" pitchFamily="34" charset="0"/>
              </a:rPr>
              <a:t>An</a:t>
            </a:r>
            <a:r>
              <a:rPr lang="pt-BR" dirty="0">
                <a:latin typeface="Raleway ExtraBold" panose="020B0003030101060003" pitchFamily="34" charset="0"/>
              </a:rPr>
              <a:t> h</a:t>
            </a:r>
            <a:r>
              <a:rPr lang="pt-BR" dirty="0">
                <a:latin typeface="Raleway Light" panose="020B0003030101060003" pitchFamily="34" charset="0"/>
              </a:rPr>
              <a:t>our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latin typeface="Raleway Light" panose="020B0003030101060003" pitchFamily="34" charset="0"/>
              </a:rPr>
              <a:t>                       </a:t>
            </a:r>
            <a:endParaRPr dirty="0">
              <a:latin typeface="Raleway Light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694D5BA6-79C5-44CA-9DFE-F98FCAF5808D}"/>
              </a:ext>
            </a:extLst>
          </p:cNvPr>
          <p:cNvCxnSpPr/>
          <p:nvPr/>
        </p:nvCxnSpPr>
        <p:spPr>
          <a:xfrm>
            <a:off x="2604655" y="2909455"/>
            <a:ext cx="0" cy="207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903C5559-2907-499C-8EDC-776A2A67C33A}"/>
              </a:ext>
            </a:extLst>
          </p:cNvPr>
          <p:cNvCxnSpPr/>
          <p:nvPr/>
        </p:nvCxnSpPr>
        <p:spPr>
          <a:xfrm>
            <a:off x="5243944" y="2909455"/>
            <a:ext cx="0" cy="207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77DF49E7-DC5F-4AF0-A8BB-46251862BE13}"/>
              </a:ext>
            </a:extLst>
          </p:cNvPr>
          <p:cNvSpPr txBox="1"/>
          <p:nvPr/>
        </p:nvSpPr>
        <p:spPr>
          <a:xfrm>
            <a:off x="2255841" y="3100160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666666"/>
                </a:solidFill>
                <a:latin typeface="Raleway ExtraBold" panose="020B0003030101060003" pitchFamily="34" charset="0"/>
              </a:rPr>
              <a:t>“</a:t>
            </a:r>
            <a:r>
              <a:rPr lang="pt-BR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You</a:t>
            </a:r>
            <a:r>
              <a:rPr lang="pt-BR" dirty="0">
                <a:solidFill>
                  <a:srgbClr val="666666"/>
                </a:solidFill>
                <a:latin typeface="Raleway ExtraBold" panose="020B0003030101060003" pitchFamily="34" charset="0"/>
              </a:rPr>
              <a:t>”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359FD2E-50E2-4CCE-BE1F-ACDE4AB2457A}"/>
              </a:ext>
            </a:extLst>
          </p:cNvPr>
          <p:cNvSpPr txBox="1"/>
          <p:nvPr/>
        </p:nvSpPr>
        <p:spPr>
          <a:xfrm>
            <a:off x="4943220" y="3117273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666666"/>
                </a:solidFill>
                <a:latin typeface="Raleway ExtraBold" panose="020B0003030101060003" pitchFamily="34" charset="0"/>
              </a:rPr>
              <a:t>“RR”</a:t>
            </a:r>
          </a:p>
        </p:txBody>
      </p:sp>
    </p:spTree>
    <p:extLst>
      <p:ext uri="{BB962C8B-B14F-4D97-AF65-F5344CB8AC3E}">
        <p14:creationId xmlns:p14="http://schemas.microsoft.com/office/powerpoint/2010/main" val="125820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D</a:t>
            </a:r>
            <a:r>
              <a:rPr lang="en" dirty="0"/>
              <a:t>efin</a:t>
            </a:r>
            <a:r>
              <a:rPr lang="pt-BR" dirty="0"/>
              <a:t>ite Article: The</a:t>
            </a:r>
            <a:endParaRPr dirty="0"/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1"/>
          </p:nvPr>
        </p:nvSpPr>
        <p:spPr>
          <a:xfrm>
            <a:off x="685800" y="38306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5"/>
          <p:cNvSpPr txBox="1"/>
          <p:nvPr/>
        </p:nvSpPr>
        <p:spPr>
          <a:xfrm>
            <a:off x="7811325" y="0"/>
            <a:ext cx="960900" cy="13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dirty="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2</a:t>
            </a:r>
            <a:endParaRPr sz="9600" dirty="0">
              <a:solidFill>
                <a:srgbClr val="434343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1731194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Use</a:t>
            </a:r>
            <a:r>
              <a:rPr lang="pt-BR" dirty="0"/>
              <a:t>d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>
                <a:latin typeface="Raleway ExtraBold" panose="020B0003030101060003" pitchFamily="34" charset="0"/>
              </a:rPr>
              <a:t>singular </a:t>
            </a:r>
            <a:r>
              <a:rPr lang="pt-BR" dirty="0" err="1">
                <a:latin typeface="Raleway ExtraBold" panose="020B0003030101060003" pitchFamily="34" charset="0"/>
              </a:rPr>
              <a:t>and</a:t>
            </a:r>
            <a:r>
              <a:rPr lang="pt-BR" dirty="0">
                <a:latin typeface="Raleway ExtraBold" panose="020B0003030101060003" pitchFamily="34" charset="0"/>
              </a:rPr>
              <a:t> plural</a:t>
            </a:r>
            <a:r>
              <a:rPr lang="pt-BR" dirty="0"/>
              <a:t>, </a:t>
            </a:r>
            <a:r>
              <a:rPr lang="pt-BR" dirty="0" err="1">
                <a:latin typeface="Raleway ExtraBold" panose="020B0003030101060003" pitchFamily="34" charset="0"/>
              </a:rPr>
              <a:t>countable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and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uncountable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nouns</a:t>
            </a:r>
            <a:r>
              <a:rPr lang="pt-BR" dirty="0"/>
              <a:t> </a:t>
            </a:r>
            <a:r>
              <a:rPr lang="pt-BR" dirty="0" err="1"/>
              <a:t>when</a:t>
            </a:r>
            <a:r>
              <a:rPr lang="pt-BR" dirty="0"/>
              <a:t> </a:t>
            </a:r>
            <a:r>
              <a:rPr lang="pt-BR" dirty="0" err="1">
                <a:latin typeface="Raleway ExtraBold" panose="020B0003030101060003" pitchFamily="34" charset="0"/>
              </a:rPr>
              <a:t>both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the</a:t>
            </a:r>
            <a:r>
              <a:rPr lang="pt-BR" dirty="0">
                <a:latin typeface="Raleway ExtraBold" panose="020B0003030101060003" pitchFamily="34" charset="0"/>
              </a:rPr>
              <a:t> speaker </a:t>
            </a:r>
            <a:r>
              <a:rPr lang="pt-BR" dirty="0" err="1">
                <a:latin typeface="Raleway ExtraBold" panose="020B0003030101060003" pitchFamily="34" charset="0"/>
              </a:rPr>
              <a:t>and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the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listener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know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>
                <a:latin typeface="Raleway ExtraBold" panose="020B0003030101060003" pitchFamily="34" charset="0"/>
              </a:rPr>
              <a:t>thing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>
                <a:latin typeface="Raleway ExtraBold" panose="020B0003030101060003" pitchFamily="34" charset="0"/>
              </a:rPr>
              <a:t>idea</a:t>
            </a:r>
            <a:r>
              <a:rPr lang="pt-BR" dirty="0"/>
              <a:t> </a:t>
            </a:r>
            <a:r>
              <a:rPr lang="pt-BR" dirty="0" err="1"/>
              <a:t>already</a:t>
            </a:r>
            <a:endParaRPr b="1" dirty="0">
              <a:latin typeface="Raleway ExtraBold" panose="020B0003030101060003" pitchFamily="34" charset="0"/>
            </a:endParaRPr>
          </a:p>
        </p:txBody>
      </p:sp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9213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dirty="0" err="1">
                <a:latin typeface="Raleway Light" panose="020B0003030101060003" pitchFamily="34" charset="0"/>
              </a:rPr>
              <a:t>Take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the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dog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>
                <a:latin typeface="Raleway Light" panose="020B0003030101060003" pitchFamily="34" charset="0"/>
              </a:rPr>
              <a:t>for a </a:t>
            </a:r>
            <a:r>
              <a:rPr lang="pt-BR" dirty="0" err="1">
                <a:latin typeface="Raleway Light" panose="020B0003030101060003" pitchFamily="34" charset="0"/>
              </a:rPr>
              <a:t>walk</a:t>
            </a:r>
            <a:r>
              <a:rPr lang="pt-BR" dirty="0">
                <a:latin typeface="Raleway Light" panose="020B0003030101060003" pitchFamily="34" charset="0"/>
              </a:rPr>
              <a:t>, </a:t>
            </a:r>
            <a:r>
              <a:rPr lang="pt-BR" dirty="0" err="1">
                <a:latin typeface="Raleway Light" panose="020B0003030101060003" pitchFamily="34" charset="0"/>
              </a:rPr>
              <a:t>please</a:t>
            </a:r>
            <a:endParaRPr lang="pt-BR" dirty="0">
              <a:latin typeface="Raleway Light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 I </a:t>
            </a:r>
            <a:r>
              <a:rPr lang="pt-BR" dirty="0" err="1">
                <a:latin typeface="Raleway Light" panose="020B0003030101060003" pitchFamily="34" charset="0"/>
              </a:rPr>
              <a:t>am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going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to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the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supermarket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4981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pt-BR" dirty="0">
                <a:latin typeface="Raleway Light" panose="020B0003030101060003" pitchFamily="34" charset="0"/>
              </a:rPr>
              <a:t>Used </a:t>
            </a:r>
            <a:r>
              <a:rPr lang="pt-BR" dirty="0">
                <a:latin typeface="Raleway ExtraBold" panose="020B0003030101060003" pitchFamily="34" charset="0"/>
              </a:rPr>
              <a:t>before seas, rivers, hotel, theaters, museums, newspapers:</a:t>
            </a: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 err="1">
                <a:latin typeface="Raleway ExtraBold" panose="020B0003030101060003" pitchFamily="34" charset="0"/>
              </a:rPr>
              <a:t>Atlantic</a:t>
            </a: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 err="1">
                <a:latin typeface="Raleway ExtraBold" panose="020B0003030101060003" pitchFamily="34" charset="0"/>
              </a:rPr>
              <a:t>Amazon</a:t>
            </a: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>
                <a:latin typeface="Raleway ExtraBold" panose="020B0003030101060003" pitchFamily="34" charset="0"/>
              </a:rPr>
              <a:t>Copacabana Palace</a:t>
            </a: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>
                <a:latin typeface="Raleway ExtraBold" panose="020B0003030101060003" pitchFamily="34" charset="0"/>
              </a:rPr>
              <a:t>Empire Theatre </a:t>
            </a: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>
                <a:latin typeface="Raleway ExtraBold" panose="020B0003030101060003" pitchFamily="34" charset="0"/>
              </a:rPr>
              <a:t>British </a:t>
            </a:r>
            <a:r>
              <a:rPr lang="pt-BR" dirty="0" err="1">
                <a:latin typeface="Raleway ExtraBold" panose="020B0003030101060003" pitchFamily="34" charset="0"/>
              </a:rPr>
              <a:t>Museum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>
                <a:latin typeface="Raleway ExtraBold" panose="020B0003030101060003" pitchFamily="34" charset="0"/>
              </a:rPr>
              <a:t>New York Times</a:t>
            </a: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63361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pt-BR" dirty="0" err="1">
                <a:latin typeface="Raleway Light" panose="020B0003030101060003" pitchFamily="34" charset="0"/>
              </a:rPr>
              <a:t>Used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if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there’s</a:t>
            </a:r>
            <a:r>
              <a:rPr lang="pt-BR" dirty="0">
                <a:latin typeface="Raleway ExtraBold" panose="020B0003030101060003" pitchFamily="34" charset="0"/>
              </a:rPr>
              <a:t>  </a:t>
            </a:r>
            <a:r>
              <a:rPr lang="pt-BR" dirty="0" err="1">
                <a:latin typeface="Raleway ExtraBold" panose="020B0003030101060003" pitchFamily="34" charset="0"/>
              </a:rPr>
              <a:t>only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one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of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something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pPr marL="114300" indent="0">
              <a:buNone/>
            </a:pPr>
            <a:endParaRPr lang="pt-BR" dirty="0">
              <a:latin typeface="Raleway Light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 err="1">
                <a:latin typeface="Raleway ExtraBold" panose="020B0003030101060003" pitchFamily="34" charset="0"/>
              </a:rPr>
              <a:t>queen</a:t>
            </a: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>
                <a:latin typeface="Raleway ExtraBold" panose="020B0003030101060003" pitchFamily="34" charset="0"/>
              </a:rPr>
              <a:t>Sun</a:t>
            </a:r>
          </a:p>
          <a:p>
            <a:r>
              <a:rPr lang="pt-BR" dirty="0">
                <a:latin typeface="Raleway Light" panose="020B0003030101060003" pitchFamily="34" charset="0"/>
              </a:rPr>
              <a:t>The </a:t>
            </a:r>
            <a:r>
              <a:rPr lang="pt-BR" dirty="0" err="1">
                <a:latin typeface="Raleway ExtraBold" panose="020B0003030101060003" pitchFamily="34" charset="0"/>
              </a:rPr>
              <a:t>government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153276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pt-BR" dirty="0" err="1">
                <a:latin typeface="Raleway Light" panose="020B0003030101060003" pitchFamily="34" charset="0"/>
              </a:rPr>
              <a:t>Used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with</a:t>
            </a:r>
            <a:r>
              <a:rPr lang="pt-BR" dirty="0">
                <a:latin typeface="Raleway ExtraBold" panose="020B0003030101060003" pitchFamily="34" charset="0"/>
              </a:rPr>
              <a:t> superlative </a:t>
            </a:r>
            <a:r>
              <a:rPr lang="pt-BR" dirty="0" err="1">
                <a:latin typeface="Raleway ExtraBold" panose="020B0003030101060003" pitchFamily="34" charset="0"/>
              </a:rPr>
              <a:t>adjectives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pPr marL="114300" indent="0">
              <a:buNone/>
            </a:pPr>
            <a:endParaRPr lang="pt-BR" dirty="0">
              <a:latin typeface="Raleway Light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am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the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best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student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of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this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class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211438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No </a:t>
            </a:r>
            <a:r>
              <a:rPr lang="pt-BR" dirty="0" err="1"/>
              <a:t>Article</a:t>
            </a:r>
            <a:endParaRPr dirty="0"/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1"/>
          </p:nvPr>
        </p:nvSpPr>
        <p:spPr>
          <a:xfrm>
            <a:off x="685800" y="38306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5"/>
          <p:cNvSpPr txBox="1"/>
          <p:nvPr/>
        </p:nvSpPr>
        <p:spPr>
          <a:xfrm>
            <a:off x="7811325" y="0"/>
            <a:ext cx="960900" cy="13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dirty="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3</a:t>
            </a:r>
            <a:endParaRPr sz="9600" dirty="0">
              <a:solidFill>
                <a:srgbClr val="434343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764728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dirty="0"/>
              <a:t>Used </a:t>
            </a:r>
            <a:r>
              <a:rPr lang="en-US" dirty="0">
                <a:latin typeface="Raleway ExtraBold" panose="020B0003030101060003" pitchFamily="34" charset="0"/>
              </a:rPr>
              <a:t>before plural and uncountable nouns</a:t>
            </a:r>
            <a:r>
              <a:rPr lang="en-US" dirty="0"/>
              <a:t> when </a:t>
            </a:r>
            <a:r>
              <a:rPr lang="en-US" dirty="0">
                <a:latin typeface="Raleway ExtraBold" panose="020B0003030101060003" pitchFamily="34" charset="0"/>
              </a:rPr>
              <a:t>talking about things in general:</a:t>
            </a:r>
          </a:p>
          <a:p>
            <a:pPr marL="114300" indent="0">
              <a:buNone/>
            </a:pP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ExtraBold" panose="020B0003030101060003" pitchFamily="34" charset="0"/>
              </a:rPr>
              <a:t>I </a:t>
            </a:r>
            <a:r>
              <a:rPr lang="pt-BR" dirty="0" err="1">
                <a:latin typeface="Raleway ExtraBold" panose="020B0003030101060003" pitchFamily="34" charset="0"/>
              </a:rPr>
              <a:t>like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potatoes</a:t>
            </a:r>
            <a:endParaRPr lang="pt-BR" dirty="0">
              <a:latin typeface="Raleway Light" panose="020B0003030101060003" pitchFamily="34" charset="0"/>
            </a:endParaRPr>
          </a:p>
          <a:p>
            <a:r>
              <a:rPr lang="pt-BR" dirty="0">
                <a:latin typeface="Raleway ExtraBold" panose="020B0003030101060003" pitchFamily="34" charset="0"/>
              </a:rPr>
              <a:t>I </a:t>
            </a:r>
            <a:r>
              <a:rPr lang="pt-BR" dirty="0" err="1">
                <a:latin typeface="Raleway ExtraBold" panose="020B0003030101060003" pitchFamily="34" charset="0"/>
              </a:rPr>
              <a:t>love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>
                <a:latin typeface="Raleway Light" panose="020B0003030101060003" pitchFamily="34" charset="0"/>
              </a:rPr>
              <a:t>chocolate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4602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Indefin</a:t>
            </a:r>
            <a:r>
              <a:rPr lang="pt-BR" dirty="0"/>
              <a:t>ite Articles: a, an</a:t>
            </a:r>
            <a:endParaRPr dirty="0"/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1"/>
          </p:nvPr>
        </p:nvSpPr>
        <p:spPr>
          <a:xfrm>
            <a:off x="685800" y="38306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5"/>
          <p:cNvSpPr txBox="1"/>
          <p:nvPr/>
        </p:nvSpPr>
        <p:spPr>
          <a:xfrm>
            <a:off x="7811325" y="0"/>
            <a:ext cx="960900" cy="13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1</a:t>
            </a:r>
            <a:endParaRPr sz="9600">
              <a:solidFill>
                <a:srgbClr val="434343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dirty="0"/>
              <a:t>Used </a:t>
            </a:r>
            <a:r>
              <a:rPr lang="en-US" dirty="0">
                <a:latin typeface="Raleway ExtraBold" panose="020B0003030101060003" pitchFamily="34" charset="0"/>
              </a:rPr>
              <a:t>before countries (singular), streets, languages, magazines, meals, airports:</a:t>
            </a:r>
          </a:p>
          <a:p>
            <a:pPr marL="114300" indent="0">
              <a:buNone/>
            </a:pPr>
            <a:endParaRPr lang="en-US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live</a:t>
            </a:r>
            <a:r>
              <a:rPr lang="pt-BR" dirty="0">
                <a:latin typeface="Raleway Light" panose="020B0003030101060003" pitchFamily="34" charset="0"/>
              </a:rPr>
              <a:t> in </a:t>
            </a:r>
            <a:r>
              <a:rPr lang="pt-BR" dirty="0">
                <a:latin typeface="Raleway ExtraBold" panose="020B0003030101060003" pitchFamily="34" charset="0"/>
              </a:rPr>
              <a:t>Oxford Street</a:t>
            </a: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speak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>
                <a:latin typeface="Raleway ExtraBold" panose="020B0003030101060003" pitchFamily="34" charset="0"/>
              </a:rPr>
              <a:t>Spanish</a:t>
            </a: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like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>
                <a:latin typeface="Raleway ExtraBold" panose="020B0003030101060003" pitchFamily="34" charset="0"/>
              </a:rPr>
              <a:t>Vogue</a:t>
            </a: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have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to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make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lunch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243396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2597838"/>
            <a:ext cx="6866100" cy="1992461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r>
              <a:rPr lang="en-US" dirty="0">
                <a:latin typeface="Raleway Light" panose="020B0003030101060003" pitchFamily="34" charset="0"/>
              </a:rPr>
              <a:t>At </a:t>
            </a:r>
            <a:r>
              <a:rPr lang="en-US" dirty="0">
                <a:latin typeface="Raleway ExtraBold" panose="020B0003030101060003" pitchFamily="34" charset="0"/>
              </a:rPr>
              <a:t>home</a:t>
            </a:r>
          </a:p>
          <a:p>
            <a:r>
              <a:rPr lang="en-US" dirty="0">
                <a:latin typeface="Raleway Light" panose="020B0003030101060003" pitchFamily="34" charset="0"/>
              </a:rPr>
              <a:t>At </a:t>
            </a:r>
            <a:r>
              <a:rPr lang="en-US" dirty="0">
                <a:latin typeface="Raleway ExtraBold" panose="020B0003030101060003" pitchFamily="34" charset="0"/>
              </a:rPr>
              <a:t>school</a:t>
            </a:r>
          </a:p>
          <a:p>
            <a:r>
              <a:rPr lang="en-US" dirty="0">
                <a:latin typeface="Raleway Light" panose="020B0003030101060003" pitchFamily="34" charset="0"/>
              </a:rPr>
              <a:t>At </a:t>
            </a:r>
            <a:r>
              <a:rPr lang="en-US" dirty="0">
                <a:latin typeface="Raleway ExtraBold" panose="020B0003030101060003" pitchFamily="34" charset="0"/>
              </a:rPr>
              <a:t>Work</a:t>
            </a:r>
          </a:p>
          <a:p>
            <a:r>
              <a:rPr lang="en-US" dirty="0">
                <a:latin typeface="Raleway Light" panose="020B0003030101060003" pitchFamily="34" charset="0"/>
              </a:rPr>
              <a:t>At </a:t>
            </a:r>
            <a:r>
              <a:rPr lang="en-US" dirty="0">
                <a:latin typeface="Raleway ExtraBold" panose="020B0003030101060003" pitchFamily="34" charset="0"/>
              </a:rPr>
              <a:t>university</a:t>
            </a:r>
          </a:p>
          <a:p>
            <a:pPr marL="114300" indent="0">
              <a:buNone/>
            </a:pPr>
            <a:endParaRPr lang="en-US" dirty="0">
              <a:latin typeface="Raleway Light" panose="020B0003030101060003" pitchFamily="34" charset="0"/>
            </a:endParaRPr>
          </a:p>
          <a:p>
            <a:r>
              <a:rPr lang="en-US" dirty="0">
                <a:latin typeface="Raleway Light" panose="020B0003030101060003" pitchFamily="34" charset="0"/>
              </a:rPr>
              <a:t>By </a:t>
            </a:r>
            <a:r>
              <a:rPr lang="en-US" dirty="0">
                <a:latin typeface="Raleway ExtraBold" panose="020B0003030101060003" pitchFamily="34" charset="0"/>
              </a:rPr>
              <a:t>train </a:t>
            </a:r>
          </a:p>
          <a:p>
            <a:r>
              <a:rPr lang="en-US" dirty="0">
                <a:latin typeface="Raleway Light" panose="020B0003030101060003" pitchFamily="34" charset="0"/>
              </a:rPr>
              <a:t>By </a:t>
            </a:r>
            <a:r>
              <a:rPr lang="en-US" dirty="0">
                <a:latin typeface="Raleway ExtraBold" panose="020B0003030101060003" pitchFamily="34" charset="0"/>
              </a:rPr>
              <a:t>bus</a:t>
            </a:r>
          </a:p>
          <a:p>
            <a:r>
              <a:rPr lang="en-US" dirty="0">
                <a:latin typeface="Raleway Light" panose="020B0003030101060003" pitchFamily="34" charset="0"/>
              </a:rPr>
              <a:t>By </a:t>
            </a:r>
            <a:r>
              <a:rPr lang="en-US" dirty="0">
                <a:latin typeface="Raleway ExtraBold" panose="020B0003030101060003" pitchFamily="34" charset="0"/>
              </a:rPr>
              <a:t>car</a:t>
            </a:r>
          </a:p>
          <a:p>
            <a:r>
              <a:rPr lang="en-US" dirty="0">
                <a:latin typeface="Raleway Light" panose="020B0003030101060003" pitchFamily="34" charset="0"/>
              </a:rPr>
              <a:t>By </a:t>
            </a:r>
            <a:r>
              <a:rPr lang="en-US" dirty="0">
                <a:latin typeface="Raleway ExtraBold" panose="020B0003030101060003" pitchFamily="34" charset="0"/>
              </a:rPr>
              <a:t>foot</a:t>
            </a:r>
          </a:p>
          <a:p>
            <a:endParaRPr lang="en-US" dirty="0">
              <a:latin typeface="Raleway Light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FD39557E-F9A4-4FBE-9520-2DAC6E240D21}"/>
              </a:ext>
            </a:extLst>
          </p:cNvPr>
          <p:cNvSpPr txBox="1"/>
          <p:nvPr/>
        </p:nvSpPr>
        <p:spPr>
          <a:xfrm>
            <a:off x="922000" y="2080608"/>
            <a:ext cx="686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>
                <a:solidFill>
                  <a:srgbClr val="666666"/>
                </a:solidFill>
                <a:latin typeface="Raleway Light" panose="020B0003030101060003" pitchFamily="34" charset="0"/>
              </a:rPr>
              <a:t>Used</a:t>
            </a:r>
            <a:r>
              <a:rPr lang="pt-BR" sz="1800" dirty="0">
                <a:latin typeface="Raleway Light" panose="020B0003030101060003" pitchFamily="34" charset="0"/>
              </a:rPr>
              <a:t> </a:t>
            </a:r>
            <a:r>
              <a:rPr lang="pt-BR" sz="1800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before</a:t>
            </a:r>
            <a:r>
              <a:rPr lang="pt-BR" sz="1800" dirty="0">
                <a:solidFill>
                  <a:srgbClr val="666666"/>
                </a:solidFill>
                <a:latin typeface="Raleway ExtraBold" panose="020B0003030101060003" pitchFamily="34" charset="0"/>
              </a:rPr>
              <a:t> some </a:t>
            </a:r>
            <a:r>
              <a:rPr lang="pt-BR" sz="1800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places</a:t>
            </a:r>
            <a:r>
              <a:rPr lang="pt-BR" sz="1800" dirty="0">
                <a:solidFill>
                  <a:srgbClr val="666666"/>
                </a:solidFill>
                <a:latin typeface="Raleway ExtraBold" panose="020B0003030101060003" pitchFamily="34" charset="0"/>
              </a:rPr>
              <a:t> </a:t>
            </a:r>
            <a:r>
              <a:rPr lang="pt-BR" sz="1800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and</a:t>
            </a:r>
            <a:r>
              <a:rPr lang="pt-BR" sz="1800" dirty="0">
                <a:solidFill>
                  <a:srgbClr val="666666"/>
                </a:solidFill>
                <a:latin typeface="Raleway ExtraBold" panose="020B0003030101060003" pitchFamily="34" charset="0"/>
              </a:rPr>
              <a:t> </a:t>
            </a:r>
            <a:r>
              <a:rPr lang="pt-BR" sz="1800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means</a:t>
            </a:r>
            <a:r>
              <a:rPr lang="pt-BR" sz="1800" dirty="0">
                <a:solidFill>
                  <a:srgbClr val="666666"/>
                </a:solidFill>
                <a:latin typeface="Raleway ExtraBold" panose="020B0003030101060003" pitchFamily="34" charset="0"/>
              </a:rPr>
              <a:t> </a:t>
            </a:r>
            <a:r>
              <a:rPr lang="pt-BR" sz="1800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of</a:t>
            </a:r>
            <a:r>
              <a:rPr lang="pt-BR" sz="1800" dirty="0">
                <a:solidFill>
                  <a:srgbClr val="666666"/>
                </a:solidFill>
                <a:latin typeface="Raleway ExtraBold" panose="020B0003030101060003" pitchFamily="34" charset="0"/>
              </a:rPr>
              <a:t> </a:t>
            </a:r>
            <a:r>
              <a:rPr lang="pt-BR" sz="1800" dirty="0" err="1">
                <a:solidFill>
                  <a:srgbClr val="666666"/>
                </a:solidFill>
                <a:latin typeface="Raleway ExtraBold" panose="020B0003030101060003" pitchFamily="34" charset="0"/>
              </a:rPr>
              <a:t>transport</a:t>
            </a:r>
            <a:r>
              <a:rPr lang="pt-BR" sz="1800" dirty="0">
                <a:solidFill>
                  <a:srgbClr val="666666"/>
                </a:solidFill>
                <a:latin typeface="Raleway ExtraBold" panose="020B0003030101060003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429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Used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b="1" dirty="0">
                <a:latin typeface="Raleway ExtraBold" panose="020B0003030101060003" pitchFamily="34" charset="0"/>
              </a:rPr>
              <a:t>singular</a:t>
            </a:r>
            <a:r>
              <a:rPr lang="pt-BR" dirty="0"/>
              <a:t>, </a:t>
            </a:r>
            <a:r>
              <a:rPr lang="pt-BR" b="1" dirty="0" err="1">
                <a:latin typeface="Raleway ExtraBold" panose="020B0003030101060003" pitchFamily="34" charset="0"/>
              </a:rPr>
              <a:t>countable</a:t>
            </a:r>
            <a:r>
              <a:rPr lang="pt-BR" b="1" dirty="0">
                <a:latin typeface="Raleway ExtraBold" panose="020B0003030101060003" pitchFamily="34" charset="0"/>
              </a:rPr>
              <a:t> </a:t>
            </a:r>
            <a:r>
              <a:rPr lang="pt-BR" b="1" dirty="0" err="1">
                <a:latin typeface="Raleway ExtraBold" panose="020B0003030101060003" pitchFamily="34" charset="0"/>
              </a:rPr>
              <a:t>nouns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refer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b="1" dirty="0">
                <a:latin typeface="Raleway ExtraBold" panose="020B0003030101060003" pitchFamily="34" charset="0"/>
              </a:rPr>
              <a:t>a </a:t>
            </a:r>
            <a:r>
              <a:rPr lang="pt-BR" b="1" dirty="0" err="1">
                <a:latin typeface="Raleway ExtraBold" panose="020B0003030101060003" pitchFamily="34" charset="0"/>
              </a:rPr>
              <a:t>thing</a:t>
            </a:r>
            <a:r>
              <a:rPr lang="pt-BR" b="1" dirty="0">
                <a:latin typeface="Raleway ExtraBold" panose="020B0003030101060003" pitchFamily="34" charset="0"/>
              </a:rPr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b="1" dirty="0" err="1">
                <a:latin typeface="Raleway ExtraBold" panose="020B0003030101060003" pitchFamily="34" charset="0"/>
              </a:rPr>
              <a:t>an</a:t>
            </a:r>
            <a:r>
              <a:rPr lang="pt-BR" b="1" dirty="0">
                <a:latin typeface="Raleway ExtraBold" panose="020B0003030101060003" pitchFamily="34" charset="0"/>
              </a:rPr>
              <a:t> </a:t>
            </a:r>
            <a:r>
              <a:rPr lang="pt-BR" b="1" dirty="0" err="1">
                <a:latin typeface="Raleway ExtraBold" panose="020B0003030101060003" pitchFamily="34" charset="0"/>
              </a:rPr>
              <a:t>idea</a:t>
            </a:r>
            <a:r>
              <a:rPr lang="en" dirty="0"/>
              <a:t> </a:t>
            </a:r>
            <a:r>
              <a:rPr lang="pt-BR" dirty="0"/>
              <a:t>for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b="1" dirty="0" err="1">
                <a:latin typeface="Raleway ExtraBold" panose="020B0003030101060003" pitchFamily="34" charset="0"/>
              </a:rPr>
              <a:t>first</a:t>
            </a:r>
            <a:r>
              <a:rPr lang="pt-BR" b="1" dirty="0">
                <a:latin typeface="Raleway ExtraBold" panose="020B0003030101060003" pitchFamily="34" charset="0"/>
              </a:rPr>
              <a:t> time</a:t>
            </a:r>
            <a:endParaRPr b="1" dirty="0">
              <a:latin typeface="Raleway ExtraBold" panose="020B0003030101060003" pitchFamily="34" charset="0"/>
            </a:endParaRPr>
          </a:p>
        </p:txBody>
      </p:sp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</a:t>
            </a:r>
            <a:r>
              <a:rPr lang="pt-BR" dirty="0"/>
              <a:t>e have </a:t>
            </a:r>
            <a:r>
              <a:rPr lang="pt-BR" b="1" dirty="0">
                <a:latin typeface="Raleway ExtraBold" panose="020B0003030101060003" pitchFamily="34" charset="0"/>
              </a:rPr>
              <a:t>a cat. </a:t>
            </a:r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pt-BR" dirty="0"/>
              <a:t>There’s </a:t>
            </a:r>
            <a:r>
              <a:rPr lang="pt-BR" dirty="0">
                <a:latin typeface="Raleway ExtraBold" panose="020B0003030101060003" pitchFamily="34" charset="0"/>
              </a:rPr>
              <a:t>a supermarket</a:t>
            </a:r>
            <a:r>
              <a:rPr lang="pt-BR" dirty="0"/>
              <a:t> in Adam’s Street.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pt-BR" dirty="0"/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/>
              <a:t>                            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 err="1"/>
              <a:t>Used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>
                <a:latin typeface="Raleway ExtraBold" panose="020B0003030101060003" pitchFamily="34" charset="0"/>
              </a:rPr>
              <a:t>Professions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am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>
                <a:latin typeface="Raleway ExtraBold" panose="020B0003030101060003" pitchFamily="34" charset="0"/>
              </a:rPr>
              <a:t>a </a:t>
            </a:r>
            <a:r>
              <a:rPr lang="pt-BR" dirty="0" err="1">
                <a:latin typeface="Raleway ExtraBold" panose="020B0003030101060003" pitchFamily="34" charset="0"/>
              </a:rPr>
              <a:t>teacher</a:t>
            </a:r>
            <a:endParaRPr lang="pt-BR" dirty="0">
              <a:latin typeface="Raleway ExtraBold" panose="020B0003030101060003" pitchFamily="34" charset="0"/>
            </a:endParaRP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/>
              <a:t>                       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21839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 err="1"/>
              <a:t>Used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>
                <a:latin typeface="Raleway ExtraBold" panose="020B0003030101060003" pitchFamily="34" charset="0"/>
              </a:rPr>
              <a:t>Expressions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of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quantity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ExtraBold" panose="020B0003030101060003" pitchFamily="34" charset="0"/>
              </a:rPr>
              <a:t>A </a:t>
            </a:r>
            <a:r>
              <a:rPr lang="pt-BR" dirty="0" err="1">
                <a:latin typeface="Raleway ExtraBold" panose="020B0003030101060003" pitchFamily="34" charset="0"/>
              </a:rPr>
              <a:t>pair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shoes</a:t>
            </a:r>
            <a:endParaRPr lang="pt-BR" dirty="0"/>
          </a:p>
          <a:p>
            <a:r>
              <a:rPr lang="pt-BR" dirty="0">
                <a:latin typeface="Raleway ExtraBold" panose="020B0003030101060003" pitchFamily="34" charset="0"/>
              </a:rPr>
              <a:t>A </a:t>
            </a:r>
            <a:r>
              <a:rPr lang="pt-BR" dirty="0" err="1">
                <a:latin typeface="Raleway ExtraBold" panose="020B0003030101060003" pitchFamily="34" charset="0"/>
              </a:rPr>
              <a:t>couple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days</a:t>
            </a:r>
            <a:r>
              <a:rPr lang="pt-BR" dirty="0"/>
              <a:t>                       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94616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latin typeface="Raleway Light" panose="020B0003030101060003" pitchFamily="34" charset="0"/>
              </a:rPr>
              <a:t>In </a:t>
            </a:r>
            <a:r>
              <a:rPr lang="pt-BR" dirty="0" err="1">
                <a:latin typeface="Raleway ExtraBold" panose="020B0003030101060003" pitchFamily="34" charset="0"/>
              </a:rPr>
              <a:t>exclamations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with</a:t>
            </a:r>
            <a:r>
              <a:rPr lang="pt-BR" dirty="0">
                <a:latin typeface="Raleway ExtraBold" panose="020B0003030101060003" pitchFamily="34" charset="0"/>
              </a:rPr>
              <a:t> “</a:t>
            </a:r>
            <a:r>
              <a:rPr lang="pt-BR" dirty="0" err="1">
                <a:latin typeface="Raleway ExtraBold" panose="020B0003030101060003" pitchFamily="34" charset="0"/>
              </a:rPr>
              <a:t>What</a:t>
            </a:r>
            <a:r>
              <a:rPr lang="pt-BR" dirty="0">
                <a:latin typeface="Raleway ExtraBold" panose="020B0003030101060003" pitchFamily="34" charset="0"/>
              </a:rPr>
              <a:t>” + </a:t>
            </a:r>
            <a:r>
              <a:rPr lang="pt-BR" dirty="0" err="1">
                <a:latin typeface="Raleway ExtraBold" panose="020B0003030101060003" pitchFamily="34" charset="0"/>
              </a:rPr>
              <a:t>Countable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Noun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 err="1">
                <a:latin typeface="Raleway Light" panose="020B0003030101060003" pitchFamily="34" charset="0"/>
              </a:rPr>
              <a:t>What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>
                <a:latin typeface="Raleway ExtraBold" panose="020B0003030101060003" pitchFamily="34" charset="0"/>
              </a:rPr>
              <a:t>a </a:t>
            </a:r>
            <a:r>
              <a:rPr lang="pt-BR" dirty="0" err="1">
                <a:latin typeface="Raleway ExtraBold" panose="020B0003030101060003" pitchFamily="34" charset="0"/>
              </a:rPr>
              <a:t>lovely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day</a:t>
            </a:r>
            <a:r>
              <a:rPr lang="pt-BR" dirty="0">
                <a:latin typeface="Raleway ExtraBold" panose="020B0003030101060003" pitchFamily="34" charset="0"/>
              </a:rPr>
              <a:t>!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542699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Exa</a:t>
            </a:r>
            <a:r>
              <a:rPr lang="pt-BR" dirty="0" err="1">
                <a:solidFill>
                  <a:srgbClr val="FFB600"/>
                </a:solidFill>
              </a:rPr>
              <a:t>mple</a:t>
            </a:r>
            <a:endParaRPr dirty="0"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pt-BR" dirty="0" err="1">
                <a:latin typeface="Raleway Light" panose="020B0003030101060003" pitchFamily="34" charset="0"/>
              </a:rPr>
              <a:t>Used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Light" panose="020B0003030101060003" pitchFamily="34" charset="0"/>
              </a:rPr>
              <a:t>with</a:t>
            </a:r>
            <a:r>
              <a:rPr lang="pt-BR" dirty="0">
                <a:latin typeface="Raleway Light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expressions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of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r>
              <a:rPr lang="pt-BR" dirty="0" err="1">
                <a:latin typeface="Raleway ExtraBold" panose="020B0003030101060003" pitchFamily="34" charset="0"/>
              </a:rPr>
              <a:t>frequency</a:t>
            </a:r>
            <a:r>
              <a:rPr lang="pt-BR" dirty="0">
                <a:latin typeface="Raleway ExtraBold" panose="020B0003030101060003" pitchFamily="34" charset="0"/>
              </a:rPr>
              <a:t>:</a:t>
            </a:r>
          </a:p>
          <a:p>
            <a:pPr marL="114300" lvl="0" indent="0" algn="l" rtl="0"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pt-BR" dirty="0">
              <a:latin typeface="Raleway ExtraBold" panose="020B0003030101060003" pitchFamily="34" charset="0"/>
            </a:endParaRPr>
          </a:p>
          <a:p>
            <a:r>
              <a:rPr lang="pt-BR" dirty="0">
                <a:latin typeface="Raleway Light" panose="020B0003030101060003" pitchFamily="34" charset="0"/>
              </a:rPr>
              <a:t>I </a:t>
            </a:r>
            <a:r>
              <a:rPr lang="pt-BR" dirty="0" err="1">
                <a:latin typeface="Raleway Light" panose="020B0003030101060003" pitchFamily="34" charset="0"/>
              </a:rPr>
              <a:t>have</a:t>
            </a:r>
            <a:r>
              <a:rPr lang="pt-BR" dirty="0">
                <a:latin typeface="Raleway Light" panose="020B0003030101060003" pitchFamily="34" charset="0"/>
              </a:rPr>
              <a:t> classes </a:t>
            </a:r>
            <a:r>
              <a:rPr lang="pt-BR" dirty="0" err="1">
                <a:latin typeface="Raleway ExtraBold" panose="020B0003030101060003" pitchFamily="34" charset="0"/>
              </a:rPr>
              <a:t>three</a:t>
            </a:r>
            <a:r>
              <a:rPr lang="pt-BR" dirty="0">
                <a:latin typeface="Raleway ExtraBold" panose="020B0003030101060003" pitchFamily="34" charset="0"/>
              </a:rPr>
              <a:t> times a </a:t>
            </a:r>
            <a:r>
              <a:rPr lang="pt-BR" dirty="0" err="1">
                <a:latin typeface="Raleway ExtraBold" panose="020B0003030101060003" pitchFamily="34" charset="0"/>
              </a:rPr>
              <a:t>week</a:t>
            </a:r>
            <a:r>
              <a:rPr lang="pt-BR" dirty="0">
                <a:latin typeface="Raleway ExtraBold" panose="020B0003030101060003" pitchFamily="34" charset="0"/>
              </a:rPr>
              <a:t> 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104" name="Google Shape;104;p17"/>
          <p:cNvGrpSpPr/>
          <p:nvPr/>
        </p:nvGrpSpPr>
        <p:grpSpPr>
          <a:xfrm>
            <a:off x="8119638" y="225980"/>
            <a:ext cx="539546" cy="879605"/>
            <a:chOff x="6730350" y="2315900"/>
            <a:chExt cx="257700" cy="420100"/>
          </a:xfrm>
        </p:grpSpPr>
        <p:sp>
          <p:nvSpPr>
            <p:cNvPr id="105" name="Google Shape;105;p1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616859B2-50B9-4944-A15B-3D36297AEF37}"/>
              </a:ext>
            </a:extLst>
          </p:cNvPr>
          <p:cNvSpPr/>
          <p:nvPr/>
        </p:nvSpPr>
        <p:spPr>
          <a:xfrm>
            <a:off x="3949026" y="3836226"/>
            <a:ext cx="40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dirty="0">
                <a:solidFill>
                  <a:srgbClr val="FFB600"/>
                </a:solidFill>
                <a:latin typeface="Raleway Light"/>
                <a:ea typeface="Raleway Light"/>
                <a:cs typeface="Raleway Light"/>
                <a:sym typeface="Raleway Light"/>
              </a:rPr>
              <a:t>😉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275318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ctrTitle" idx="4294967295"/>
          </p:nvPr>
        </p:nvSpPr>
        <p:spPr>
          <a:xfrm>
            <a:off x="685800" y="2269150"/>
            <a:ext cx="4977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200" dirty="0" err="1">
                <a:solidFill>
                  <a:srgbClr val="FFB600"/>
                </a:solidFill>
              </a:rPr>
              <a:t>Very</a:t>
            </a:r>
            <a:r>
              <a:rPr lang="en" sz="7200" dirty="0">
                <a:solidFill>
                  <a:srgbClr val="FFB600"/>
                </a:solidFill>
              </a:rPr>
              <a:t> </a:t>
            </a:r>
            <a:r>
              <a:rPr lang="pt-BR" sz="7200" dirty="0" err="1">
                <a:solidFill>
                  <a:srgbClr val="FFB600"/>
                </a:solidFill>
              </a:rPr>
              <a:t>Important</a:t>
            </a:r>
            <a:endParaRPr sz="7200" dirty="0">
              <a:solidFill>
                <a:srgbClr val="FFB600"/>
              </a:solidFill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4294967295"/>
          </p:nvPr>
        </p:nvSpPr>
        <p:spPr>
          <a:xfrm>
            <a:off x="685800" y="3411555"/>
            <a:ext cx="4977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dirty="0" err="1"/>
              <a:t>How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use </a:t>
            </a:r>
            <a:r>
              <a:rPr lang="pt-BR" dirty="0">
                <a:latin typeface="Raleway ExtraBold" panose="020B0003030101060003" pitchFamily="34" charset="0"/>
              </a:rPr>
              <a:t>“a”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>
                <a:latin typeface="Raleway ExtraBold" panose="020B0003030101060003" pitchFamily="34" charset="0"/>
              </a:rPr>
              <a:t>“</a:t>
            </a:r>
            <a:r>
              <a:rPr lang="pt-BR" dirty="0" err="1">
                <a:latin typeface="Raleway ExtraBold" panose="020B0003030101060003" pitchFamily="34" charset="0"/>
              </a:rPr>
              <a:t>an</a:t>
            </a:r>
            <a:r>
              <a:rPr lang="pt-BR" dirty="0">
                <a:latin typeface="Raleway ExtraBold" panose="020B0003030101060003" pitchFamily="34" charset="0"/>
              </a:rPr>
              <a:t>”</a:t>
            </a:r>
            <a:endParaRPr dirty="0">
              <a:latin typeface="Raleway ExtraBold" panose="020B0003030101060003" pitchFamily="34" charset="0"/>
            </a:endParaRPr>
          </a:p>
        </p:txBody>
      </p:sp>
      <p:sp>
        <p:nvSpPr>
          <p:cNvPr id="116" name="Google Shape;116;p18"/>
          <p:cNvSpPr/>
          <p:nvPr/>
        </p:nvSpPr>
        <p:spPr>
          <a:xfrm>
            <a:off x="7334564" y="2384367"/>
            <a:ext cx="299775" cy="286236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8"/>
          <p:cNvSpPr/>
          <p:nvPr/>
        </p:nvSpPr>
        <p:spPr>
          <a:xfrm rot="2466717">
            <a:off x="5819909" y="1025895"/>
            <a:ext cx="416526" cy="39771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8"/>
          <p:cNvSpPr/>
          <p:nvPr/>
        </p:nvSpPr>
        <p:spPr>
          <a:xfrm rot="-1609245">
            <a:off x="6429073" y="1276138"/>
            <a:ext cx="299725" cy="28620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8"/>
          <p:cNvSpPr/>
          <p:nvPr/>
        </p:nvSpPr>
        <p:spPr>
          <a:xfrm rot="2926063">
            <a:off x="8246537" y="1502870"/>
            <a:ext cx="224479" cy="214340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8"/>
          <p:cNvSpPr/>
          <p:nvPr/>
        </p:nvSpPr>
        <p:spPr>
          <a:xfrm rot="-1609158">
            <a:off x="8202241" y="284727"/>
            <a:ext cx="202232" cy="19309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8" name="Google Shape;610;p38">
            <a:extLst>
              <a:ext uri="{FF2B5EF4-FFF2-40B4-BE49-F238E27FC236}">
                <a16:creationId xmlns:a16="http://schemas.microsoft.com/office/drawing/2014/main" id="{29786415-90BA-4153-A31E-AD45977FEA51}"/>
              </a:ext>
            </a:extLst>
          </p:cNvPr>
          <p:cNvSpPr/>
          <p:nvPr/>
        </p:nvSpPr>
        <p:spPr>
          <a:xfrm rot="310922">
            <a:off x="6984539" y="840090"/>
            <a:ext cx="1175666" cy="1027426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609;p38">
            <a:extLst>
              <a:ext uri="{FF2B5EF4-FFF2-40B4-BE49-F238E27FC236}">
                <a16:creationId xmlns:a16="http://schemas.microsoft.com/office/drawing/2014/main" id="{37BD5CB8-7C1D-4D9B-A2E7-4FF066C69F13}"/>
              </a:ext>
            </a:extLst>
          </p:cNvPr>
          <p:cNvSpPr/>
          <p:nvPr/>
        </p:nvSpPr>
        <p:spPr>
          <a:xfrm rot="20586546">
            <a:off x="5740968" y="1733329"/>
            <a:ext cx="796391" cy="796441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611;p38">
            <a:extLst>
              <a:ext uri="{FF2B5EF4-FFF2-40B4-BE49-F238E27FC236}">
                <a16:creationId xmlns:a16="http://schemas.microsoft.com/office/drawing/2014/main" id="{A9B551F4-E04D-4714-A0D5-6B8B7C48BAB0}"/>
              </a:ext>
            </a:extLst>
          </p:cNvPr>
          <p:cNvSpPr/>
          <p:nvPr/>
        </p:nvSpPr>
        <p:spPr>
          <a:xfrm rot="2159361">
            <a:off x="6518036" y="2139419"/>
            <a:ext cx="752704" cy="752657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iv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382</Words>
  <Application>Microsoft Office PowerPoint</Application>
  <PresentationFormat>On-screen Show (16:9)</PresentationFormat>
  <Paragraphs>122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Raleway Light</vt:lpstr>
      <vt:lpstr>Raleway ExtraBold</vt:lpstr>
      <vt:lpstr>Raleway</vt:lpstr>
      <vt:lpstr>Arial</vt:lpstr>
      <vt:lpstr>Olivia template</vt:lpstr>
      <vt:lpstr> Articles</vt:lpstr>
      <vt:lpstr>Indefinite Articles: a, an</vt:lpstr>
      <vt:lpstr>PowerPoint Presentation</vt:lpstr>
      <vt:lpstr>Example</vt:lpstr>
      <vt:lpstr>Example</vt:lpstr>
      <vt:lpstr>Example</vt:lpstr>
      <vt:lpstr>Example</vt:lpstr>
      <vt:lpstr>Example</vt:lpstr>
      <vt:lpstr>Very Important</vt:lpstr>
      <vt:lpstr>How to use?</vt:lpstr>
      <vt:lpstr>Be careful!</vt:lpstr>
      <vt:lpstr>Definite Article: The</vt:lpstr>
      <vt:lpstr>PowerPoint Presentation</vt:lpstr>
      <vt:lpstr>Example</vt:lpstr>
      <vt:lpstr>Example</vt:lpstr>
      <vt:lpstr>Example</vt:lpstr>
      <vt:lpstr>Example</vt:lpstr>
      <vt:lpstr>No Article</vt:lpstr>
      <vt:lpstr>Example</vt:lpstr>
      <vt:lpstr>Example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</dc:title>
  <dc:creator>Vitor Santos</dc:creator>
  <cp:lastModifiedBy>M.SAHAWNEH</cp:lastModifiedBy>
  <cp:revision>17</cp:revision>
  <dcterms:modified xsi:type="dcterms:W3CDTF">2023-03-30T10:30:32Z</dcterms:modified>
</cp:coreProperties>
</file>