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0" r:id="rId1"/>
  </p:sldMasterIdLst>
  <p:sldIdLst>
    <p:sldId id="256" r:id="rId2"/>
    <p:sldId id="272" r:id="rId3"/>
    <p:sldId id="257" r:id="rId4"/>
    <p:sldId id="273" r:id="rId5"/>
    <p:sldId id="281" r:id="rId6"/>
    <p:sldId id="269" r:id="rId7"/>
    <p:sldId id="282" r:id="rId8"/>
    <p:sldId id="284" r:id="rId9"/>
    <p:sldId id="283" r:id="rId10"/>
    <p:sldId id="285" r:id="rId11"/>
    <p:sldId id="286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7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118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1540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1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E80666-FB37-4B36-9149-507F3B0178E3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4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E80666-FB37-4B36-9149-507F3B0178E3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3787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E80666-FB37-4B36-9149-507F3B0178E3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36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92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64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56128"/>
      </p:ext>
    </p:extLst>
  </p:cSld>
  <p:clrMapOvr>
    <a:masterClrMapping/>
  </p:clrMapOvr>
  <p:transition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E80666-FB37-4B36-9149-507F3B0178E3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08926"/>
      </p:ext>
    </p:extLst>
  </p:cSld>
  <p:clrMapOvr>
    <a:masterClrMapping/>
  </p:clrMapOvr>
  <p:transition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73918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4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E80666-FB37-4B36-9149-507F3B0178E3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10015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8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4485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42224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4102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31339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7863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7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  <p:sldLayoutId id="2147484173" r:id="rId13"/>
    <p:sldLayoutId id="2147484174" r:id="rId14"/>
    <p:sldLayoutId id="2147484175" r:id="rId15"/>
    <p:sldLayoutId id="2147484176" r:id="rId16"/>
    <p:sldLayoutId id="2147484177" r:id="rId17"/>
    <p:sldLayoutId id="2147484178" r:id="rId18"/>
  </p:sldLayoutIdLst>
  <p:transition>
    <p:pull dir="d"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youtube.com/watch?v=9Uc62CuQjc4&amp;t=329s" TargetMode="External"/><Relationship Id="rId4" Type="http://schemas.openxmlformats.org/officeDocument/2006/relationships/hyperlink" Target="https://www.youtube.com/watch?v=pl9nSVzRWvA&amp;t=25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2tpYl2tTqk&amp;t=268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84324" y="1201008"/>
            <a:ext cx="7175351" cy="1793167"/>
          </a:xfrm>
        </p:spPr>
        <p:txBody>
          <a:bodyPr/>
          <a:lstStyle/>
          <a:p>
            <a:pPr algn="ctr"/>
            <a:r>
              <a:rPr lang="en-US" dirty="0"/>
              <a:t>Functions and graphs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53494" y="3409939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Chapter 14</a:t>
            </a:r>
          </a:p>
        </p:txBody>
      </p:sp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48487" y="969183"/>
                <a:ext cx="8629067" cy="139846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You can also draw a graph if you have the rule.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For example: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For input 1,2, 3, 4 draw a graph of  the mapping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48487" y="969183"/>
                <a:ext cx="8629067" cy="1398468"/>
              </a:xfrm>
              <a:blipFill>
                <a:blip r:embed="rId2"/>
                <a:stretch>
                  <a:fillRect l="-636" t="-2183" b="-1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D55EE70-768A-4302-B566-B9FB5FBEEE9E}"/>
              </a:ext>
            </a:extLst>
          </p:cNvPr>
          <p:cNvGrpSpPr/>
          <p:nvPr/>
        </p:nvGrpSpPr>
        <p:grpSpPr>
          <a:xfrm>
            <a:off x="3737113" y="4225077"/>
            <a:ext cx="2060713" cy="2182348"/>
            <a:chOff x="3737113" y="4225077"/>
            <a:chExt cx="2060713" cy="21823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7154D9-4517-48C7-931B-507D58A6AB53}"/>
                </a:ext>
              </a:extLst>
            </p:cNvPr>
            <p:cNvSpPr/>
            <p:nvPr/>
          </p:nvSpPr>
          <p:spPr>
            <a:xfrm>
              <a:off x="5128591" y="4225077"/>
              <a:ext cx="530087" cy="307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65BEB9-E588-4C42-8F3D-DD44A5B12676}"/>
                </a:ext>
              </a:extLst>
            </p:cNvPr>
            <p:cNvSpPr/>
            <p:nvPr/>
          </p:nvSpPr>
          <p:spPr>
            <a:xfrm>
              <a:off x="5267739" y="6100259"/>
              <a:ext cx="530087" cy="307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8EE2DC-8301-4BAF-97F3-3959C730782B}"/>
                </a:ext>
              </a:extLst>
            </p:cNvPr>
            <p:cNvSpPr/>
            <p:nvPr/>
          </p:nvSpPr>
          <p:spPr>
            <a:xfrm>
              <a:off x="3737113" y="4935868"/>
              <a:ext cx="530087" cy="307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1FBFE4-E56C-4B0B-B272-A32BCDD35E28}"/>
              </a:ext>
            </a:extLst>
          </p:cNvPr>
          <p:cNvSpPr txBox="1">
            <a:spLocks/>
          </p:cNvSpPr>
          <p:nvPr/>
        </p:nvSpPr>
        <p:spPr>
          <a:xfrm>
            <a:off x="448672" y="3714504"/>
            <a:ext cx="5084110" cy="2442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F18A87-3F09-426C-80C9-21BA36B6AA33}"/>
              </a:ext>
            </a:extLst>
          </p:cNvPr>
          <p:cNvSpPr txBox="1">
            <a:spLocks/>
          </p:cNvSpPr>
          <p:nvPr/>
        </p:nvSpPr>
        <p:spPr>
          <a:xfrm>
            <a:off x="257467" y="2657060"/>
            <a:ext cx="5712637" cy="2802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 a table for the “x” and “y” coordinates.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F9A2F57-765E-4164-893B-1C798B434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364143"/>
              </p:ext>
            </p:extLst>
          </p:nvPr>
        </p:nvGraphicFramePr>
        <p:xfrm>
          <a:off x="896753" y="3466150"/>
          <a:ext cx="2571960" cy="1994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980">
                  <a:extLst>
                    <a:ext uri="{9D8B030D-6E8A-4147-A177-3AD203B41FA5}">
                      <a16:colId xmlns:a16="http://schemas.microsoft.com/office/drawing/2014/main" val="3223437774"/>
                    </a:ext>
                  </a:extLst>
                </a:gridCol>
                <a:gridCol w="1285980">
                  <a:extLst>
                    <a:ext uri="{9D8B030D-6E8A-4147-A177-3AD203B41FA5}">
                      <a16:colId xmlns:a16="http://schemas.microsoft.com/office/drawing/2014/main" val="1007977418"/>
                    </a:ext>
                  </a:extLst>
                </a:gridCol>
              </a:tblGrid>
              <a:tr h="489871">
                <a:tc>
                  <a:txBody>
                    <a:bodyPr/>
                    <a:lstStyle/>
                    <a:p>
                      <a:r>
                        <a:rPr lang="en-US" dirty="0"/>
                        <a:t>X (input)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 (output)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247935"/>
                  </a:ext>
                </a:extLst>
              </a:tr>
              <a:tr h="37613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267118"/>
                  </a:ext>
                </a:extLst>
              </a:tr>
              <a:tr h="376136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51212"/>
                  </a:ext>
                </a:extLst>
              </a:tr>
              <a:tr h="376136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459694"/>
                  </a:ext>
                </a:extLst>
              </a:tr>
              <a:tr h="376136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159774"/>
                  </a:ext>
                </a:extLst>
              </a:tr>
            </a:tbl>
          </a:graphicData>
        </a:graphic>
      </p:graphicFrame>
      <p:pic>
        <p:nvPicPr>
          <p:cNvPr id="2050" name="Picture 2" descr="Blank Grid For Coordinates (axis range 0 to 10) | Common-Core Math">
            <a:extLst>
              <a:ext uri="{FF2B5EF4-FFF2-40B4-BE49-F238E27FC236}">
                <a16:creationId xmlns:a16="http://schemas.microsoft.com/office/drawing/2014/main" id="{4D1C1973-0569-45E9-B2FE-BDD3059F2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20" y="2955792"/>
            <a:ext cx="3135617" cy="299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A283387-4067-4BA3-983D-3822DFAC3B12}"/>
              </a:ext>
            </a:extLst>
          </p:cNvPr>
          <p:cNvSpPr/>
          <p:nvPr/>
        </p:nvSpPr>
        <p:spPr>
          <a:xfrm>
            <a:off x="6414052" y="5380382"/>
            <a:ext cx="106017" cy="79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8E429A8-20D1-443E-B506-E958962CADA9}"/>
              </a:ext>
            </a:extLst>
          </p:cNvPr>
          <p:cNvSpPr/>
          <p:nvPr/>
        </p:nvSpPr>
        <p:spPr>
          <a:xfrm>
            <a:off x="6858000" y="3608487"/>
            <a:ext cx="106017" cy="79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DB65000-6DA1-4F53-98E2-CD73007319E0}"/>
              </a:ext>
            </a:extLst>
          </p:cNvPr>
          <p:cNvSpPr/>
          <p:nvPr/>
        </p:nvSpPr>
        <p:spPr>
          <a:xfrm>
            <a:off x="6628975" y="4479233"/>
            <a:ext cx="106017" cy="79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BB3D80-FE34-49EA-BF63-5D8550EA927F}"/>
              </a:ext>
            </a:extLst>
          </p:cNvPr>
          <p:cNvCxnSpPr>
            <a:cxnSpLocks/>
          </p:cNvCxnSpPr>
          <p:nvPr/>
        </p:nvCxnSpPr>
        <p:spPr>
          <a:xfrm flipV="1">
            <a:off x="6427304" y="2199861"/>
            <a:ext cx="851496" cy="3298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51E2C56-729B-4E52-A2F2-70F02E9DADF8}"/>
              </a:ext>
            </a:extLst>
          </p:cNvPr>
          <p:cNvSpPr txBox="1">
            <a:spLocks/>
          </p:cNvSpPr>
          <p:nvPr/>
        </p:nvSpPr>
        <p:spPr>
          <a:xfrm>
            <a:off x="329404" y="5626494"/>
            <a:ext cx="5712637" cy="2802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Once you′ve found your coordinates, plot them on a grid.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Draw a line connecting the points.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F076640-8106-4321-A846-FA9515D4B722}"/>
              </a:ext>
            </a:extLst>
          </p:cNvPr>
          <p:cNvSpPr/>
          <p:nvPr/>
        </p:nvSpPr>
        <p:spPr>
          <a:xfrm>
            <a:off x="7083286" y="2710067"/>
            <a:ext cx="106017" cy="79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6E8689-11D0-4CDA-8D74-F6342D9A0FC9}"/>
              </a:ext>
            </a:extLst>
          </p:cNvPr>
          <p:cNvSpPr/>
          <p:nvPr/>
        </p:nvSpPr>
        <p:spPr>
          <a:xfrm>
            <a:off x="3982985" y="191748"/>
            <a:ext cx="5723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1) Plotting Points on a Coordinate Plane | All 4 Quadrants - YouTube</a:t>
            </a:r>
            <a:endParaRPr lang="en-US" sz="1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B4DD8D-42B3-436C-9729-B3F1CCC92239}"/>
              </a:ext>
            </a:extLst>
          </p:cNvPr>
          <p:cNvSpPr/>
          <p:nvPr/>
        </p:nvSpPr>
        <p:spPr>
          <a:xfrm>
            <a:off x="3982985" y="403843"/>
            <a:ext cx="5041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2) Algebra Basics: Graphing On The Coordinate Plane - Math Antics - YouTube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303548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build="p"/>
      <p:bldP spid="12" grpId="0" build="p"/>
      <p:bldP spid="5" grpId="0" animBg="1"/>
      <p:bldP spid="17" grpId="0" animBg="1"/>
      <p:bldP spid="18" grpId="0" animBg="1"/>
      <p:bldP spid="20" grpId="0" uiExpand="1" build="p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095DA-AEE8-4DE0-98C6-E73AC2641D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171" y="1188559"/>
            <a:ext cx="3365516" cy="2840101"/>
          </a:xfrm>
        </p:spPr>
        <p:txBody>
          <a:bodyPr>
            <a:noAutofit/>
          </a:bodyPr>
          <a:lstStyle/>
          <a:p>
            <a:r>
              <a:rPr lang="en-US" sz="2500" b="1" u="sng" dirty="0"/>
              <a:t>P. 216 Ex. 14C: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Q6</a:t>
            </a:r>
          </a:p>
        </p:txBody>
      </p:sp>
      <p:pic>
        <p:nvPicPr>
          <p:cNvPr id="1026" name="Picture 2" descr="Homework/Classwork - Ms. Llanes's 6th Grade Math">
            <a:extLst>
              <a:ext uri="{FF2B5EF4-FFF2-40B4-BE49-F238E27FC236}">
                <a16:creationId xmlns:a16="http://schemas.microsoft.com/office/drawing/2014/main" id="{E2C8BE6B-FAC4-4009-9867-6BB33C8D6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12" y="327890"/>
            <a:ext cx="3206488" cy="205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E07667-764E-4F9B-ADB4-21D9109D17C1}"/>
              </a:ext>
            </a:extLst>
          </p:cNvPr>
          <p:cNvSpPr txBox="1">
            <a:spLocks/>
          </p:cNvSpPr>
          <p:nvPr/>
        </p:nvSpPr>
        <p:spPr>
          <a:xfrm>
            <a:off x="729405" y="3349486"/>
            <a:ext cx="3365516" cy="2840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u="sng" dirty="0"/>
              <a:t>P. 218 Ex. 14D:</a:t>
            </a:r>
          </a:p>
          <a:p>
            <a:pPr lvl="1"/>
            <a:r>
              <a:rPr lang="en-US" sz="2500" dirty="0"/>
              <a:t>Q1 </a:t>
            </a:r>
          </a:p>
          <a:p>
            <a:pPr lvl="1"/>
            <a:r>
              <a:rPr lang="en-US" sz="2500" dirty="0"/>
              <a:t>Q2(b)</a:t>
            </a:r>
          </a:p>
          <a:p>
            <a:pPr lvl="1"/>
            <a:r>
              <a:rPr lang="en-US" sz="2500" dirty="0"/>
              <a:t>Q6</a:t>
            </a:r>
          </a:p>
          <a:p>
            <a:pPr lvl="1"/>
            <a:r>
              <a:rPr lang="en-US" sz="2500" dirty="0"/>
              <a:t>Q7 (b, d, f)</a:t>
            </a:r>
          </a:p>
          <a:p>
            <a:pPr lvl="1"/>
            <a:r>
              <a:rPr lang="en-US" sz="2500" dirty="0"/>
              <a:t>Q9</a:t>
            </a:r>
          </a:p>
          <a:p>
            <a:pPr lvl="1"/>
            <a:r>
              <a:rPr lang="en-US" sz="2500" dirty="0"/>
              <a:t>Q11</a:t>
            </a:r>
          </a:p>
          <a:p>
            <a:pPr lvl="1"/>
            <a:r>
              <a:rPr lang="en-US" sz="2500" dirty="0"/>
              <a:t>Q12 (a)</a:t>
            </a:r>
          </a:p>
        </p:txBody>
      </p:sp>
    </p:spTree>
    <p:extLst>
      <p:ext uri="{BB962C8B-B14F-4D97-AF65-F5344CB8AC3E}">
        <p14:creationId xmlns:p14="http://schemas.microsoft.com/office/powerpoint/2010/main" val="37737881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6 Points 1">
            <a:extLst>
              <a:ext uri="{FF2B5EF4-FFF2-40B4-BE49-F238E27FC236}">
                <a16:creationId xmlns:a16="http://schemas.microsoft.com/office/drawing/2014/main" id="{1F3226E5-89BF-4F1F-A869-09F30539170A}"/>
              </a:ext>
            </a:extLst>
          </p:cNvPr>
          <p:cNvSpPr/>
          <p:nvPr/>
        </p:nvSpPr>
        <p:spPr>
          <a:xfrm rot="20067320">
            <a:off x="1580730" y="736335"/>
            <a:ext cx="6731140" cy="538533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End of chapter 14 </a:t>
            </a:r>
            <a:r>
              <a:rPr lang="en-US" sz="40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9655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A0B76-F712-404C-85CD-EAE9C4B3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04" y="1082426"/>
            <a:ext cx="6377940" cy="1293028"/>
          </a:xfrm>
        </p:spPr>
        <p:txBody>
          <a:bodyPr/>
          <a:lstStyle/>
          <a:p>
            <a:pPr algn="l"/>
            <a:r>
              <a:rPr lang="en-US" u="sng" dirty="0"/>
              <a:t>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C80D4-7E78-484C-B3E6-559A6F11D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256" y="2286001"/>
            <a:ext cx="7955280" cy="246026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Learn about graphs of linear functions.</a:t>
            </a:r>
          </a:p>
          <a:p>
            <a:pPr>
              <a:lnSpc>
                <a:spcPct val="200000"/>
              </a:lnSpc>
            </a:pPr>
            <a:r>
              <a:rPr lang="en-US" dirty="0"/>
              <a:t>Learn about equations of a line in the form y=</a:t>
            </a:r>
            <a:r>
              <a:rPr lang="en-US" dirty="0" err="1"/>
              <a:t>mx+c</a:t>
            </a:r>
            <a:r>
              <a:rPr lang="en-US" dirty="0"/>
              <a:t>.</a:t>
            </a:r>
          </a:p>
          <a:p>
            <a:pPr>
              <a:lnSpc>
                <a:spcPct val="200000"/>
              </a:lnSpc>
            </a:pPr>
            <a:r>
              <a:rPr lang="en-US" dirty="0"/>
              <a:t>Learn about functions and their inverses</a:t>
            </a:r>
          </a:p>
        </p:txBody>
      </p:sp>
    </p:spTree>
    <p:extLst>
      <p:ext uri="{BB962C8B-B14F-4D97-AF65-F5344CB8AC3E}">
        <p14:creationId xmlns:p14="http://schemas.microsoft.com/office/powerpoint/2010/main" val="57630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289" y="959173"/>
            <a:ext cx="8323421" cy="1143000"/>
          </a:xfrm>
        </p:spPr>
        <p:txBody>
          <a:bodyPr>
            <a:normAutofit/>
          </a:bodyPr>
          <a:lstStyle/>
          <a:p>
            <a:pPr algn="l"/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Functions: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6569" y="2062038"/>
            <a:ext cx="8167141" cy="8137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learned in chapter 7 what a function machine is.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Below are examples of function machines:</a:t>
            </a:r>
          </a:p>
        </p:txBody>
      </p:sp>
      <p:pic>
        <p:nvPicPr>
          <p:cNvPr id="1026" name="Picture 2" descr="Function Machines - Mr-Mathematics.com">
            <a:extLst>
              <a:ext uri="{FF2B5EF4-FFF2-40B4-BE49-F238E27FC236}">
                <a16:creationId xmlns:a16="http://schemas.microsoft.com/office/drawing/2014/main" id="{B8CF1102-CE59-4B9E-9701-8B978FF48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t="10474" r="52803" b="74494"/>
          <a:stretch/>
        </p:blipFill>
        <p:spPr bwMode="auto">
          <a:xfrm>
            <a:off x="2522902" y="4486824"/>
            <a:ext cx="3954361" cy="87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unction Machines - Mr-Mathematics.com">
            <a:extLst>
              <a:ext uri="{FF2B5EF4-FFF2-40B4-BE49-F238E27FC236}">
                <a16:creationId xmlns:a16="http://schemas.microsoft.com/office/drawing/2014/main" id="{8D843E51-FADF-4034-81DB-4456B79A5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9" t="9295" r="2855" b="74494"/>
          <a:stretch/>
        </p:blipFill>
        <p:spPr bwMode="auto">
          <a:xfrm>
            <a:off x="2441449" y="5637484"/>
            <a:ext cx="4022562" cy="93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vising Function Machines">
            <a:extLst>
              <a:ext uri="{FF2B5EF4-FFF2-40B4-BE49-F238E27FC236}">
                <a16:creationId xmlns:a16="http://schemas.microsoft.com/office/drawing/2014/main" id="{FD05B538-C436-4B4A-B358-D39DC7016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6" t="49258" r="2860" b="29465"/>
          <a:stretch/>
        </p:blipFill>
        <p:spPr bwMode="auto">
          <a:xfrm>
            <a:off x="2494458" y="3225664"/>
            <a:ext cx="4022562" cy="104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E4BE78-3ABC-4047-9320-2761DFB71D4D}"/>
              </a:ext>
            </a:extLst>
          </p:cNvPr>
          <p:cNvSpPr/>
          <p:nvPr/>
        </p:nvSpPr>
        <p:spPr>
          <a:xfrm>
            <a:off x="4486124" y="6559825"/>
            <a:ext cx="4671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Algebra Basics: What Are Functions? - Math Antics - YouTube</a:t>
            </a:r>
            <a:endParaRPr lang="en-US" sz="1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10 to the Power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608645-6E51-47CA-947C-FB675D0A4230}"/>
              </a:ext>
            </a:extLst>
          </p:cNvPr>
          <p:cNvSpPr txBox="1">
            <a:spLocks/>
          </p:cNvSpPr>
          <p:nvPr/>
        </p:nvSpPr>
        <p:spPr>
          <a:xfrm>
            <a:off x="488429" y="1253981"/>
            <a:ext cx="8167141" cy="81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can also use a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mapping diagram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show what outputs go with particular inputs. Here’s an example of a mapping diagram where all inputs are multiplied by 3.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98572FB-2454-4871-A6FD-4C504083C459}"/>
              </a:ext>
            </a:extLst>
          </p:cNvPr>
          <p:cNvSpPr txBox="1">
            <a:spLocks/>
          </p:cNvSpPr>
          <p:nvPr/>
        </p:nvSpPr>
        <p:spPr>
          <a:xfrm>
            <a:off x="460375" y="4790307"/>
            <a:ext cx="8167141" cy="81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Oval 13">
                <a:extLst>
                  <a:ext uri="{FF2B5EF4-FFF2-40B4-BE49-F238E27FC236}">
                    <a16:creationId xmlns:a16="http://schemas.microsoft.com/office/drawing/2014/main" id="{698F8FAF-5025-4FFD-93A6-B5026FF9E74D}"/>
                  </a:ext>
                </a:extLst>
              </p:cNvPr>
              <p:cNvSpPr/>
              <p:nvPr/>
            </p:nvSpPr>
            <p:spPr>
              <a:xfrm>
                <a:off x="5993434" y="3021967"/>
                <a:ext cx="2690191" cy="1781592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We usually write the function this way: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Speech Bubble: Oval 13">
                <a:extLst>
                  <a:ext uri="{FF2B5EF4-FFF2-40B4-BE49-F238E27FC236}">
                    <a16:creationId xmlns:a16="http://schemas.microsoft.com/office/drawing/2014/main" id="{698F8FAF-5025-4FFD-93A6-B5026FF9E7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434" y="3021967"/>
                <a:ext cx="2690191" cy="1781592"/>
              </a:xfrm>
              <a:prstGeom prst="wedgeEllipseCallou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52B0CAD-0B2A-4150-A66E-BD4FF0EE2E74}"/>
              </a:ext>
            </a:extLst>
          </p:cNvPr>
          <p:cNvGrpSpPr/>
          <p:nvPr/>
        </p:nvGrpSpPr>
        <p:grpSpPr>
          <a:xfrm>
            <a:off x="2444706" y="2972287"/>
            <a:ext cx="3544411" cy="3283022"/>
            <a:chOff x="2444706" y="3144563"/>
            <a:chExt cx="3544411" cy="328302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AA69C0C-241E-46F5-8A5E-696056367D58}"/>
                </a:ext>
              </a:extLst>
            </p:cNvPr>
            <p:cNvGrpSpPr/>
            <p:nvPr/>
          </p:nvGrpSpPr>
          <p:grpSpPr>
            <a:xfrm>
              <a:off x="2444706" y="3179532"/>
              <a:ext cx="3544411" cy="3248053"/>
              <a:chOff x="2415480" y="2952785"/>
              <a:chExt cx="3544411" cy="3248053"/>
            </a:xfrm>
          </p:grpSpPr>
          <p:pic>
            <p:nvPicPr>
              <p:cNvPr id="2052" name="Picture 4" descr="Different Ways of Representing Functions With Mappings, Ordered Pairs,  Tables &amp; Graphs - KATE'S MATH LESSONS">
                <a:extLst>
                  <a:ext uri="{FF2B5EF4-FFF2-40B4-BE49-F238E27FC236}">
                    <a16:creationId xmlns:a16="http://schemas.microsoft.com/office/drawing/2014/main" id="{E3F9B425-DAA5-4CED-A170-7CA5F68CEF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000"/>
              <a:stretch/>
            </p:blipFill>
            <p:spPr bwMode="auto">
              <a:xfrm>
                <a:off x="2415480" y="3035219"/>
                <a:ext cx="3544411" cy="31656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9E5A21D1-14B0-4CF9-8B12-D825C90D92F1}"/>
                      </a:ext>
                    </a:extLst>
                  </p:cNvPr>
                  <p:cNvSpPr/>
                  <p:nvPr/>
                </p:nvSpPr>
                <p:spPr>
                  <a:xfrm>
                    <a:off x="4275066" y="2952785"/>
                    <a:ext cx="40908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9E5A21D1-14B0-4CF9-8B12-D825C90D92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5066" y="2952785"/>
                    <a:ext cx="40908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EFFF642-2888-4324-8430-44C584425777}"/>
                    </a:ext>
                  </a:extLst>
                </p:cNvPr>
                <p:cNvSpPr txBox="1"/>
                <p:nvPr/>
              </p:nvSpPr>
              <p:spPr>
                <a:xfrm>
                  <a:off x="2738255" y="3144563"/>
                  <a:ext cx="40908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EFFF642-2888-4324-8430-44C5844257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255" y="3144563"/>
                  <a:ext cx="409085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4329992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10 to the Power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608645-6E51-47CA-947C-FB675D0A4230}"/>
              </a:ext>
            </a:extLst>
          </p:cNvPr>
          <p:cNvSpPr txBox="1">
            <a:spLocks/>
          </p:cNvSpPr>
          <p:nvPr/>
        </p:nvSpPr>
        <p:spPr>
          <a:xfrm>
            <a:off x="488429" y="1253981"/>
            <a:ext cx="8167141" cy="81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Here is another an example of a mapping diagram where all inputs are multiplied by 2 then 4 is subtracted from the product.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98572FB-2454-4871-A6FD-4C504083C459}"/>
              </a:ext>
            </a:extLst>
          </p:cNvPr>
          <p:cNvSpPr txBox="1">
            <a:spLocks/>
          </p:cNvSpPr>
          <p:nvPr/>
        </p:nvSpPr>
        <p:spPr>
          <a:xfrm>
            <a:off x="460375" y="4790307"/>
            <a:ext cx="8167141" cy="81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Oval 13">
                <a:extLst>
                  <a:ext uri="{FF2B5EF4-FFF2-40B4-BE49-F238E27FC236}">
                    <a16:creationId xmlns:a16="http://schemas.microsoft.com/office/drawing/2014/main" id="{698F8FAF-5025-4FFD-93A6-B5026FF9E74D}"/>
                  </a:ext>
                </a:extLst>
              </p:cNvPr>
              <p:cNvSpPr/>
              <p:nvPr/>
            </p:nvSpPr>
            <p:spPr>
              <a:xfrm>
                <a:off x="5993434" y="2964716"/>
                <a:ext cx="3044549" cy="1838843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We write the function this way: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Speech Bubble: Oval 13">
                <a:extLst>
                  <a:ext uri="{FF2B5EF4-FFF2-40B4-BE49-F238E27FC236}">
                    <a16:creationId xmlns:a16="http://schemas.microsoft.com/office/drawing/2014/main" id="{698F8FAF-5025-4FFD-93A6-B5026FF9E7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434" y="2964716"/>
                <a:ext cx="3044549" cy="1838843"/>
              </a:xfrm>
              <a:prstGeom prst="wedgeEllipseCallou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2F1462B-6D68-49A9-86F7-1AA5A76D3AA9}"/>
              </a:ext>
            </a:extLst>
          </p:cNvPr>
          <p:cNvGrpSpPr/>
          <p:nvPr/>
        </p:nvGrpSpPr>
        <p:grpSpPr>
          <a:xfrm>
            <a:off x="2449023" y="2938079"/>
            <a:ext cx="3544411" cy="2785540"/>
            <a:chOff x="2449023" y="2938079"/>
            <a:chExt cx="3544411" cy="27855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1F09C2D-634D-47BF-AD1A-A2426914717A}"/>
                </a:ext>
              </a:extLst>
            </p:cNvPr>
            <p:cNvGrpSpPr/>
            <p:nvPr/>
          </p:nvGrpSpPr>
          <p:grpSpPr>
            <a:xfrm>
              <a:off x="2449023" y="2964716"/>
              <a:ext cx="3544411" cy="2758903"/>
              <a:chOff x="2415480" y="2952785"/>
              <a:chExt cx="3544411" cy="275890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AA69C0C-241E-46F5-8A5E-696056367D58}"/>
                  </a:ext>
                </a:extLst>
              </p:cNvPr>
              <p:cNvGrpSpPr/>
              <p:nvPr/>
            </p:nvGrpSpPr>
            <p:grpSpPr>
              <a:xfrm>
                <a:off x="2415480" y="2952785"/>
                <a:ext cx="3544411" cy="2758903"/>
                <a:chOff x="2415480" y="2952785"/>
                <a:chExt cx="3544411" cy="2758903"/>
              </a:xfrm>
            </p:grpSpPr>
            <p:pic>
              <p:nvPicPr>
                <p:cNvPr id="2052" name="Picture 4" descr="Different Ways of Representing Functions With Mappings, Ordered Pairs,  Tables &amp; Graphs - KATE'S MATH LESSONS">
                  <a:extLst>
                    <a:ext uri="{FF2B5EF4-FFF2-40B4-BE49-F238E27FC236}">
                      <a16:creationId xmlns:a16="http://schemas.microsoft.com/office/drawing/2014/main" id="{E3F9B425-DAA5-4CED-A170-7CA5F68CEF4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0000" b="13907"/>
                <a:stretch/>
              </p:blipFill>
              <p:spPr bwMode="auto">
                <a:xfrm>
                  <a:off x="2415480" y="3035220"/>
                  <a:ext cx="3544411" cy="26764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9E5A21D1-14B0-4CF9-8B12-D825C90D9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75066" y="2952785"/>
                      <a:ext cx="40908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9E5A21D1-14B0-4CF9-8B12-D825C90D92F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75066" y="2952785"/>
                      <a:ext cx="409086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060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5D0C470-7C0E-4140-B967-68A39D686250}"/>
                  </a:ext>
                </a:extLst>
              </p:cNvPr>
              <p:cNvSpPr/>
              <p:nvPr/>
            </p:nvSpPr>
            <p:spPr>
              <a:xfrm>
                <a:off x="3088625" y="3697354"/>
                <a:ext cx="410817" cy="15593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-1</a:t>
                </a: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</a:t>
                </a: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n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271CC4-FBCD-4B4D-8EB4-CD1C34E1D110}"/>
                  </a:ext>
                </a:extLst>
              </p:cNvPr>
              <p:cNvSpPr/>
              <p:nvPr/>
            </p:nvSpPr>
            <p:spPr>
              <a:xfrm>
                <a:off x="4719474" y="3556561"/>
                <a:ext cx="554891" cy="1678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-6</a:t>
                </a: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0</a:t>
                </a: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8</a:t>
                </a:r>
              </a:p>
              <a:p>
                <a:pPr algn="ctr"/>
                <a:endParaRPr lang="en-US" sz="1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2n-4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DB7C393B-3818-4E18-9247-3FED7111F8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99442" y="5234609"/>
                <a:ext cx="1220032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E49279E-30B7-490C-A677-BBEE0517F883}"/>
                    </a:ext>
                  </a:extLst>
                </p:cNvPr>
                <p:cNvSpPr txBox="1"/>
                <p:nvPr/>
              </p:nvSpPr>
              <p:spPr>
                <a:xfrm>
                  <a:off x="3832466" y="3420472"/>
                  <a:ext cx="1291119" cy="528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0" dirty="0">
                      <a:latin typeface="+mj-lt"/>
                    </a:rPr>
                    <a:t>x</a:t>
                  </a:r>
                  <a14:m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a14:m>
                  <a:endParaRPr lang="en-US" sz="1600" b="1" dirty="0"/>
                </a:p>
                <a:p>
                  <a:endParaRPr lang="en-US" sz="1200" b="1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E49279E-30B7-490C-A677-BBEE0517F8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2466" y="3420472"/>
                  <a:ext cx="1291119" cy="528799"/>
                </a:xfrm>
                <a:prstGeom prst="rect">
                  <a:avLst/>
                </a:prstGeom>
                <a:blipFill>
                  <a:blip r:embed="rId5"/>
                  <a:stretch>
                    <a:fillRect l="-2844" t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4D2BF10-5C91-444E-A068-0650C861E91F}"/>
                    </a:ext>
                  </a:extLst>
                </p:cNvPr>
                <p:cNvSpPr/>
                <p:nvPr/>
              </p:nvSpPr>
              <p:spPr>
                <a:xfrm>
                  <a:off x="2791691" y="2938079"/>
                  <a:ext cx="40908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4D2BF10-5C91-444E-A068-0650C861E9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691" y="2938079"/>
                  <a:ext cx="409086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8440267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095DA-AEE8-4DE0-98C6-E73AC2641D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171" y="1824664"/>
            <a:ext cx="3365516" cy="2840101"/>
          </a:xfrm>
        </p:spPr>
        <p:txBody>
          <a:bodyPr>
            <a:noAutofit/>
          </a:bodyPr>
          <a:lstStyle/>
          <a:p>
            <a:r>
              <a:rPr lang="en-US" sz="2500" b="1" u="sng" dirty="0"/>
              <a:t>P. 214 Ex. 14A: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Q3 (</a:t>
            </a:r>
            <a:r>
              <a:rPr lang="en-US" sz="2500" dirty="0" err="1"/>
              <a:t>a,b,c</a:t>
            </a:r>
            <a:r>
              <a:rPr lang="en-US" sz="25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Q4(a)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Q6(a)</a:t>
            </a:r>
          </a:p>
        </p:txBody>
      </p:sp>
      <p:pic>
        <p:nvPicPr>
          <p:cNvPr id="1026" name="Picture 2" descr="Homework/Classwork - Ms. Llanes's 6th Grade Math">
            <a:extLst>
              <a:ext uri="{FF2B5EF4-FFF2-40B4-BE49-F238E27FC236}">
                <a16:creationId xmlns:a16="http://schemas.microsoft.com/office/drawing/2014/main" id="{E2C8BE6B-FAC4-4009-9867-6BB33C8D6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12" y="327890"/>
            <a:ext cx="3206488" cy="205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2113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289" y="959173"/>
            <a:ext cx="8323421" cy="1143000"/>
          </a:xfrm>
        </p:spPr>
        <p:txBody>
          <a:bodyPr>
            <a:normAutofit/>
          </a:bodyPr>
          <a:lstStyle/>
          <a:p>
            <a:pPr algn="l"/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Linear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66569" y="2062038"/>
                <a:ext cx="8167141" cy="104692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 a graph, the horizonal axis is called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-axis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the vertical axis is called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-axis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Coordinates of a point, are ordered pairs written in the form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66569" y="2062038"/>
                <a:ext cx="8167141" cy="1046922"/>
              </a:xfrm>
              <a:blipFill>
                <a:blip r:embed="rId2"/>
                <a:stretch>
                  <a:fillRect l="-672" b="-5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X and y axis">
            <a:extLst>
              <a:ext uri="{FF2B5EF4-FFF2-40B4-BE49-F238E27FC236}">
                <a16:creationId xmlns:a16="http://schemas.microsoft.com/office/drawing/2014/main" id="{D0C51BD7-5EC6-4039-8E88-404055C7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515" y="3749041"/>
            <a:ext cx="30194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D55EE70-768A-4302-B566-B9FB5FBEEE9E}"/>
              </a:ext>
            </a:extLst>
          </p:cNvPr>
          <p:cNvGrpSpPr/>
          <p:nvPr/>
        </p:nvGrpSpPr>
        <p:grpSpPr>
          <a:xfrm>
            <a:off x="3737113" y="4225077"/>
            <a:ext cx="2060713" cy="2182348"/>
            <a:chOff x="3737113" y="4225077"/>
            <a:chExt cx="2060713" cy="21823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7154D9-4517-48C7-931B-507D58A6AB53}"/>
                </a:ext>
              </a:extLst>
            </p:cNvPr>
            <p:cNvSpPr/>
            <p:nvPr/>
          </p:nvSpPr>
          <p:spPr>
            <a:xfrm>
              <a:off x="5128591" y="4225077"/>
              <a:ext cx="530087" cy="307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65BEB9-E588-4C42-8F3D-DD44A5B12676}"/>
                </a:ext>
              </a:extLst>
            </p:cNvPr>
            <p:cNvSpPr/>
            <p:nvPr/>
          </p:nvSpPr>
          <p:spPr>
            <a:xfrm>
              <a:off x="5267739" y="6100259"/>
              <a:ext cx="530087" cy="307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8EE2DC-8301-4BAF-97F3-3959C730782B}"/>
                </a:ext>
              </a:extLst>
            </p:cNvPr>
            <p:cNvSpPr/>
            <p:nvPr/>
          </p:nvSpPr>
          <p:spPr>
            <a:xfrm>
              <a:off x="3737113" y="4935868"/>
              <a:ext cx="530087" cy="307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40AF347-9B4E-4720-986C-E9A6B8CBFFC4}"/>
              </a:ext>
            </a:extLst>
          </p:cNvPr>
          <p:cNvSpPr/>
          <p:nvPr/>
        </p:nvSpPr>
        <p:spPr>
          <a:xfrm>
            <a:off x="6334539" y="4178199"/>
            <a:ext cx="2292626" cy="1504950"/>
          </a:xfrm>
          <a:prstGeom prst="cloudCallout">
            <a:avLst>
              <a:gd name="adj1" fmla="val -42220"/>
              <a:gd name="adj2" fmla="val 77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Can you write the coordinates of A, B and C?</a:t>
            </a:r>
          </a:p>
        </p:txBody>
      </p:sp>
    </p:spTree>
    <p:extLst>
      <p:ext uri="{BB962C8B-B14F-4D97-AF65-F5344CB8AC3E}">
        <p14:creationId xmlns:p14="http://schemas.microsoft.com/office/powerpoint/2010/main" val="86214120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8487" y="1539026"/>
            <a:ext cx="8629067" cy="13984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find the rule for the mapping: do the following: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Write the coordinates of at least three points.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Derive the rule for the mapping.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55EE70-768A-4302-B566-B9FB5FBEEE9E}"/>
              </a:ext>
            </a:extLst>
          </p:cNvPr>
          <p:cNvGrpSpPr/>
          <p:nvPr/>
        </p:nvGrpSpPr>
        <p:grpSpPr>
          <a:xfrm>
            <a:off x="3737113" y="4794920"/>
            <a:ext cx="2060713" cy="2182348"/>
            <a:chOff x="3737113" y="4225077"/>
            <a:chExt cx="2060713" cy="21823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7154D9-4517-48C7-931B-507D58A6AB53}"/>
                </a:ext>
              </a:extLst>
            </p:cNvPr>
            <p:cNvSpPr/>
            <p:nvPr/>
          </p:nvSpPr>
          <p:spPr>
            <a:xfrm>
              <a:off x="5128591" y="4225077"/>
              <a:ext cx="530087" cy="307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65BEB9-E588-4C42-8F3D-DD44A5B12676}"/>
                </a:ext>
              </a:extLst>
            </p:cNvPr>
            <p:cNvSpPr/>
            <p:nvPr/>
          </p:nvSpPr>
          <p:spPr>
            <a:xfrm>
              <a:off x="5267739" y="6100259"/>
              <a:ext cx="530087" cy="307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8EE2DC-8301-4BAF-97F3-3959C730782B}"/>
                </a:ext>
              </a:extLst>
            </p:cNvPr>
            <p:cNvSpPr/>
            <p:nvPr/>
          </p:nvSpPr>
          <p:spPr>
            <a:xfrm>
              <a:off x="3737113" y="4935868"/>
              <a:ext cx="530087" cy="307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Graphing Linear Equations Lesson Plan: Functions | BrainPOP Educators">
            <a:extLst>
              <a:ext uri="{FF2B5EF4-FFF2-40B4-BE49-F238E27FC236}">
                <a16:creationId xmlns:a16="http://schemas.microsoft.com/office/drawing/2014/main" id="{43CF4859-6BE2-4E3F-987A-328058489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3625" r="10770" b="10432"/>
          <a:stretch/>
        </p:blipFill>
        <p:spPr bwMode="auto">
          <a:xfrm>
            <a:off x="5648739" y="2986553"/>
            <a:ext cx="3427589" cy="387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1FBFE4-E56C-4B0B-B272-A32BCDD35E28}"/>
              </a:ext>
            </a:extLst>
          </p:cNvPr>
          <p:cNvSpPr txBox="1">
            <a:spLocks/>
          </p:cNvSpPr>
          <p:nvPr/>
        </p:nvSpPr>
        <p:spPr>
          <a:xfrm>
            <a:off x="448672" y="4284347"/>
            <a:ext cx="5084110" cy="2442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96FCB83-AABA-41E8-BA3D-2527E5D6C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307047"/>
              </p:ext>
            </p:extLst>
          </p:nvPr>
        </p:nvGraphicFramePr>
        <p:xfrm>
          <a:off x="1891746" y="4075234"/>
          <a:ext cx="163001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009">
                  <a:extLst>
                    <a:ext uri="{9D8B030D-6E8A-4147-A177-3AD203B41FA5}">
                      <a16:colId xmlns:a16="http://schemas.microsoft.com/office/drawing/2014/main" val="145326944"/>
                    </a:ext>
                  </a:extLst>
                </a:gridCol>
                <a:gridCol w="815009">
                  <a:extLst>
                    <a:ext uri="{9D8B030D-6E8A-4147-A177-3AD203B41FA5}">
                      <a16:colId xmlns:a16="http://schemas.microsoft.com/office/drawing/2014/main" val="2504536450"/>
                    </a:ext>
                  </a:extLst>
                </a:gridCol>
              </a:tblGrid>
              <a:tr h="352033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228345"/>
                  </a:ext>
                </a:extLst>
              </a:tr>
              <a:tr h="352033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02510"/>
                  </a:ext>
                </a:extLst>
              </a:tr>
              <a:tr h="352033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96373"/>
                  </a:ext>
                </a:extLst>
              </a:tr>
              <a:tr h="352033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688098"/>
                  </a:ext>
                </a:extLst>
              </a:tr>
            </a:tbl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BFC995D-94D5-4A79-8801-77F89515BB78}"/>
              </a:ext>
            </a:extLst>
          </p:cNvPr>
          <p:cNvSpPr txBox="1">
            <a:spLocks/>
          </p:cNvSpPr>
          <p:nvPr/>
        </p:nvSpPr>
        <p:spPr>
          <a:xfrm>
            <a:off x="148486" y="3215440"/>
            <a:ext cx="5475047" cy="78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example: from the graph pick three coordinates.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FCF9A56-0C0A-4388-9FDD-1F338D697D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691" y="5775122"/>
                <a:ext cx="5475048" cy="13984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You have to find the rule that changes the “x” to “y”, which in this case is x2+2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FCF9A56-0C0A-4388-9FDD-1F338D697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91" y="5775122"/>
                <a:ext cx="5475048" cy="1398467"/>
              </a:xfrm>
              <a:prstGeom prst="rect">
                <a:avLst/>
              </a:prstGeom>
              <a:blipFill>
                <a:blip r:embed="rId3"/>
                <a:stretch>
                  <a:fillRect l="-1001" t="-1739" r="-2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0593FD8-D850-426F-95D4-F719C56461BC}"/>
              </a:ext>
            </a:extLst>
          </p:cNvPr>
          <p:cNvSpPr txBox="1">
            <a:spLocks/>
          </p:cNvSpPr>
          <p:nvPr/>
        </p:nvSpPr>
        <p:spPr>
          <a:xfrm>
            <a:off x="341245" y="957046"/>
            <a:ext cx="8629067" cy="493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Finding a rule from a graph</a:t>
            </a:r>
          </a:p>
        </p:txBody>
      </p:sp>
    </p:spTree>
    <p:extLst>
      <p:ext uri="{BB962C8B-B14F-4D97-AF65-F5344CB8AC3E}">
        <p14:creationId xmlns:p14="http://schemas.microsoft.com/office/powerpoint/2010/main" val="243953402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build="p"/>
      <p:bldP spid="15" grpId="0" build="p"/>
      <p:bldP spid="16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095DA-AEE8-4DE0-98C6-E73AC2641D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171" y="1824664"/>
            <a:ext cx="3365516" cy="2840101"/>
          </a:xfrm>
        </p:spPr>
        <p:txBody>
          <a:bodyPr>
            <a:noAutofit/>
          </a:bodyPr>
          <a:lstStyle/>
          <a:p>
            <a:r>
              <a:rPr lang="en-US" sz="2500" b="1" u="sng" dirty="0"/>
              <a:t>P. 216 Ex. 14B: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Q3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Q4</a:t>
            </a:r>
          </a:p>
        </p:txBody>
      </p:sp>
      <p:pic>
        <p:nvPicPr>
          <p:cNvPr id="1026" name="Picture 2" descr="Homework/Classwork - Ms. Llanes's 6th Grade Math">
            <a:extLst>
              <a:ext uri="{FF2B5EF4-FFF2-40B4-BE49-F238E27FC236}">
                <a16:creationId xmlns:a16="http://schemas.microsoft.com/office/drawing/2014/main" id="{E2C8BE6B-FAC4-4009-9867-6BB33C8D6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12" y="327890"/>
            <a:ext cx="3206488" cy="205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9159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36744</TotalTime>
  <Words>495</Words>
  <Application>Microsoft Office PowerPoint</Application>
  <PresentationFormat>On-screen Show (4:3)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Cambria Math</vt:lpstr>
      <vt:lpstr>Century Gothic</vt:lpstr>
      <vt:lpstr>Wingdings</vt:lpstr>
      <vt:lpstr>Vapor Trail</vt:lpstr>
      <vt:lpstr>Functions and graphs</vt:lpstr>
      <vt:lpstr>Objectives:</vt:lpstr>
      <vt:lpstr>Functions:</vt:lpstr>
      <vt:lpstr>PowerPoint Presentation</vt:lpstr>
      <vt:lpstr>PowerPoint Presentation</vt:lpstr>
      <vt:lpstr>PowerPoint Presentation</vt:lpstr>
      <vt:lpstr>Linear graphs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T.Newas</dc:creator>
  <cp:lastModifiedBy>T.Newas</cp:lastModifiedBy>
  <cp:revision>199</cp:revision>
  <dcterms:created xsi:type="dcterms:W3CDTF">2014-09-16T21:39:42Z</dcterms:created>
  <dcterms:modified xsi:type="dcterms:W3CDTF">2023-04-03T06:57:26Z</dcterms:modified>
</cp:coreProperties>
</file>