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64" r:id="rId3"/>
    <p:sldId id="257" r:id="rId4"/>
    <p:sldId id="258" r:id="rId5"/>
    <p:sldId id="259" r:id="rId6"/>
    <p:sldId id="260" r:id="rId7"/>
    <p:sldId id="261" r:id="rId8"/>
    <p:sldId id="267" r:id="rId9"/>
    <p:sldId id="262" r:id="rId10"/>
    <p:sldId id="263"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7" autoAdjust="0"/>
  </p:normalViewPr>
  <p:slideViewPr>
    <p:cSldViewPr snapToGrid="0">
      <p:cViewPr varScale="1">
        <p:scale>
          <a:sx n="67" d="100"/>
          <a:sy n="67" d="100"/>
        </p:scale>
        <p:origin x="2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87629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242303-47CA-432C-B3AD-D0BE8CE16CEE}"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66122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2857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006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31471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414520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3406199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84907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49870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94204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32525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242303-47CA-432C-B3AD-D0BE8CE16CEE}"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18934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242303-47CA-432C-B3AD-D0BE8CE16CEE}"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24091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13742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419082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1242303-47CA-432C-B3AD-D0BE8CE16CEE}" type="datetimeFigureOut">
              <a:rPr lang="en-US" smtClean="0"/>
              <a:t>4/2/2023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422633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242303-47CA-432C-B3AD-D0BE8CE16CEE}"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315509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242303-47CA-432C-B3AD-D0BE8CE16CEE}" type="datetimeFigureOut">
              <a:rPr lang="en-US" smtClean="0"/>
              <a:t>4/2/2023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3BE7F6-60DA-45C7-A003-73C6E75F4B61}" type="slidenum">
              <a:rPr lang="en-US" smtClean="0"/>
              <a:t>‹#›</a:t>
            </a:fld>
            <a:endParaRPr lang="en-US"/>
          </a:p>
        </p:txBody>
      </p:sp>
    </p:spTree>
    <p:extLst>
      <p:ext uri="{BB962C8B-B14F-4D97-AF65-F5344CB8AC3E}">
        <p14:creationId xmlns:p14="http://schemas.microsoft.com/office/powerpoint/2010/main" val="3232762021"/>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221F7-9D1A-41EF-9DAB-80CF085CD502}"/>
              </a:ext>
            </a:extLst>
          </p:cNvPr>
          <p:cNvSpPr>
            <a:spLocks noGrp="1"/>
          </p:cNvSpPr>
          <p:nvPr>
            <p:ph type="title"/>
          </p:nvPr>
        </p:nvSpPr>
        <p:spPr>
          <a:xfrm>
            <a:off x="1128697" y="973222"/>
            <a:ext cx="9404723" cy="939984"/>
          </a:xfrm>
        </p:spPr>
        <p:txBody>
          <a:bodyPr/>
          <a:lstStyle/>
          <a:p>
            <a:pPr algn="ctr" rtl="1"/>
            <a:r>
              <a:rPr lang="ar-JO" sz="4800" b="1" dirty="0">
                <a:solidFill>
                  <a:srgbClr val="FF0000"/>
                </a:solidFill>
              </a:rPr>
              <a:t>الدرس الرابع : الإضطهاد مِن أجل البِّر </a:t>
            </a:r>
            <a:endParaRPr lang="en-US" sz="4800" b="1" dirty="0">
              <a:solidFill>
                <a:srgbClr val="FF0000"/>
              </a:solidFill>
            </a:endParaRPr>
          </a:p>
        </p:txBody>
      </p:sp>
      <p:pic>
        <p:nvPicPr>
          <p:cNvPr id="12" name="Content Placeholder 11">
            <a:extLst>
              <a:ext uri="{FF2B5EF4-FFF2-40B4-BE49-F238E27FC236}">
                <a16:creationId xmlns:a16="http://schemas.microsoft.com/office/drawing/2014/main" id="{A0C6E136-B97E-4BBA-8C67-81616C0E08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91" t="5059" r="3215" b="12126"/>
          <a:stretch/>
        </p:blipFill>
        <p:spPr>
          <a:xfrm>
            <a:off x="2208627" y="2410058"/>
            <a:ext cx="7441810" cy="34747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763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7B12-6D89-4FB8-8B39-7ADF561E4B0E}"/>
              </a:ext>
            </a:extLst>
          </p:cNvPr>
          <p:cNvSpPr>
            <a:spLocks noGrp="1"/>
          </p:cNvSpPr>
          <p:nvPr>
            <p:ph type="title"/>
          </p:nvPr>
        </p:nvSpPr>
        <p:spPr>
          <a:xfrm>
            <a:off x="1125416" y="438650"/>
            <a:ext cx="8629997" cy="897780"/>
          </a:xfrm>
        </p:spPr>
        <p:txBody>
          <a:bodyPr/>
          <a:lstStyle/>
          <a:p>
            <a:pPr algn="r" rtl="1"/>
            <a:r>
              <a:rPr lang="ar-JO" b="1" dirty="0">
                <a:solidFill>
                  <a:srgbClr val="FF0000"/>
                </a:solidFill>
              </a:rPr>
              <a:t>أشهر الإضطهادات التي أثيرت ضد المسيحية :</a:t>
            </a:r>
            <a:endParaRPr lang="en-US" b="1" dirty="0">
              <a:solidFill>
                <a:srgbClr val="FF0000"/>
              </a:solidFill>
            </a:endParaRPr>
          </a:p>
        </p:txBody>
      </p:sp>
      <p:sp>
        <p:nvSpPr>
          <p:cNvPr id="3" name="Content Placeholder 2">
            <a:extLst>
              <a:ext uri="{FF2B5EF4-FFF2-40B4-BE49-F238E27FC236}">
                <a16:creationId xmlns:a16="http://schemas.microsoft.com/office/drawing/2014/main" id="{ED77AE24-D846-471D-BC31-99B9DAD6F12D}"/>
              </a:ext>
            </a:extLst>
          </p:cNvPr>
          <p:cNvSpPr>
            <a:spLocks noGrp="1"/>
          </p:cNvSpPr>
          <p:nvPr>
            <p:ph idx="1"/>
          </p:nvPr>
        </p:nvSpPr>
        <p:spPr>
          <a:xfrm>
            <a:off x="492369" y="1617784"/>
            <a:ext cx="10789920" cy="5078436"/>
          </a:xfrm>
        </p:spPr>
        <p:txBody>
          <a:bodyPr>
            <a:noAutofit/>
          </a:bodyPr>
          <a:lstStyle/>
          <a:p>
            <a:pPr algn="r" rtl="1"/>
            <a:r>
              <a:rPr lang="ar-JO" sz="2800" b="1" dirty="0">
                <a:solidFill>
                  <a:srgbClr val="FFC000"/>
                </a:solidFill>
              </a:rPr>
              <a:t> عندما كان اليهود يدخلون المسيحية بسبب تعاليم الرسل وعجائبهم التي كانوا يصنعوها، أثار رؤسائهم اضطهاداً شديداً على الكنيسة فقد قتلوا بعض التلاميذ وسجنوا وعذبوا أخرين. </a:t>
            </a:r>
          </a:p>
          <a:p>
            <a:pPr algn="ctr" rtl="1"/>
            <a:r>
              <a:rPr lang="ar-JO" sz="2800" dirty="0"/>
              <a:t> لقد تعرضت المسيحية منذ نشوئها إلى اضطهادات عنيفة في سبيل إيمانها ومجاهرتها بالمسيح ربَّاً وسيِّداً وقد تحملت ذلك بصبِّر وإيمان. </a:t>
            </a:r>
          </a:p>
          <a:p>
            <a:pPr algn="ctr" rtl="1"/>
            <a:r>
              <a:rPr lang="ar-JO" sz="2800" dirty="0"/>
              <a:t> وأيضاً عانت الكنيسة من إضطهادات الوثنيين ومن أول هذه الاضطهادات كان الإضطهاد الذي أثارهُ القيصر الروماني نيرون سنة 64 حيثُ دام اربع سنوات. </a:t>
            </a:r>
          </a:p>
          <a:p>
            <a:pPr algn="ctr" rtl="1"/>
            <a:r>
              <a:rPr lang="ar-JO" sz="2800" dirty="0"/>
              <a:t> وأيضاً الإضطهاد بأمر من الإمبراطور الروماني سنة 303 واستمر حتى سنة 312. </a:t>
            </a:r>
          </a:p>
          <a:p>
            <a:pPr algn="ctr" rtl="1"/>
            <a:r>
              <a:rPr lang="ar-JO" sz="2800" dirty="0"/>
              <a:t> وأمّأ أشهر الإضطهادات فهو الذي أثاره شابور ملك الفرس وقد دام 40 سنة وقد دُعِيَّ بالإضطهاد الأربعيني. وبهذه الإضطهادات مات الآلاف مِن المؤمنين وفي مقدمتهم الرُسل الإثنا عشر .</a:t>
            </a:r>
          </a:p>
        </p:txBody>
      </p:sp>
    </p:spTree>
    <p:extLst>
      <p:ext uri="{BB962C8B-B14F-4D97-AF65-F5344CB8AC3E}">
        <p14:creationId xmlns:p14="http://schemas.microsoft.com/office/powerpoint/2010/main" val="22069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F962-332C-4FDC-8D52-94B695B46560}"/>
              </a:ext>
            </a:extLst>
          </p:cNvPr>
          <p:cNvSpPr>
            <a:spLocks noGrp="1"/>
          </p:cNvSpPr>
          <p:nvPr>
            <p:ph type="title"/>
          </p:nvPr>
        </p:nvSpPr>
        <p:spPr>
          <a:xfrm>
            <a:off x="3446584" y="679940"/>
            <a:ext cx="6125948" cy="841510"/>
          </a:xfrm>
        </p:spPr>
        <p:txBody>
          <a:bodyPr/>
          <a:lstStyle/>
          <a:p>
            <a:pPr algn="r" rtl="1"/>
            <a:r>
              <a:rPr lang="ar-JO" sz="4400" b="1" dirty="0">
                <a:solidFill>
                  <a:srgbClr val="FF0000"/>
                </a:solidFill>
              </a:rPr>
              <a:t>حياة الملكوت في السماء :</a:t>
            </a:r>
            <a:endParaRPr lang="en-US" sz="4400" b="1" dirty="0">
              <a:solidFill>
                <a:srgbClr val="FF0000"/>
              </a:solidFill>
            </a:endParaRPr>
          </a:p>
        </p:txBody>
      </p:sp>
      <p:sp>
        <p:nvSpPr>
          <p:cNvPr id="3" name="Content Placeholder 2">
            <a:extLst>
              <a:ext uri="{FF2B5EF4-FFF2-40B4-BE49-F238E27FC236}">
                <a16:creationId xmlns:a16="http://schemas.microsoft.com/office/drawing/2014/main" id="{B4FCEDC7-A061-4AA7-9E78-97BF6D290748}"/>
              </a:ext>
            </a:extLst>
          </p:cNvPr>
          <p:cNvSpPr>
            <a:spLocks noGrp="1"/>
          </p:cNvSpPr>
          <p:nvPr>
            <p:ph idx="1"/>
          </p:nvPr>
        </p:nvSpPr>
        <p:spPr>
          <a:xfrm>
            <a:off x="3446584" y="1982579"/>
            <a:ext cx="7548990" cy="4657372"/>
          </a:xfrm>
        </p:spPr>
        <p:txBody>
          <a:bodyPr>
            <a:normAutofit lnSpcReduction="10000"/>
          </a:bodyPr>
          <a:lstStyle/>
          <a:p>
            <a:pPr marL="0" indent="0" algn="r" rtl="1">
              <a:lnSpc>
                <a:spcPct val="150000"/>
              </a:lnSpc>
              <a:buNone/>
            </a:pPr>
            <a:r>
              <a:rPr lang="ar-JO" sz="2800" dirty="0"/>
              <a:t>إنَّ نوعية الحياة في الملكوت في السماء فهيَّ روحية وهي حياة بِّر وسلام دائم وفرح كامل " في الروح القدس "</a:t>
            </a:r>
          </a:p>
          <a:p>
            <a:pPr marL="0" indent="0" algn="r" rtl="1">
              <a:lnSpc>
                <a:spcPct val="150000"/>
              </a:lnSpc>
              <a:buNone/>
            </a:pPr>
            <a:r>
              <a:rPr lang="ar-JO" sz="2800" dirty="0"/>
              <a:t>يقول الرسول بولس " ما لم ترهُ عين ولا سَمِعَت به أُذن ولا خطرَ على قلب بشر ما أعدَّهُ الله للذينَ يحبونهُ " ( 1 كورنثوس 2 : 9).</a:t>
            </a:r>
          </a:p>
          <a:p>
            <a:pPr marL="0" indent="0" algn="r" rtl="1">
              <a:lnSpc>
                <a:spcPct val="150000"/>
              </a:lnSpc>
              <a:buNone/>
            </a:pPr>
            <a:r>
              <a:rPr lang="ar-JO" sz="2800" dirty="0"/>
              <a:t>إذاً ملكوت السموات يبتدأ على الارض بالإيمان بيسوع المسيح ويبلغ أعلى درجة في الحياة الأبدية بالقرّب من الله خالقه ويتمتع بمحبته وعطفه .</a:t>
            </a:r>
            <a:endParaRPr lang="en-US" sz="2800" dirty="0"/>
          </a:p>
        </p:txBody>
      </p:sp>
      <p:pic>
        <p:nvPicPr>
          <p:cNvPr id="7" name="Picture 6">
            <a:extLst>
              <a:ext uri="{FF2B5EF4-FFF2-40B4-BE49-F238E27FC236}">
                <a16:creationId xmlns:a16="http://schemas.microsoft.com/office/drawing/2014/main" id="{44318CFF-D7AF-4FED-80F9-9A411F523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72" y="1658610"/>
            <a:ext cx="3212424" cy="43675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629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08349-2E30-4AB3-950C-E50DAA821100}"/>
              </a:ext>
            </a:extLst>
          </p:cNvPr>
          <p:cNvSpPr>
            <a:spLocks noGrp="1"/>
          </p:cNvSpPr>
          <p:nvPr>
            <p:ph type="title"/>
          </p:nvPr>
        </p:nvSpPr>
        <p:spPr>
          <a:xfrm>
            <a:off x="1110344" y="776275"/>
            <a:ext cx="9404723" cy="855577"/>
          </a:xfrm>
        </p:spPr>
        <p:txBody>
          <a:bodyPr/>
          <a:lstStyle/>
          <a:p>
            <a:pPr algn="ctr" rtl="1"/>
            <a:r>
              <a:rPr lang="ar-JO" sz="4400" b="1" dirty="0">
                <a:solidFill>
                  <a:srgbClr val="FF0000"/>
                </a:solidFill>
              </a:rPr>
              <a:t>شفاعة جميع القديسين تكون معكم آحبتي</a:t>
            </a:r>
            <a:endParaRPr lang="en-US" sz="4400" b="1" dirty="0">
              <a:solidFill>
                <a:srgbClr val="FF0000"/>
              </a:solidFill>
            </a:endParaRPr>
          </a:p>
        </p:txBody>
      </p:sp>
      <p:pic>
        <p:nvPicPr>
          <p:cNvPr id="4" name="Content Placeholder 3">
            <a:extLst>
              <a:ext uri="{FF2B5EF4-FFF2-40B4-BE49-F238E27FC236}">
                <a16:creationId xmlns:a16="http://schemas.microsoft.com/office/drawing/2014/main" id="{FF2213B0-AA6E-440C-9EAA-FB737F7B2D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790312" y="1631852"/>
            <a:ext cx="4044785" cy="4571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0892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81DA-6E84-48CA-8961-3119803E5BDA}"/>
              </a:ext>
            </a:extLst>
          </p:cNvPr>
          <p:cNvSpPr>
            <a:spLocks noGrp="1"/>
          </p:cNvSpPr>
          <p:nvPr>
            <p:ph type="title"/>
          </p:nvPr>
        </p:nvSpPr>
        <p:spPr>
          <a:xfrm>
            <a:off x="3868615" y="609601"/>
            <a:ext cx="5605443" cy="855577"/>
          </a:xfrm>
        </p:spPr>
        <p:txBody>
          <a:bodyPr/>
          <a:lstStyle/>
          <a:p>
            <a:pPr algn="r" rtl="1"/>
            <a:r>
              <a:rPr lang="ar-JO" b="1" dirty="0">
                <a:solidFill>
                  <a:srgbClr val="FF0000"/>
                </a:solidFill>
              </a:rPr>
              <a:t>النتاجات التعليميّة :</a:t>
            </a:r>
            <a:endParaRPr lang="en-US" b="1" dirty="0">
              <a:solidFill>
                <a:srgbClr val="FF0000"/>
              </a:solidFill>
            </a:endParaRPr>
          </a:p>
        </p:txBody>
      </p:sp>
      <p:sp>
        <p:nvSpPr>
          <p:cNvPr id="3" name="Content Placeholder 2">
            <a:extLst>
              <a:ext uri="{FF2B5EF4-FFF2-40B4-BE49-F238E27FC236}">
                <a16:creationId xmlns:a16="http://schemas.microsoft.com/office/drawing/2014/main" id="{0734427D-85E1-448F-B004-5776554322D9}"/>
              </a:ext>
            </a:extLst>
          </p:cNvPr>
          <p:cNvSpPr>
            <a:spLocks noGrp="1"/>
          </p:cNvSpPr>
          <p:nvPr>
            <p:ph idx="1"/>
          </p:nvPr>
        </p:nvSpPr>
        <p:spPr>
          <a:xfrm>
            <a:off x="182880" y="1853248"/>
            <a:ext cx="10578903" cy="4395151"/>
          </a:xfrm>
        </p:spPr>
        <p:txBody>
          <a:bodyPr>
            <a:noAutofit/>
          </a:bodyPr>
          <a:lstStyle/>
          <a:p>
            <a:pPr lvl="0" algn="r" rtl="1"/>
            <a:r>
              <a:rPr lang="ar-JO" sz="2800" b="1" cap="all" dirty="0">
                <a:latin typeface="Algerian" panose="04020705040A02060702" pitchFamily="82" charset="0"/>
              </a:rPr>
              <a:t>يفسِّر آية الدرس "</a:t>
            </a:r>
            <a:r>
              <a:rPr lang="ar-JO" sz="2800" b="1" dirty="0">
                <a:latin typeface="Algerian" panose="04020705040A02060702" pitchFamily="82" charset="0"/>
              </a:rPr>
              <a:t>طوبى للمضطهدين مِن أجل البِّر.. فإنَّ لهم ملكوت السموات"</a:t>
            </a:r>
            <a:r>
              <a:rPr lang="ar-JO" sz="2800" b="1" cap="all" dirty="0">
                <a:latin typeface="Algerian" panose="04020705040A02060702" pitchFamily="82" charset="0"/>
              </a:rPr>
              <a:t>.</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يوضح مَن هُمْ المُضطَهدون مِن أجل البِّر.</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يوضح الإعتراف بالمسيح أمام الناس.</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يُفسِّر الجرأة في الإعتراف بالمسيح حتى الموت.</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يوضح كيف أنَّ محبة المسيح تطرد الخوف مِن الإضطهاد والموت.</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يُعدِّد أشهر الإضطهادات التي أُثيرت ضد المسيحيّة.</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يُفسِّر حياة الملكوت في السماء.</a:t>
            </a:r>
            <a:endParaRPr lang="en-US" sz="2800" b="1" dirty="0">
              <a:latin typeface="Algerian" panose="04020705040A02060702" pitchFamily="82" charset="0"/>
            </a:endParaRPr>
          </a:p>
        </p:txBody>
      </p:sp>
    </p:spTree>
    <p:extLst>
      <p:ext uri="{BB962C8B-B14F-4D97-AF65-F5344CB8AC3E}">
        <p14:creationId xmlns:p14="http://schemas.microsoft.com/office/powerpoint/2010/main" val="130360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B2A-CDB8-432A-A86E-13262414C5B1}"/>
              </a:ext>
            </a:extLst>
          </p:cNvPr>
          <p:cNvSpPr>
            <a:spLocks noGrp="1"/>
          </p:cNvSpPr>
          <p:nvPr>
            <p:ph type="title"/>
          </p:nvPr>
        </p:nvSpPr>
        <p:spPr>
          <a:xfrm>
            <a:off x="1765147" y="637737"/>
            <a:ext cx="7787213" cy="925916"/>
          </a:xfrm>
        </p:spPr>
        <p:txBody>
          <a:bodyPr/>
          <a:lstStyle/>
          <a:p>
            <a:pPr algn="r" rtl="1"/>
            <a:r>
              <a:rPr lang="ar-JO" sz="4400" b="1" dirty="0">
                <a:solidFill>
                  <a:srgbClr val="FF0000"/>
                </a:solidFill>
              </a:rPr>
              <a:t>المقصود بالمضطهدين مِن أجل البِّر :</a:t>
            </a:r>
            <a:endParaRPr lang="en-US" sz="4400" b="1" dirty="0">
              <a:solidFill>
                <a:srgbClr val="FF0000"/>
              </a:solidFill>
            </a:endParaRPr>
          </a:p>
        </p:txBody>
      </p:sp>
      <p:sp>
        <p:nvSpPr>
          <p:cNvPr id="3" name="Content Placeholder 2">
            <a:extLst>
              <a:ext uri="{FF2B5EF4-FFF2-40B4-BE49-F238E27FC236}">
                <a16:creationId xmlns:a16="http://schemas.microsoft.com/office/drawing/2014/main" id="{9C8FE3AF-8244-493A-AB8F-4D9AC57B695A}"/>
              </a:ext>
            </a:extLst>
          </p:cNvPr>
          <p:cNvSpPr>
            <a:spLocks noGrp="1"/>
          </p:cNvSpPr>
          <p:nvPr>
            <p:ph idx="1"/>
          </p:nvPr>
        </p:nvSpPr>
        <p:spPr>
          <a:xfrm>
            <a:off x="3573194" y="2052918"/>
            <a:ext cx="7962314" cy="4048945"/>
          </a:xfrm>
        </p:spPr>
        <p:txBody>
          <a:bodyPr>
            <a:normAutofit/>
          </a:bodyPr>
          <a:lstStyle/>
          <a:p>
            <a:pPr marL="0" indent="0" algn="ctr" rtl="1">
              <a:buNone/>
            </a:pPr>
            <a:r>
              <a:rPr lang="ar-JO" sz="4000" b="1" dirty="0">
                <a:solidFill>
                  <a:srgbClr val="FFC000"/>
                </a:solidFill>
              </a:rPr>
              <a:t>الإضطهاد مِن أجل البِّر : هو احتمال الآلام مِن أجل المسيح وتعاليمة.</a:t>
            </a:r>
          </a:p>
          <a:p>
            <a:pPr marL="0" indent="0" algn="ctr" rtl="1">
              <a:buNone/>
            </a:pPr>
            <a:r>
              <a:rPr lang="ar-JO" sz="4000" b="1" dirty="0">
                <a:solidFill>
                  <a:srgbClr val="FFC000"/>
                </a:solidFill>
              </a:rPr>
              <a:t>هُنا الرَّب يسوع يُذكرنا بأنَّ هناك اضطهادات عنيفة ومِحَن شديدة ستُثار ضدَّ المؤمنين، ومشقات قاسية ستعترض سبيلنا. حيثُ علينا أن نتحمل بعزم وإيمان ثابتين .</a:t>
            </a:r>
          </a:p>
        </p:txBody>
      </p:sp>
      <p:pic>
        <p:nvPicPr>
          <p:cNvPr id="5" name="Picture 4">
            <a:extLst>
              <a:ext uri="{FF2B5EF4-FFF2-40B4-BE49-F238E27FC236}">
                <a16:creationId xmlns:a16="http://schemas.microsoft.com/office/drawing/2014/main" id="{9DC5F4AC-A633-4DF0-BDA7-51298A45D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52" y="2050366"/>
            <a:ext cx="2871790" cy="4051497"/>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BF49076F-3D23-47F5-AA79-A00ABDCB5107}"/>
              </a:ext>
            </a:extLst>
          </p:cNvPr>
          <p:cNvSpPr txBox="1"/>
          <p:nvPr/>
        </p:nvSpPr>
        <p:spPr>
          <a:xfrm>
            <a:off x="579797" y="6278877"/>
            <a:ext cx="2370700" cy="369332"/>
          </a:xfrm>
          <a:prstGeom prst="rect">
            <a:avLst/>
          </a:prstGeom>
          <a:noFill/>
        </p:spPr>
        <p:txBody>
          <a:bodyPr wrap="square" rtlCol="0">
            <a:spAutoFit/>
          </a:bodyPr>
          <a:lstStyle/>
          <a:p>
            <a:pPr algn="ctr"/>
            <a:r>
              <a:rPr lang="ar-JO" b="1" dirty="0">
                <a:solidFill>
                  <a:srgbClr val="FF0000"/>
                </a:solidFill>
              </a:rPr>
              <a:t>القديس الشهيد استفانوس</a:t>
            </a:r>
            <a:endParaRPr lang="en-US" b="1" dirty="0">
              <a:solidFill>
                <a:srgbClr val="FF0000"/>
              </a:solidFill>
            </a:endParaRPr>
          </a:p>
        </p:txBody>
      </p:sp>
    </p:spTree>
    <p:extLst>
      <p:ext uri="{BB962C8B-B14F-4D97-AF65-F5344CB8AC3E}">
        <p14:creationId xmlns:p14="http://schemas.microsoft.com/office/powerpoint/2010/main" val="240295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6E6F-5173-41A3-AFBB-4A969FD0DDFE}"/>
              </a:ext>
            </a:extLst>
          </p:cNvPr>
          <p:cNvSpPr>
            <a:spLocks noGrp="1"/>
          </p:cNvSpPr>
          <p:nvPr>
            <p:ph type="title"/>
          </p:nvPr>
        </p:nvSpPr>
        <p:spPr>
          <a:xfrm>
            <a:off x="1448973" y="443133"/>
            <a:ext cx="7715597" cy="907366"/>
          </a:xfrm>
        </p:spPr>
        <p:txBody>
          <a:bodyPr/>
          <a:lstStyle/>
          <a:p>
            <a:pPr algn="r" rtl="1"/>
            <a:r>
              <a:rPr lang="ar-JO" sz="4400" b="1" dirty="0">
                <a:solidFill>
                  <a:srgbClr val="FF0000"/>
                </a:solidFill>
              </a:rPr>
              <a:t>الإعتراف بالمسيح أمام الناس :</a:t>
            </a:r>
            <a:endParaRPr lang="en-US" sz="4400" b="1" dirty="0">
              <a:solidFill>
                <a:srgbClr val="FF0000"/>
              </a:solidFill>
            </a:endParaRPr>
          </a:p>
        </p:txBody>
      </p:sp>
      <p:sp>
        <p:nvSpPr>
          <p:cNvPr id="3" name="Content Placeholder 2">
            <a:extLst>
              <a:ext uri="{FF2B5EF4-FFF2-40B4-BE49-F238E27FC236}">
                <a16:creationId xmlns:a16="http://schemas.microsoft.com/office/drawing/2014/main" id="{7267ED77-FB4C-416F-93BF-A9588BE8CF5F}"/>
              </a:ext>
            </a:extLst>
          </p:cNvPr>
          <p:cNvSpPr>
            <a:spLocks noGrp="1"/>
          </p:cNvSpPr>
          <p:nvPr>
            <p:ph idx="1"/>
          </p:nvPr>
        </p:nvSpPr>
        <p:spPr>
          <a:xfrm>
            <a:off x="734964" y="4443542"/>
            <a:ext cx="10494497" cy="1829100"/>
          </a:xfrm>
        </p:spPr>
        <p:txBody>
          <a:bodyPr>
            <a:normAutofit/>
          </a:bodyPr>
          <a:lstStyle/>
          <a:p>
            <a:pPr marL="0" indent="0" algn="r" rtl="1">
              <a:lnSpc>
                <a:spcPct val="150000"/>
              </a:lnSpc>
              <a:buNone/>
            </a:pPr>
            <a:r>
              <a:rPr lang="ar-JO" sz="2400" b="1" dirty="0"/>
              <a:t>* وأيضاً يؤكد الرب يسوع أنَّ اعترافنا به لن يكون عبثاً. بل يُهيب بالمؤمنين أن يكونوا جادين في إيمانهم ويضعوا الحياء البشري جانباً. لأنَّ مَن يكون إيمانه ظاهرياً ويُنكر المسيح عند الشِدَّة، يُنكرهُ المسيح بدوره في السماء كقوله : " ومَن أنكرني قُدَّامَ الناس يُنكَر قُدَّام ملائكة الله ". </a:t>
            </a:r>
            <a:r>
              <a:rPr lang="ar-JO" sz="2400" b="1" dirty="0">
                <a:solidFill>
                  <a:srgbClr val="FFC000"/>
                </a:solidFill>
              </a:rPr>
              <a:t>(لوقا 12 : 9).</a:t>
            </a:r>
          </a:p>
        </p:txBody>
      </p:sp>
      <p:sp>
        <p:nvSpPr>
          <p:cNvPr id="4" name="TextBox 3">
            <a:extLst>
              <a:ext uri="{FF2B5EF4-FFF2-40B4-BE49-F238E27FC236}">
                <a16:creationId xmlns:a16="http://schemas.microsoft.com/office/drawing/2014/main" id="{F9804182-CA4F-41D3-91FB-B9B4FCA9B923}"/>
              </a:ext>
            </a:extLst>
          </p:cNvPr>
          <p:cNvSpPr txBox="1"/>
          <p:nvPr/>
        </p:nvSpPr>
        <p:spPr>
          <a:xfrm>
            <a:off x="734963" y="1557495"/>
            <a:ext cx="10494497" cy="1685846"/>
          </a:xfrm>
          <a:prstGeom prst="rect">
            <a:avLst/>
          </a:prstGeom>
          <a:noFill/>
        </p:spPr>
        <p:txBody>
          <a:bodyPr wrap="square" rtlCol="0">
            <a:spAutoFit/>
          </a:bodyPr>
          <a:lstStyle/>
          <a:p>
            <a:pPr algn="r" rtl="1">
              <a:lnSpc>
                <a:spcPct val="150000"/>
              </a:lnSpc>
            </a:pPr>
            <a:r>
              <a:rPr lang="ar-JO" sz="2400" b="1" dirty="0"/>
              <a:t>هُنا الرَّب يسوع يُذكِّر الناس بأن لا ينكروه، بل يعترفوا بألوهته ويتفانوا في محبته وخدمته.</a:t>
            </a:r>
          </a:p>
          <a:p>
            <a:pPr algn="r" rtl="1">
              <a:lnSpc>
                <a:spcPct val="150000"/>
              </a:lnSpc>
            </a:pPr>
            <a:r>
              <a:rPr lang="ar-JO" sz="2400" b="1" dirty="0"/>
              <a:t>ويَثبُتوا بالإيمان به بشجاعة غير خجلين ولا آبهين للمصاعب والمِحَن التي تنتابهم بسببه. بل معتبرين إياها موضوع فخر وإعتزاز.</a:t>
            </a:r>
          </a:p>
        </p:txBody>
      </p:sp>
      <p:sp>
        <p:nvSpPr>
          <p:cNvPr id="5" name="TextBox 4">
            <a:extLst>
              <a:ext uri="{FF2B5EF4-FFF2-40B4-BE49-F238E27FC236}">
                <a16:creationId xmlns:a16="http://schemas.microsoft.com/office/drawing/2014/main" id="{F0598705-43A5-477B-B7B3-382ED4BBCB60}"/>
              </a:ext>
            </a:extLst>
          </p:cNvPr>
          <p:cNvSpPr txBox="1"/>
          <p:nvPr/>
        </p:nvSpPr>
        <p:spPr>
          <a:xfrm>
            <a:off x="542924" y="3554516"/>
            <a:ext cx="10686536" cy="577850"/>
          </a:xfrm>
          <a:prstGeom prst="rect">
            <a:avLst/>
          </a:prstGeom>
          <a:noFill/>
        </p:spPr>
        <p:txBody>
          <a:bodyPr wrap="square" rtlCol="0">
            <a:spAutoFit/>
          </a:bodyPr>
          <a:lstStyle/>
          <a:p>
            <a:pPr algn="r" rtl="1">
              <a:lnSpc>
                <a:spcPct val="150000"/>
              </a:lnSpc>
            </a:pPr>
            <a:r>
              <a:rPr lang="ar-JO" sz="2400" b="1" dirty="0">
                <a:solidFill>
                  <a:srgbClr val="FF0000"/>
                </a:solidFill>
              </a:rPr>
              <a:t>يقول الرب يسوع : " كُل مَنْ يَعترِف بي قُدّام الناس يعترفُ بهِ ابن البشر أي " المسيح " قدام ملائكة الله.</a:t>
            </a:r>
          </a:p>
        </p:txBody>
      </p:sp>
    </p:spTree>
    <p:extLst>
      <p:ext uri="{BB962C8B-B14F-4D97-AF65-F5344CB8AC3E}">
        <p14:creationId xmlns:p14="http://schemas.microsoft.com/office/powerpoint/2010/main" val="34737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5C701-64B8-480A-8586-56A4370E2E4E}"/>
              </a:ext>
            </a:extLst>
          </p:cNvPr>
          <p:cNvSpPr>
            <a:spLocks noGrp="1"/>
          </p:cNvSpPr>
          <p:nvPr>
            <p:ph idx="1"/>
          </p:nvPr>
        </p:nvSpPr>
        <p:spPr>
          <a:xfrm>
            <a:off x="2700997" y="2910393"/>
            <a:ext cx="8702540" cy="2986088"/>
          </a:xfrm>
        </p:spPr>
        <p:txBody>
          <a:bodyPr>
            <a:normAutofit/>
          </a:bodyPr>
          <a:lstStyle/>
          <a:p>
            <a:pPr marL="0" indent="0" algn="ctr" rtl="1">
              <a:lnSpc>
                <a:spcPct val="150000"/>
              </a:lnSpc>
              <a:buNone/>
            </a:pPr>
            <a:r>
              <a:rPr lang="ar-JO" sz="4000" dirty="0">
                <a:solidFill>
                  <a:schemeClr val="bg1"/>
                </a:solidFill>
              </a:rPr>
              <a:t>" لأنَّ مَن استحى بي وبكلامي في هذا الجيل الفاسق الخاطيء، فإنَّ ابن الإنسان يَستَحي بهِ متى جاءَ بمجدِ أبيهِ مع الملائكهِ القديسين " . </a:t>
            </a:r>
            <a:r>
              <a:rPr lang="ar-JO" sz="2400" dirty="0">
                <a:solidFill>
                  <a:srgbClr val="FFC000"/>
                </a:solidFill>
              </a:rPr>
              <a:t>(مرقس 8 : 38).</a:t>
            </a:r>
            <a:endParaRPr lang="en-US" sz="2400" dirty="0">
              <a:solidFill>
                <a:srgbClr val="FFC000"/>
              </a:solidFill>
            </a:endParaRPr>
          </a:p>
        </p:txBody>
      </p:sp>
      <p:pic>
        <p:nvPicPr>
          <p:cNvPr id="7" name="Picture 6">
            <a:extLst>
              <a:ext uri="{FF2B5EF4-FFF2-40B4-BE49-F238E27FC236}">
                <a16:creationId xmlns:a16="http://schemas.microsoft.com/office/drawing/2014/main" id="{86DB4F91-2DFD-499F-BFFA-08ECFC9CE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89" y="1590749"/>
            <a:ext cx="2348634" cy="3312750"/>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BEB18CBE-BF84-4F1F-8843-BD7BBD09DA92}"/>
              </a:ext>
            </a:extLst>
          </p:cNvPr>
          <p:cNvSpPr txBox="1"/>
          <p:nvPr/>
        </p:nvSpPr>
        <p:spPr>
          <a:xfrm>
            <a:off x="2700997" y="1343025"/>
            <a:ext cx="8702540" cy="1305165"/>
          </a:xfrm>
          <a:prstGeom prst="rect">
            <a:avLst/>
          </a:prstGeom>
          <a:noFill/>
        </p:spPr>
        <p:txBody>
          <a:bodyPr wrap="square" rtlCol="0">
            <a:spAutoFit/>
          </a:bodyPr>
          <a:lstStyle/>
          <a:p>
            <a:pPr algn="ctr" rtl="1">
              <a:lnSpc>
                <a:spcPct val="150000"/>
              </a:lnSpc>
            </a:pPr>
            <a:r>
              <a:rPr lang="ar-JO" sz="2800" dirty="0">
                <a:solidFill>
                  <a:schemeClr val="bg1"/>
                </a:solidFill>
              </a:rPr>
              <a:t>وكذلك مَن يستحي بالمسيح أمام الناس فإنهُ سَيُلقى الأمر نفسهُ في السماء.</a:t>
            </a:r>
          </a:p>
          <a:p>
            <a:pPr algn="ctr" rtl="1">
              <a:lnSpc>
                <a:spcPct val="150000"/>
              </a:lnSpc>
            </a:pPr>
            <a:r>
              <a:rPr lang="ar-JO" sz="2800" dirty="0">
                <a:solidFill>
                  <a:schemeClr val="bg1"/>
                </a:solidFill>
              </a:rPr>
              <a:t> </a:t>
            </a:r>
            <a:r>
              <a:rPr lang="ar-JO" sz="2800" b="1" dirty="0">
                <a:solidFill>
                  <a:srgbClr val="FFC000"/>
                </a:solidFill>
              </a:rPr>
              <a:t>(كما قال الرَّب يسوع)</a:t>
            </a:r>
          </a:p>
        </p:txBody>
      </p:sp>
    </p:spTree>
    <p:extLst>
      <p:ext uri="{BB962C8B-B14F-4D97-AF65-F5344CB8AC3E}">
        <p14:creationId xmlns:p14="http://schemas.microsoft.com/office/powerpoint/2010/main" val="6063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4A47-EF04-4B69-970D-092C39D4AF26}"/>
              </a:ext>
            </a:extLst>
          </p:cNvPr>
          <p:cNvSpPr>
            <a:spLocks noGrp="1"/>
          </p:cNvSpPr>
          <p:nvPr>
            <p:ph type="title"/>
          </p:nvPr>
        </p:nvSpPr>
        <p:spPr>
          <a:xfrm>
            <a:off x="1266093" y="467933"/>
            <a:ext cx="8489320" cy="925916"/>
          </a:xfrm>
        </p:spPr>
        <p:txBody>
          <a:bodyPr/>
          <a:lstStyle/>
          <a:p>
            <a:pPr algn="r" rtl="1"/>
            <a:r>
              <a:rPr lang="ar-JO" sz="4400" b="1" dirty="0">
                <a:solidFill>
                  <a:srgbClr val="FF0000"/>
                </a:solidFill>
              </a:rPr>
              <a:t>الجُرأة في الإعتراف بالمسيح حتى الموت :</a:t>
            </a:r>
            <a:endParaRPr lang="en-US" sz="4400" b="1" dirty="0">
              <a:solidFill>
                <a:srgbClr val="FF0000"/>
              </a:solidFill>
            </a:endParaRPr>
          </a:p>
        </p:txBody>
      </p:sp>
      <p:pic>
        <p:nvPicPr>
          <p:cNvPr id="6" name="Content Placeholder 3">
            <a:extLst>
              <a:ext uri="{FF2B5EF4-FFF2-40B4-BE49-F238E27FC236}">
                <a16:creationId xmlns:a16="http://schemas.microsoft.com/office/drawing/2014/main" id="{ACCAA582-1142-4D92-85E4-EADC6F1205CE}"/>
              </a:ext>
            </a:extLst>
          </p:cNvPr>
          <p:cNvPicPr>
            <a:picLocks noChangeAspect="1"/>
          </p:cNvPicPr>
          <p:nvPr/>
        </p:nvPicPr>
        <p:blipFill rotWithShape="1">
          <a:blip r:embed="rId2">
            <a:extLst>
              <a:ext uri="{28A0092B-C50C-407E-A947-70E740481C1C}">
                <a14:useLocalDpi xmlns:a14="http://schemas.microsoft.com/office/drawing/2010/main" val="0"/>
              </a:ext>
            </a:extLst>
          </a:blip>
          <a:srcRect t="9231" r="2523" b="4410"/>
          <a:stretch/>
        </p:blipFill>
        <p:spPr>
          <a:xfrm>
            <a:off x="310406" y="1732912"/>
            <a:ext cx="3247802" cy="451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76A5A05-3573-4797-8F3C-69BC6E9ADB17}"/>
              </a:ext>
            </a:extLst>
          </p:cNvPr>
          <p:cNvSpPr txBox="1"/>
          <p:nvPr/>
        </p:nvSpPr>
        <p:spPr>
          <a:xfrm>
            <a:off x="844061" y="6332946"/>
            <a:ext cx="2180491" cy="369332"/>
          </a:xfrm>
          <a:prstGeom prst="rect">
            <a:avLst/>
          </a:prstGeom>
          <a:noFill/>
        </p:spPr>
        <p:txBody>
          <a:bodyPr wrap="square" rtlCol="0">
            <a:spAutoFit/>
          </a:bodyPr>
          <a:lstStyle/>
          <a:p>
            <a:pPr algn="ctr"/>
            <a:r>
              <a:rPr lang="ar-JO" b="1" dirty="0">
                <a:solidFill>
                  <a:srgbClr val="FF0000"/>
                </a:solidFill>
              </a:rPr>
              <a:t>القديسة الشهيدة مارينا</a:t>
            </a:r>
            <a:endParaRPr lang="en-US" b="1" dirty="0">
              <a:solidFill>
                <a:srgbClr val="FF0000"/>
              </a:solidFill>
            </a:endParaRPr>
          </a:p>
        </p:txBody>
      </p:sp>
      <p:sp>
        <p:nvSpPr>
          <p:cNvPr id="3" name="Scroll: Vertical 2">
            <a:extLst>
              <a:ext uri="{FF2B5EF4-FFF2-40B4-BE49-F238E27FC236}">
                <a16:creationId xmlns:a16="http://schemas.microsoft.com/office/drawing/2014/main" id="{54AB976A-A3C1-41DA-A0A7-2FDE8A38E520}"/>
              </a:ext>
            </a:extLst>
          </p:cNvPr>
          <p:cNvSpPr/>
          <p:nvPr/>
        </p:nvSpPr>
        <p:spPr>
          <a:xfrm>
            <a:off x="7829549" y="1732913"/>
            <a:ext cx="3629023" cy="465715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800" dirty="0"/>
              <a:t>يقول السيِّد المسيح :</a:t>
            </a:r>
          </a:p>
          <a:p>
            <a:pPr algn="ctr" rtl="1"/>
            <a:r>
              <a:rPr lang="ar-JO" sz="2800" dirty="0"/>
              <a:t>" لا تخافوا مِن الذينَ يقتلونَ الجسد، ولكنَّ النفس لا يقدرونَ أنّ يقتلوها، بل خافوا بالحَري مِن الذي يَقدر أن يُهلِكَ النفسَ والجَسَدَ كليهما في جَهَنَّمَ ". </a:t>
            </a:r>
            <a:r>
              <a:rPr lang="ar-JO" sz="2400" dirty="0">
                <a:solidFill>
                  <a:schemeClr val="bg1"/>
                </a:solidFill>
              </a:rPr>
              <a:t>(متى 10 : 28)</a:t>
            </a:r>
          </a:p>
        </p:txBody>
      </p:sp>
      <p:sp>
        <p:nvSpPr>
          <p:cNvPr id="4" name="Scroll: Vertical 3">
            <a:extLst>
              <a:ext uri="{FF2B5EF4-FFF2-40B4-BE49-F238E27FC236}">
                <a16:creationId xmlns:a16="http://schemas.microsoft.com/office/drawing/2014/main" id="{90B947CB-5A68-4F76-8D80-FBB38C3E5E80}"/>
              </a:ext>
            </a:extLst>
          </p:cNvPr>
          <p:cNvSpPr/>
          <p:nvPr/>
        </p:nvSpPr>
        <p:spPr>
          <a:xfrm>
            <a:off x="4043363" y="1732912"/>
            <a:ext cx="3786185" cy="465715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800" dirty="0"/>
              <a:t>هُنا نرى الشهداء يذهبون إلى ساحات الشهادة بكل جرأة ويتحملون أشد العذاب في سبيل المسيح.</a:t>
            </a:r>
          </a:p>
          <a:p>
            <a:pPr algn="ctr" rtl="1"/>
            <a:r>
              <a:rPr lang="ar-JO" sz="2800" dirty="0"/>
              <a:t>لأنَّهم يؤمنون بأنهم سينالون المكافآة مِن الله بعد خروجهم من هذه الحياة .</a:t>
            </a:r>
            <a:endParaRPr lang="en-US" sz="2800" dirty="0"/>
          </a:p>
        </p:txBody>
      </p:sp>
    </p:spTree>
    <p:extLst>
      <p:ext uri="{BB962C8B-B14F-4D97-AF65-F5344CB8AC3E}">
        <p14:creationId xmlns:p14="http://schemas.microsoft.com/office/powerpoint/2010/main" val="22547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053F-296D-4818-8874-5626BEBB51ED}"/>
              </a:ext>
            </a:extLst>
          </p:cNvPr>
          <p:cNvSpPr>
            <a:spLocks noGrp="1"/>
          </p:cNvSpPr>
          <p:nvPr>
            <p:ph type="title"/>
          </p:nvPr>
        </p:nvSpPr>
        <p:spPr>
          <a:xfrm>
            <a:off x="2831275" y="469795"/>
            <a:ext cx="6529449" cy="899004"/>
          </a:xfrm>
        </p:spPr>
        <p:txBody>
          <a:bodyPr/>
          <a:lstStyle/>
          <a:p>
            <a:pPr algn="r" rtl="1"/>
            <a:r>
              <a:rPr lang="ar-JO" b="1" dirty="0">
                <a:solidFill>
                  <a:srgbClr val="FF0000"/>
                </a:solidFill>
              </a:rPr>
              <a:t>المشاركة بآلام السيد المسيح :</a:t>
            </a:r>
            <a:endParaRPr lang="en-US" b="1" dirty="0">
              <a:solidFill>
                <a:srgbClr val="FF0000"/>
              </a:solidFill>
            </a:endParaRPr>
          </a:p>
        </p:txBody>
      </p:sp>
      <p:sp>
        <p:nvSpPr>
          <p:cNvPr id="5" name="Content Placeholder 4">
            <a:extLst>
              <a:ext uri="{FF2B5EF4-FFF2-40B4-BE49-F238E27FC236}">
                <a16:creationId xmlns:a16="http://schemas.microsoft.com/office/drawing/2014/main" id="{6AA49C47-BAE5-4AB2-A9D9-33936987FE63}"/>
              </a:ext>
            </a:extLst>
          </p:cNvPr>
          <p:cNvSpPr>
            <a:spLocks noGrp="1"/>
          </p:cNvSpPr>
          <p:nvPr>
            <p:ph idx="1"/>
          </p:nvPr>
        </p:nvSpPr>
        <p:spPr>
          <a:xfrm>
            <a:off x="1983545" y="3157538"/>
            <a:ext cx="9202321" cy="3390972"/>
          </a:xfrm>
        </p:spPr>
        <p:txBody>
          <a:bodyPr>
            <a:normAutofit fontScale="92500"/>
          </a:bodyPr>
          <a:lstStyle/>
          <a:p>
            <a:pPr marL="0" indent="0" algn="r" rtl="1">
              <a:lnSpc>
                <a:spcPct val="150000"/>
              </a:lnSpc>
              <a:buNone/>
            </a:pPr>
            <a:r>
              <a:rPr lang="ar-JO" sz="3200" dirty="0"/>
              <a:t>- يقول بطرس الرسول : " افرحوا بما أنكم تُشاركون المسيح في الآلام " </a:t>
            </a:r>
          </a:p>
          <a:p>
            <a:pPr algn="r" rtl="1">
              <a:lnSpc>
                <a:spcPct val="150000"/>
              </a:lnSpc>
              <a:buFontTx/>
              <a:buChar char="-"/>
            </a:pPr>
            <a:r>
              <a:rPr lang="ar-JO" sz="3200" dirty="0"/>
              <a:t>ويقول أيضاً الرسول بولس : " إن مُتنا مع المسيح فسنحيا معهُ،</a:t>
            </a:r>
          </a:p>
          <a:p>
            <a:pPr marL="0" indent="0" algn="r" rtl="1">
              <a:lnSpc>
                <a:spcPct val="150000"/>
              </a:lnSpc>
              <a:buNone/>
            </a:pPr>
            <a:r>
              <a:rPr lang="ar-JO" sz="3200" dirty="0"/>
              <a:t> وإن صَبَرنا فسنملِك معهُ، وإن أنكرناه فسَيُنكرنا هو أيضاً ".</a:t>
            </a:r>
            <a:r>
              <a:rPr lang="ar-JO" dirty="0">
                <a:solidFill>
                  <a:srgbClr val="FFC000"/>
                </a:solidFill>
              </a:rPr>
              <a:t>(2 تيموثاوس 11-12). </a:t>
            </a:r>
          </a:p>
          <a:p>
            <a:pPr marL="0" indent="0" algn="r" rtl="1">
              <a:lnSpc>
                <a:spcPct val="150000"/>
              </a:lnSpc>
              <a:buNone/>
            </a:pPr>
            <a:r>
              <a:rPr lang="ar-JO" dirty="0">
                <a:solidFill>
                  <a:srgbClr val="FFC000"/>
                </a:solidFill>
              </a:rPr>
              <a:t>*- </a:t>
            </a:r>
            <a:r>
              <a:rPr lang="en-US" dirty="0">
                <a:solidFill>
                  <a:srgbClr val="FFC000"/>
                </a:solidFill>
              </a:rPr>
              <a:t> </a:t>
            </a:r>
            <a:r>
              <a:rPr lang="ar-JO" sz="3200" dirty="0"/>
              <a:t>أيّ إذا مُتنا مِن أجل المسيح سوف نكون معهُ في ملكوتهِ السماوي .</a:t>
            </a:r>
            <a:endParaRPr lang="en-US" sz="3200" dirty="0"/>
          </a:p>
        </p:txBody>
      </p:sp>
      <p:pic>
        <p:nvPicPr>
          <p:cNvPr id="7" name="Picture 6">
            <a:extLst>
              <a:ext uri="{FF2B5EF4-FFF2-40B4-BE49-F238E27FC236}">
                <a16:creationId xmlns:a16="http://schemas.microsoft.com/office/drawing/2014/main" id="{EFD7713B-7B6F-449F-8C8A-A649A5421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78" y="949421"/>
            <a:ext cx="2667176" cy="26519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B0959529-500E-4D86-BCB2-F878EC185569}"/>
              </a:ext>
            </a:extLst>
          </p:cNvPr>
          <p:cNvSpPr/>
          <p:nvPr/>
        </p:nvSpPr>
        <p:spPr>
          <a:xfrm>
            <a:off x="3400426" y="1685925"/>
            <a:ext cx="6772275" cy="1343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lnSpc>
                <a:spcPct val="150000"/>
              </a:lnSpc>
            </a:pPr>
            <a:r>
              <a:rPr lang="ar-JO" sz="2400" dirty="0"/>
              <a:t>إنَّ المؤمن الذي يتحمَّل المَصاعِب والعُنف والإضطهاد مِن أجل</a:t>
            </a:r>
          </a:p>
          <a:p>
            <a:pPr algn="ctr" rtl="1">
              <a:lnSpc>
                <a:spcPct val="150000"/>
              </a:lnSpc>
            </a:pPr>
            <a:r>
              <a:rPr lang="ar-JO" sz="2400" dirty="0"/>
              <a:t> المسيح إنما يُشارك المسيح في آلامه .</a:t>
            </a:r>
          </a:p>
        </p:txBody>
      </p:sp>
    </p:spTree>
    <p:extLst>
      <p:ext uri="{BB962C8B-B14F-4D97-AF65-F5344CB8AC3E}">
        <p14:creationId xmlns:p14="http://schemas.microsoft.com/office/powerpoint/2010/main" val="24914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E226CF-0A4C-4772-A0E3-9EC660D95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801" y="1011962"/>
            <a:ext cx="6990398" cy="53903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7678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9F0B-387A-4EBA-B209-2BCDBC03E212}"/>
              </a:ext>
            </a:extLst>
          </p:cNvPr>
          <p:cNvSpPr>
            <a:spLocks noGrp="1"/>
          </p:cNvSpPr>
          <p:nvPr>
            <p:ph type="title"/>
          </p:nvPr>
        </p:nvSpPr>
        <p:spPr>
          <a:xfrm>
            <a:off x="660179" y="621531"/>
            <a:ext cx="9404723" cy="827442"/>
          </a:xfrm>
        </p:spPr>
        <p:txBody>
          <a:bodyPr/>
          <a:lstStyle/>
          <a:p>
            <a:pPr algn="r" rtl="1"/>
            <a:r>
              <a:rPr lang="ar-JO" b="1" dirty="0">
                <a:solidFill>
                  <a:srgbClr val="FF0000"/>
                </a:solidFill>
              </a:rPr>
              <a:t>محبة المسيح تطرد الخوف مِن الإضطهاد والموت :</a:t>
            </a:r>
            <a:endParaRPr lang="en-US" b="1" dirty="0">
              <a:solidFill>
                <a:srgbClr val="FF0000"/>
              </a:solidFill>
            </a:endParaRPr>
          </a:p>
        </p:txBody>
      </p:sp>
      <p:sp>
        <p:nvSpPr>
          <p:cNvPr id="3" name="Content Placeholder 2">
            <a:extLst>
              <a:ext uri="{FF2B5EF4-FFF2-40B4-BE49-F238E27FC236}">
                <a16:creationId xmlns:a16="http://schemas.microsoft.com/office/drawing/2014/main" id="{F95A702E-8C08-4858-AF0D-F2BB65953A33}"/>
              </a:ext>
            </a:extLst>
          </p:cNvPr>
          <p:cNvSpPr>
            <a:spLocks noGrp="1"/>
          </p:cNvSpPr>
          <p:nvPr>
            <p:ph idx="1"/>
          </p:nvPr>
        </p:nvSpPr>
        <p:spPr>
          <a:xfrm>
            <a:off x="3685735" y="1885071"/>
            <a:ext cx="7371468" cy="4470804"/>
          </a:xfrm>
        </p:spPr>
        <p:txBody>
          <a:bodyPr>
            <a:noAutofit/>
          </a:bodyPr>
          <a:lstStyle/>
          <a:p>
            <a:pPr algn="r" rtl="1"/>
            <a:r>
              <a:rPr lang="ar-JO" sz="3200" b="1" dirty="0">
                <a:solidFill>
                  <a:srgbClr val="FFC000"/>
                </a:solidFill>
              </a:rPr>
              <a:t> إنَّ المؤمن الذي تملأ قلبَهُ محبة المسيح لا يخاف ولا يضطرب من الإضطهادات مهما كانَ قاسياً. بل يتحمل كل شيء حتى الموت في سبيل هذه المحبة.</a:t>
            </a:r>
          </a:p>
          <a:p>
            <a:pPr algn="r" rtl="1"/>
            <a:r>
              <a:rPr lang="ar-JO" sz="3200" b="1" dirty="0">
                <a:solidFill>
                  <a:srgbClr val="FFC000"/>
                </a:solidFill>
              </a:rPr>
              <a:t> حيثُ يقول الرسول بولس : " مَن يفصلنا عن محبة المسيح أشدَّةٌ أم ضيق أم جوع أم عُري أم خطر أم إضطهاد أم سيف " </a:t>
            </a:r>
            <a:r>
              <a:rPr lang="ar-JO" b="1" dirty="0">
                <a:solidFill>
                  <a:srgbClr val="FFC000"/>
                </a:solidFill>
              </a:rPr>
              <a:t>(رومية 8 : 35).</a:t>
            </a:r>
          </a:p>
          <a:p>
            <a:pPr algn="r" rtl="1"/>
            <a:r>
              <a:rPr lang="ar-JO" sz="3200" b="1" dirty="0">
                <a:solidFill>
                  <a:srgbClr val="FFC000"/>
                </a:solidFill>
              </a:rPr>
              <a:t> جميع هذه الشدائد والأخطار لا يمكن أن تحول دون محبة المسيح والإعتراف به. بل يجب أن تكون دافع قوي للمتسك به. </a:t>
            </a:r>
          </a:p>
        </p:txBody>
      </p:sp>
      <p:pic>
        <p:nvPicPr>
          <p:cNvPr id="5" name="Picture 4">
            <a:extLst>
              <a:ext uri="{FF2B5EF4-FFF2-40B4-BE49-F238E27FC236}">
                <a16:creationId xmlns:a16="http://schemas.microsoft.com/office/drawing/2014/main" id="{6B1A5A72-357B-4AB7-AEC8-7622D577379F}"/>
              </a:ext>
            </a:extLst>
          </p:cNvPr>
          <p:cNvPicPr>
            <a:picLocks noChangeAspect="1"/>
          </p:cNvPicPr>
          <p:nvPr/>
        </p:nvPicPr>
        <p:blipFill rotWithShape="1">
          <a:blip r:embed="rId2">
            <a:extLst>
              <a:ext uri="{28A0092B-C50C-407E-A947-70E740481C1C}">
                <a14:useLocalDpi xmlns:a14="http://schemas.microsoft.com/office/drawing/2010/main" val="0"/>
              </a:ext>
            </a:extLst>
          </a:blip>
          <a:srcRect t="1569" b="1"/>
          <a:stretch/>
        </p:blipFill>
        <p:spPr>
          <a:xfrm>
            <a:off x="361392" y="2303697"/>
            <a:ext cx="3042989" cy="38830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09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569</TotalTime>
  <Words>759</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Century Gothic</vt:lpstr>
      <vt:lpstr>Times New Roman</vt:lpstr>
      <vt:lpstr>Wingdings 3</vt:lpstr>
      <vt:lpstr>Ion</vt:lpstr>
      <vt:lpstr>الدرس الرابع : الإضطهاد مِن أجل البِّر </vt:lpstr>
      <vt:lpstr>النتاجات التعليميّة :</vt:lpstr>
      <vt:lpstr>المقصود بالمضطهدين مِن أجل البِّر :</vt:lpstr>
      <vt:lpstr>الإعتراف بالمسيح أمام الناس :</vt:lpstr>
      <vt:lpstr>PowerPoint Presentation</vt:lpstr>
      <vt:lpstr>الجُرأة في الإعتراف بالمسيح حتى الموت :</vt:lpstr>
      <vt:lpstr>المشاركة بآلام السيد المسيح :</vt:lpstr>
      <vt:lpstr>PowerPoint Presentation</vt:lpstr>
      <vt:lpstr>محبة المسيح تطرد الخوف مِن الإضطهاد والموت :</vt:lpstr>
      <vt:lpstr>أشهر الإضطهادات التي أثيرت ضد المسيحية :</vt:lpstr>
      <vt:lpstr>حياة الملكوت في السماء :</vt:lpstr>
      <vt:lpstr>شفاعة جميع القديسين تكون معكم آحبتي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Muneer Haddad</cp:lastModifiedBy>
  <cp:revision>44</cp:revision>
  <dcterms:created xsi:type="dcterms:W3CDTF">2021-03-16T18:06:35Z</dcterms:created>
  <dcterms:modified xsi:type="dcterms:W3CDTF">2023-04-02T18:07:01Z</dcterms:modified>
</cp:coreProperties>
</file>