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4/11/2022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8F0E-10F9-42A5-9979-D5BD4FFC011F}"/>
              </a:ext>
            </a:extLst>
          </p:cNvPr>
          <p:cNvSpPr>
            <a:spLocks noGrp="1"/>
          </p:cNvSpPr>
          <p:nvPr>
            <p:ph type="ctrTitle"/>
          </p:nvPr>
        </p:nvSpPr>
        <p:spPr>
          <a:xfrm>
            <a:off x="1638300" y="1351722"/>
            <a:ext cx="8915399" cy="1345068"/>
          </a:xfrm>
        </p:spPr>
        <p:txBody>
          <a:bodyPr>
            <a:normAutofit/>
          </a:bodyPr>
          <a:lstStyle/>
          <a:p>
            <a:pPr algn="ctr" rtl="1"/>
            <a:r>
              <a:rPr lang="ar-JO" sz="8000" b="1" dirty="0">
                <a:solidFill>
                  <a:schemeClr val="tx1"/>
                </a:solidFill>
                <a:latin typeface="Sakkal Majalla" panose="02000000000000000000" pitchFamily="2" charset="-78"/>
                <a:cs typeface="Sakkal Majalla" panose="02000000000000000000" pitchFamily="2" charset="-78"/>
              </a:rPr>
              <a:t>اليأس</a:t>
            </a:r>
            <a:endParaRPr lang="en-US" sz="8000" b="1" dirty="0">
              <a:solidFill>
                <a:schemeClr val="tx1"/>
              </a:solidFill>
              <a:latin typeface="Sakkal Majalla" panose="02000000000000000000" pitchFamily="2" charset="-78"/>
              <a:cs typeface="Sakkal Majalla" panose="02000000000000000000" pitchFamily="2" charset="-78"/>
            </a:endParaRPr>
          </a:p>
        </p:txBody>
      </p:sp>
      <p:sp>
        <p:nvSpPr>
          <p:cNvPr id="3" name="Subtitle 2">
            <a:extLst>
              <a:ext uri="{FF2B5EF4-FFF2-40B4-BE49-F238E27FC236}">
                <a16:creationId xmlns:a16="http://schemas.microsoft.com/office/drawing/2014/main" id="{78EFFB9A-6AF4-4203-BC94-D163A37D4BEB}"/>
              </a:ext>
            </a:extLst>
          </p:cNvPr>
          <p:cNvSpPr>
            <a:spLocks noGrp="1"/>
          </p:cNvSpPr>
          <p:nvPr>
            <p:ph type="subTitle" idx="1"/>
          </p:nvPr>
        </p:nvSpPr>
        <p:spPr>
          <a:xfrm>
            <a:off x="2589213" y="2875723"/>
            <a:ext cx="8915399" cy="3027940"/>
          </a:xfrm>
        </p:spPr>
        <p:txBody>
          <a:bodyPr>
            <a:normAutofit/>
          </a:bodyPr>
          <a:lstStyle/>
          <a:p>
            <a:pPr algn="r" rtl="1"/>
            <a:r>
              <a:rPr lang="ar-JO" sz="3600" b="1" dirty="0">
                <a:solidFill>
                  <a:srgbClr val="FF0000"/>
                </a:solidFill>
                <a:latin typeface="Sakkal Majalla" panose="02000000000000000000" pitchFamily="2" charset="-78"/>
                <a:cs typeface="Sakkal Majalla" panose="02000000000000000000" pitchFamily="2" charset="-78"/>
              </a:rPr>
              <a:t>النتاجات التعليمية:</a:t>
            </a:r>
            <a:endParaRPr lang="en-US" sz="3600" b="1" dirty="0">
              <a:solidFill>
                <a:srgbClr val="FF0000"/>
              </a:solidFill>
              <a:latin typeface="Sakkal Majalla" panose="02000000000000000000" pitchFamily="2" charset="-78"/>
              <a:cs typeface="Sakkal Majalla" panose="02000000000000000000" pitchFamily="2" charset="-78"/>
            </a:endParaRPr>
          </a:p>
          <a:p>
            <a:pPr marL="342900" lvl="0" indent="-342900" algn="r" rtl="1">
              <a:buFont typeface="+mj-lt"/>
              <a:buAutoNum type="arabicPeriod"/>
            </a:pPr>
            <a:r>
              <a:rPr lang="ar-JO" sz="2800" b="1" dirty="0">
                <a:solidFill>
                  <a:schemeClr val="tx1"/>
                </a:solidFill>
                <a:latin typeface="Sakkal Majalla" panose="02000000000000000000" pitchFamily="2" charset="-78"/>
                <a:cs typeface="Sakkal Majalla" panose="02000000000000000000" pitchFamily="2" charset="-78"/>
              </a:rPr>
              <a:t>معرفة ما الذي سببه موت المسيح لتلاميذه.</a:t>
            </a:r>
            <a:endParaRPr lang="en-US" sz="2800" b="1" dirty="0">
              <a:solidFill>
                <a:schemeClr val="tx1"/>
              </a:solidFill>
              <a:latin typeface="Sakkal Majalla" panose="02000000000000000000" pitchFamily="2" charset="-78"/>
              <a:cs typeface="Sakkal Majalla" panose="02000000000000000000" pitchFamily="2" charset="-78"/>
            </a:endParaRPr>
          </a:p>
          <a:p>
            <a:pPr marL="342900" lvl="0" indent="-342900" algn="r" rtl="1">
              <a:buFont typeface="+mj-lt"/>
              <a:buAutoNum type="arabicPeriod"/>
            </a:pPr>
            <a:r>
              <a:rPr lang="ar-JO" sz="2800" b="1" dirty="0">
                <a:solidFill>
                  <a:schemeClr val="tx1"/>
                </a:solidFill>
                <a:latin typeface="Sakkal Majalla" panose="02000000000000000000" pitchFamily="2" charset="-78"/>
                <a:cs typeface="Sakkal Majalla" panose="02000000000000000000" pitchFamily="2" charset="-78"/>
              </a:rPr>
              <a:t>يحدد لماذا دعا السيد المسيح تلميذي عمواس قليلي الفهم.</a:t>
            </a:r>
            <a:endParaRPr lang="en-US" sz="2800" b="1" dirty="0">
              <a:solidFill>
                <a:schemeClr val="tx1"/>
              </a:solidFill>
              <a:latin typeface="Sakkal Majalla" panose="02000000000000000000" pitchFamily="2" charset="-78"/>
              <a:cs typeface="Sakkal Majalla" panose="02000000000000000000" pitchFamily="2" charset="-78"/>
            </a:endParaRPr>
          </a:p>
          <a:p>
            <a:pPr marL="342900" lvl="0" indent="-342900" algn="r" rtl="1">
              <a:buFont typeface="+mj-lt"/>
              <a:buAutoNum type="arabicPeriod"/>
            </a:pPr>
            <a:r>
              <a:rPr lang="ar-JO" sz="2800" b="1" dirty="0">
                <a:solidFill>
                  <a:schemeClr val="tx1"/>
                </a:solidFill>
                <a:latin typeface="Sakkal Majalla" panose="02000000000000000000" pitchFamily="2" charset="-78"/>
                <a:cs typeface="Sakkal Majalla" panose="02000000000000000000" pitchFamily="2" charset="-78"/>
              </a:rPr>
              <a:t>يستنتج كيف عالج السيد المسيح يأس التلميذين.</a:t>
            </a:r>
            <a:endParaRPr lang="en-US" sz="2800" b="1" dirty="0">
              <a:solidFill>
                <a:schemeClr val="tx1"/>
              </a:solidFill>
              <a:latin typeface="Sakkal Majalla" panose="02000000000000000000" pitchFamily="2" charset="-78"/>
              <a:cs typeface="Sakkal Majalla" panose="02000000000000000000" pitchFamily="2" charset="-78"/>
            </a:endParaRPr>
          </a:p>
          <a:p>
            <a:pPr marL="342900" lvl="0" indent="-342900" algn="r" rtl="1">
              <a:buFont typeface="+mj-lt"/>
              <a:buAutoNum type="arabicPeriod"/>
            </a:pPr>
            <a:r>
              <a:rPr lang="ar-JO" sz="2800" b="1" dirty="0">
                <a:solidFill>
                  <a:schemeClr val="tx1"/>
                </a:solidFill>
                <a:latin typeface="Sakkal Majalla" panose="02000000000000000000" pitchFamily="2" charset="-78"/>
                <a:cs typeface="Sakkal Majalla" panose="02000000000000000000" pitchFamily="2" charset="-78"/>
              </a:rPr>
              <a:t>معرفة ما هو السبب لإيماننا بالقيامة.</a:t>
            </a:r>
            <a:endParaRPr lang="en-US" sz="2800" b="1" dirty="0">
              <a:solidFill>
                <a:schemeClr val="tx1"/>
              </a:solidFill>
              <a:latin typeface="Sakkal Majalla" panose="02000000000000000000" pitchFamily="2" charset="-78"/>
              <a:cs typeface="Sakkal Majalla" panose="02000000000000000000" pitchFamily="2" charset="-78"/>
            </a:endParaRPr>
          </a:p>
          <a:p>
            <a:pPr algn="r" rtl="1"/>
            <a:endParaRPr lang="en-US" sz="28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851341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22D02-275B-4450-B1C6-411BBA33C7C0}"/>
              </a:ext>
            </a:extLst>
          </p:cNvPr>
          <p:cNvSpPr>
            <a:spLocks noGrp="1"/>
          </p:cNvSpPr>
          <p:nvPr>
            <p:ph type="title"/>
          </p:nvPr>
        </p:nvSpPr>
        <p:spPr>
          <a:xfrm>
            <a:off x="1683026" y="1074684"/>
            <a:ext cx="9914351" cy="1280890"/>
          </a:xfrm>
        </p:spPr>
        <p:txBody>
          <a:bodyPr>
            <a:normAutofit/>
          </a:bodyPr>
          <a:lstStyle/>
          <a:p>
            <a:pPr algn="ctr" rtl="1"/>
            <a:r>
              <a:rPr lang="ar-JO" sz="4000" b="1" dirty="0">
                <a:solidFill>
                  <a:schemeClr val="tx1"/>
                </a:solidFill>
                <a:latin typeface="Sakkal Majalla" panose="02000000000000000000" pitchFamily="2" charset="-78"/>
                <a:cs typeface="Sakkal Majalla" panose="02000000000000000000" pitchFamily="2" charset="-78"/>
              </a:rPr>
              <a:t>معرفة ما الذي سببه موت المسيح لتلاميذه.</a:t>
            </a:r>
            <a:endParaRPr lang="en-US" sz="40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316A412E-1723-4C95-9E03-B9BCCB2574DC}"/>
              </a:ext>
            </a:extLst>
          </p:cNvPr>
          <p:cNvSpPr>
            <a:spLocks noGrp="1"/>
          </p:cNvSpPr>
          <p:nvPr>
            <p:ph idx="1"/>
          </p:nvPr>
        </p:nvSpPr>
        <p:spPr>
          <a:xfrm>
            <a:off x="1683025" y="2849218"/>
            <a:ext cx="9914351" cy="3777622"/>
          </a:xfrm>
        </p:spPr>
        <p:txBody>
          <a:bodyPr>
            <a:normAutofit/>
          </a:bodyPr>
          <a:lstStyle/>
          <a:p>
            <a:pPr marL="0" indent="0" algn="r" rtl="1">
              <a:lnSpc>
                <a:spcPct val="150000"/>
              </a:lnSpc>
              <a:buNone/>
            </a:pPr>
            <a:r>
              <a:rPr lang="ar-JO" sz="3200" b="1" dirty="0">
                <a:solidFill>
                  <a:schemeClr val="tx1"/>
                </a:solidFill>
                <a:latin typeface="Sakkal Majalla" panose="02000000000000000000" pitchFamily="2" charset="-78"/>
                <a:cs typeface="Sakkal Majalla" panose="02000000000000000000" pitchFamily="2" charset="-78"/>
              </a:rPr>
              <a:t>عند صلب الرب يسوع وحكم عليه بالموت تشتت شمل التلاميذ وأوشكت أن تتلاشى آمالهم وينعدم فيهم الرجاء واستحوذ علي قلوبهم اليأس، وقد أظلمت الحياة في عيونهم وارتسمت على وجوههم امارات الحزن والكآبة.</a:t>
            </a:r>
            <a:endParaRPr lang="en-US" sz="3200" b="1" dirty="0">
              <a:solidFill>
                <a:schemeClr val="tx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1049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C557E-9B90-4717-A20B-013824F511F7}"/>
              </a:ext>
            </a:extLst>
          </p:cNvPr>
          <p:cNvSpPr>
            <a:spLocks noGrp="1"/>
          </p:cNvSpPr>
          <p:nvPr>
            <p:ph type="title"/>
          </p:nvPr>
        </p:nvSpPr>
        <p:spPr>
          <a:xfrm>
            <a:off x="1590260" y="1404730"/>
            <a:ext cx="9914351" cy="1285461"/>
          </a:xfrm>
        </p:spPr>
        <p:txBody>
          <a:bodyPr>
            <a:normAutofit/>
          </a:bodyPr>
          <a:lstStyle/>
          <a:p>
            <a:pPr algn="ctr" rtl="1"/>
            <a:r>
              <a:rPr lang="ar-JO" sz="4000" b="1" dirty="0">
                <a:solidFill>
                  <a:schemeClr val="tx1"/>
                </a:solidFill>
                <a:latin typeface="Sakkal Majalla" panose="02000000000000000000" pitchFamily="2" charset="-78"/>
                <a:cs typeface="Sakkal Majalla" panose="02000000000000000000" pitchFamily="2" charset="-78"/>
              </a:rPr>
              <a:t>لماذا دعا السيد المسيح تلميذي عمواس قليلي الفهم؟</a:t>
            </a:r>
            <a:endParaRPr lang="en-US" sz="40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D899FC09-F05F-40AD-A6A3-C579FDEBAE65}"/>
              </a:ext>
            </a:extLst>
          </p:cNvPr>
          <p:cNvSpPr>
            <a:spLocks noGrp="1"/>
          </p:cNvSpPr>
          <p:nvPr>
            <p:ph idx="1"/>
          </p:nvPr>
        </p:nvSpPr>
        <p:spPr>
          <a:xfrm>
            <a:off x="1590261" y="3220278"/>
            <a:ext cx="9914351" cy="2690944"/>
          </a:xfrm>
        </p:spPr>
        <p:txBody>
          <a:bodyPr>
            <a:normAutofit/>
          </a:bodyPr>
          <a:lstStyle/>
          <a:p>
            <a:pPr marL="0" indent="0" algn="r" rtl="1">
              <a:buNone/>
            </a:pPr>
            <a:r>
              <a:rPr lang="ar-JO" sz="3200" b="1" dirty="0">
                <a:latin typeface="Sakkal Majalla" panose="02000000000000000000" pitchFamily="2" charset="-78"/>
                <a:cs typeface="Sakkal Majalla" panose="02000000000000000000" pitchFamily="2" charset="-78"/>
              </a:rPr>
              <a:t>لأنه أراد له المجد أن يحل قضية اضطرابهما ، فظهر لهما كإنسان غريب ورافقهما ولم يعرفاه مع انه رافقهما مدة غير يسيرة وقد أظهرا له بعض ما اعتراهما من خيبة الأمل.</a:t>
            </a:r>
            <a:endParaRPr lang="en-US" sz="3200" b="1" dirty="0">
              <a:latin typeface="Sakkal Majalla" panose="02000000000000000000" pitchFamily="2" charset="-78"/>
              <a:cs typeface="Sakkal Majalla" panose="02000000000000000000" pitchFamily="2" charset="-78"/>
            </a:endParaRPr>
          </a:p>
          <a:p>
            <a:pPr marL="0" indent="0" rtl="1">
              <a:buNone/>
            </a:pPr>
            <a:r>
              <a:rPr lang="ar-JO" sz="3200" b="1" dirty="0">
                <a:latin typeface="Sakkal Majalla" panose="02000000000000000000" pitchFamily="2" charset="-78"/>
                <a:cs typeface="Sakkal Majalla" panose="02000000000000000000" pitchFamily="2" charset="-78"/>
              </a:rPr>
              <a:t> </a:t>
            </a:r>
            <a:endParaRPr lang="en-US" sz="3200" b="1" dirty="0">
              <a:latin typeface="Sakkal Majalla" panose="02000000000000000000" pitchFamily="2" charset="-78"/>
              <a:cs typeface="Sakkal Majalla" panose="02000000000000000000" pitchFamily="2" charset="-78"/>
            </a:endParaRPr>
          </a:p>
          <a:p>
            <a:pPr algn="r" rtl="1"/>
            <a:endParaRPr lang="en-US"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46665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B880-72F7-42EA-B9C3-EAB5960BD1DF}"/>
              </a:ext>
            </a:extLst>
          </p:cNvPr>
          <p:cNvSpPr>
            <a:spLocks noGrp="1"/>
          </p:cNvSpPr>
          <p:nvPr>
            <p:ph type="title"/>
          </p:nvPr>
        </p:nvSpPr>
        <p:spPr>
          <a:xfrm>
            <a:off x="1563757" y="946778"/>
            <a:ext cx="9940855" cy="958222"/>
          </a:xfrm>
        </p:spPr>
        <p:txBody>
          <a:bodyPr/>
          <a:lstStyle/>
          <a:p>
            <a:pPr algn="ctr"/>
            <a:r>
              <a:rPr lang="ar-JO" dirty="0">
                <a:solidFill>
                  <a:schemeClr val="tx1"/>
                </a:solidFill>
              </a:rPr>
              <a:t>يستنتج كيف عالج السيد المسيح يأس التلميذين.</a:t>
            </a:r>
            <a:endParaRPr lang="en-US" dirty="0"/>
          </a:p>
        </p:txBody>
      </p:sp>
      <p:sp>
        <p:nvSpPr>
          <p:cNvPr id="3" name="Content Placeholder 2">
            <a:extLst>
              <a:ext uri="{FF2B5EF4-FFF2-40B4-BE49-F238E27FC236}">
                <a16:creationId xmlns:a16="http://schemas.microsoft.com/office/drawing/2014/main" id="{080F78F1-5470-4196-997A-29FF48737489}"/>
              </a:ext>
            </a:extLst>
          </p:cNvPr>
          <p:cNvSpPr>
            <a:spLocks noGrp="1"/>
          </p:cNvSpPr>
          <p:nvPr>
            <p:ph idx="1"/>
          </p:nvPr>
        </p:nvSpPr>
        <p:spPr>
          <a:xfrm>
            <a:off x="1563757" y="2133600"/>
            <a:ext cx="9940855" cy="3777622"/>
          </a:xfrm>
        </p:spPr>
        <p:txBody>
          <a:bodyPr>
            <a:normAutofit/>
          </a:bodyPr>
          <a:lstStyle/>
          <a:p>
            <a:pPr algn="r" rtl="1"/>
            <a:r>
              <a:rPr lang="ar-JO" sz="2800" b="1" dirty="0">
                <a:solidFill>
                  <a:schemeClr val="tx1"/>
                </a:solidFill>
                <a:latin typeface="Sakkal Majalla" panose="02000000000000000000" pitchFamily="2" charset="-78"/>
                <a:cs typeface="Sakkal Majalla" panose="02000000000000000000" pitchFamily="2" charset="-78"/>
              </a:rPr>
              <a:t>أولاً: وجَّه اليهما السؤال التالي: ما هذا الكلام الذي تتطارحان بهِ، فكان بذلك كالطبيب الذي يستدرج المريض لمعرفة أصل الداء كي يصف له الدواء الشافي.</a:t>
            </a:r>
            <a:endParaRPr lang="en-US" sz="2800" b="1" dirty="0">
              <a:solidFill>
                <a:schemeClr val="tx1"/>
              </a:solidFill>
              <a:latin typeface="Sakkal Majalla" panose="02000000000000000000" pitchFamily="2" charset="-78"/>
              <a:cs typeface="Sakkal Majalla" panose="02000000000000000000" pitchFamily="2" charset="-78"/>
            </a:endParaRPr>
          </a:p>
          <a:p>
            <a:pPr algn="r" rtl="1"/>
            <a:r>
              <a:rPr lang="ar-JO" sz="2800" b="1" dirty="0">
                <a:solidFill>
                  <a:schemeClr val="tx1"/>
                </a:solidFill>
                <a:latin typeface="Sakkal Majalla" panose="02000000000000000000" pitchFamily="2" charset="-78"/>
                <a:cs typeface="Sakkal Majalla" panose="02000000000000000000" pitchFamily="2" charset="-78"/>
              </a:rPr>
              <a:t>ثانياً: فتح أمامهما الكتاب المقدس بنبؤاته عنه ابتداءً من موسى ومن جميع الأنبياء وأخذ يفسِّر لهما الأمور المختصة به في جميع الأسفار وبهذه الوسيلة أكد لهما أن مشيئة الله المحتومة لا بد ان تتم وهكذا أحيا فيهما رجاءً أوشك ان يموت.</a:t>
            </a:r>
            <a:endParaRPr lang="en-US" sz="2800" b="1" dirty="0">
              <a:solidFill>
                <a:schemeClr val="tx1"/>
              </a:solidFill>
              <a:latin typeface="Sakkal Majalla" panose="02000000000000000000" pitchFamily="2" charset="-78"/>
              <a:cs typeface="Sakkal Majalla" panose="02000000000000000000" pitchFamily="2" charset="-78"/>
            </a:endParaRPr>
          </a:p>
          <a:p>
            <a:pPr algn="r" rtl="1"/>
            <a:r>
              <a:rPr lang="ar-JO" sz="2800" b="1" dirty="0">
                <a:solidFill>
                  <a:schemeClr val="tx1"/>
                </a:solidFill>
                <a:latin typeface="Sakkal Majalla" panose="02000000000000000000" pitchFamily="2" charset="-78"/>
                <a:cs typeface="Sakkal Majalla" panose="02000000000000000000" pitchFamily="2" charset="-78"/>
              </a:rPr>
              <a:t>ثالثاً: فتح بصيرتهما وكشف لهما عن شخصه الإلهي وذلك لما أخذ خبزاً وبارك وكسر وناولهما .....لما غمرهما الرجاء الراسخ والإيمان التام.</a:t>
            </a:r>
            <a:endParaRPr lang="en-US" sz="2800" b="1" dirty="0">
              <a:solidFill>
                <a:schemeClr val="tx1"/>
              </a:solidFill>
              <a:latin typeface="Sakkal Majalla" panose="02000000000000000000" pitchFamily="2" charset="-78"/>
              <a:cs typeface="Sakkal Majalla" panose="02000000000000000000" pitchFamily="2" charset="-78"/>
            </a:endParaRPr>
          </a:p>
          <a:p>
            <a:pPr algn="r" rtl="1"/>
            <a:endParaRPr lang="en-US" sz="24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807368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D621D-4540-485F-AA8C-B1E3D84DA885}"/>
              </a:ext>
            </a:extLst>
          </p:cNvPr>
          <p:cNvSpPr>
            <a:spLocks noGrp="1"/>
          </p:cNvSpPr>
          <p:nvPr>
            <p:ph type="title"/>
          </p:nvPr>
        </p:nvSpPr>
        <p:spPr>
          <a:xfrm>
            <a:off x="1590261" y="624110"/>
            <a:ext cx="9914351" cy="1280890"/>
          </a:xfrm>
        </p:spPr>
        <p:txBody>
          <a:bodyPr>
            <a:normAutofit/>
          </a:bodyPr>
          <a:lstStyle/>
          <a:p>
            <a:pPr algn="ctr" rtl="1"/>
            <a:r>
              <a:rPr lang="ar-JO" sz="4400" b="1" dirty="0">
                <a:solidFill>
                  <a:schemeClr val="tx1"/>
                </a:solidFill>
                <a:latin typeface="Sakkal Majalla" panose="02000000000000000000" pitchFamily="2" charset="-78"/>
                <a:cs typeface="Sakkal Majalla" panose="02000000000000000000" pitchFamily="2" charset="-78"/>
              </a:rPr>
              <a:t>ما هو السبب لإيماننا بالقيامة؟</a:t>
            </a:r>
            <a:endParaRPr lang="en-US" sz="44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69CD6B46-07E1-49DC-B78F-6E07458F0EB2}"/>
              </a:ext>
            </a:extLst>
          </p:cNvPr>
          <p:cNvSpPr>
            <a:spLocks noGrp="1"/>
          </p:cNvSpPr>
          <p:nvPr>
            <p:ph idx="1"/>
          </p:nvPr>
        </p:nvSpPr>
        <p:spPr>
          <a:xfrm>
            <a:off x="1590261" y="2915478"/>
            <a:ext cx="9914351" cy="2995744"/>
          </a:xfrm>
        </p:spPr>
        <p:txBody>
          <a:bodyPr>
            <a:normAutofit/>
          </a:bodyPr>
          <a:lstStyle/>
          <a:p>
            <a:pPr marL="0" indent="0" algn="r" rtl="1">
              <a:buNone/>
            </a:pPr>
            <a:r>
              <a:rPr lang="ar-JO" sz="3600" b="1" dirty="0">
                <a:latin typeface="Sakkal Majalla" panose="02000000000000000000" pitchFamily="2" charset="-78"/>
                <a:cs typeface="Sakkal Majalla" panose="02000000000000000000" pitchFamily="2" charset="-78"/>
              </a:rPr>
              <a:t>الرجاء في حياتنا هو السبب لإيماننا بالقيامة لأننا نموت على رجاء القيامة.</a:t>
            </a:r>
            <a:endParaRPr lang="en-US" sz="36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44273417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12</TotalTime>
  <Words>244</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Century Gothic</vt:lpstr>
      <vt:lpstr>Sakkal Majalla</vt:lpstr>
      <vt:lpstr>Tahoma</vt:lpstr>
      <vt:lpstr>Wingdings 3</vt:lpstr>
      <vt:lpstr>Wisp</vt:lpstr>
      <vt:lpstr>اليأس</vt:lpstr>
      <vt:lpstr>معرفة ما الذي سببه موت المسيح لتلاميذه.</vt:lpstr>
      <vt:lpstr>لماذا دعا السيد المسيح تلميذي عمواس قليلي الفهم؟</vt:lpstr>
      <vt:lpstr>يستنتج كيف عالج السيد المسيح يأس التلميذين.</vt:lpstr>
      <vt:lpstr>ما هو السبب لإيماننا بالقيامة؟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اليأس</dc:title>
  <dc:creator>Admin</dc:creator>
  <cp:lastModifiedBy>Admin</cp:lastModifiedBy>
  <cp:revision>2</cp:revision>
  <dcterms:created xsi:type="dcterms:W3CDTF">2021-01-01T20:43:59Z</dcterms:created>
  <dcterms:modified xsi:type="dcterms:W3CDTF">2022-04-11T06:23:36Z</dcterms:modified>
</cp:coreProperties>
</file>