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9" r:id="rId6"/>
    <p:sldId id="286" r:id="rId7"/>
    <p:sldId id="287" r:id="rId8"/>
    <p:sldId id="288" r:id="rId9"/>
    <p:sldId id="289" r:id="rId10"/>
    <p:sldId id="299" r:id="rId11"/>
    <p:sldId id="290" r:id="rId12"/>
    <p:sldId id="292" r:id="rId13"/>
    <p:sldId id="293" r:id="rId14"/>
    <p:sldId id="296" r:id="rId15"/>
    <p:sldId id="291" r:id="rId16"/>
    <p:sldId id="298" r:id="rId17"/>
    <p:sldId id="294" r:id="rId18"/>
    <p:sldId id="28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5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A53B2F-C001-4582-BF8E-0AFBE0ECFBA2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31A4569-4E90-4291-B6DE-6ED8FDA6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6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022" y="467849"/>
            <a:ext cx="9144000" cy="1491580"/>
          </a:xfrm>
        </p:spPr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الْقُوَّةُ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a clip art for a kid pulls his bag m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63" y="2466871"/>
            <a:ext cx="5355772" cy="39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996" y="1710954"/>
            <a:ext cx="6403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https://wordwall.net/play/12252/091/494</a:t>
            </a:r>
          </a:p>
        </p:txBody>
      </p:sp>
    </p:spTree>
    <p:extLst>
      <p:ext uri="{BB962C8B-B14F-4D97-AF65-F5344CB8AC3E}">
        <p14:creationId xmlns:p14="http://schemas.microsoft.com/office/powerpoint/2010/main" val="11862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681" y="515892"/>
            <a:ext cx="12035319" cy="206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377" y="3043940"/>
            <a:ext cx="4687549" cy="22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969" y="2844071"/>
            <a:ext cx="4127134" cy="33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تعريف قوة الاحتكاك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 </a:t>
            </a:r>
            <a:r>
              <a:rPr lang="ar-JO" sz="3200" b="1" dirty="0"/>
              <a:t>هي القوة </a:t>
            </a:r>
            <a:r>
              <a:rPr lang="ar-SA" sz="3200" b="1" dirty="0"/>
              <a:t>التي تنشأ بين سطحين</a:t>
            </a:r>
            <a:r>
              <a:rPr lang="ar-JO" sz="3200" b="1" dirty="0"/>
              <a:t> </a:t>
            </a:r>
            <a:r>
              <a:rPr lang="ar-SA" sz="3200" b="1" dirty="0"/>
              <a:t>متلامسين  ، فتمنع انزلاق بعضها فوق بعض بسهولة</a:t>
            </a:r>
            <a:endParaRPr lang="en-US" sz="3200" b="1" dirty="0"/>
          </a:p>
        </p:txBody>
      </p:sp>
      <p:pic>
        <p:nvPicPr>
          <p:cNvPr id="4" name="Picture 3" descr="x1080.jpg"/>
          <p:cNvPicPr>
            <a:picLocks noChangeAspect="1"/>
          </p:cNvPicPr>
          <p:nvPr/>
        </p:nvPicPr>
        <p:blipFill>
          <a:blip r:embed="rId2"/>
          <a:srcRect l="10000" t="35556" r="8333" b="17037"/>
          <a:stretch>
            <a:fillRect/>
          </a:stretch>
        </p:blipFill>
        <p:spPr>
          <a:xfrm>
            <a:off x="801858" y="2946009"/>
            <a:ext cx="9936480" cy="22711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1748" r="3989"/>
          <a:stretch>
            <a:fillRect/>
          </a:stretch>
        </p:blipFill>
        <p:spPr bwMode="auto">
          <a:xfrm>
            <a:off x="1125414" y="5275385"/>
            <a:ext cx="9580099" cy="12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369" b="5461"/>
          <a:stretch>
            <a:fillRect/>
          </a:stretch>
        </p:blipFill>
        <p:spPr bwMode="auto">
          <a:xfrm>
            <a:off x="253218" y="0"/>
            <a:ext cx="11591779" cy="525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5475" y="5400675"/>
            <a:ext cx="3105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1176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b="1" dirty="0"/>
              <a:t>دفع أحد العمال صندوقا خشبيا على البلاط ثم على الاسفلت كما في الشكل أي السطحين يحتاج العامل الى قوة أكبر ليحرك الصندوق؟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209800"/>
            <a:ext cx="11074400" cy="4084320"/>
          </a:xfrm>
        </p:spPr>
        <p:txBody>
          <a:bodyPr/>
          <a:lstStyle/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يحتاج الى قوة أكبر على سطح الاسفلت لانه سطح خشن وقوة الاحتكاك أكبر من قوة الاحتكاك على السطح الأملس</a:t>
            </a:r>
            <a:endParaRPr lang="en-US" dirty="0"/>
          </a:p>
        </p:txBody>
      </p:sp>
      <p:pic>
        <p:nvPicPr>
          <p:cNvPr id="11" name="Content Placeholder 7" descr="IMG-3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8839200" cy="24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/>
              <a:t>أمثلة أخرى على قوة الاحتكاك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en-US" sz="3600" dirty="0"/>
              <a:t> </a:t>
            </a:r>
            <a:r>
              <a:rPr lang="ar-SA" sz="3600" dirty="0"/>
              <a:t>اشعال عود الثقاب        استخدام المكابح في الدراجة</a:t>
            </a:r>
          </a:p>
          <a:p>
            <a:pPr algn="r">
              <a:buNone/>
            </a:pPr>
            <a:endParaRPr lang="ar-SA" sz="3600" dirty="0"/>
          </a:p>
          <a:p>
            <a:pPr algn="r">
              <a:buNone/>
            </a:pPr>
            <a:endParaRPr lang="ar-SA" sz="3600" dirty="0"/>
          </a:p>
          <a:p>
            <a:pPr algn="r">
              <a:buNone/>
            </a:pPr>
            <a:endParaRPr lang="ar-SA" sz="3600" dirty="0"/>
          </a:p>
          <a:p>
            <a:pPr algn="r">
              <a:buNone/>
            </a:pPr>
            <a:endParaRPr lang="ar-SA" sz="3600" dirty="0"/>
          </a:p>
          <a:p>
            <a:pPr algn="r">
              <a:buNone/>
            </a:pPr>
            <a:r>
              <a:rPr lang="ar-SA" sz="3600" dirty="0"/>
              <a:t>توليد حرارة                      يؤدي الى تقليل السرعة </a:t>
            </a:r>
            <a:endParaRPr lang="en-US" sz="3600" dirty="0"/>
          </a:p>
        </p:txBody>
      </p:sp>
      <p:pic>
        <p:nvPicPr>
          <p:cNvPr id="7" name="Picture 6" descr="1111111111111111111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95" y="2447779"/>
            <a:ext cx="3556000" cy="2446020"/>
          </a:xfrm>
          <a:prstGeom prst="rect">
            <a:avLst/>
          </a:prstGeom>
        </p:spPr>
      </p:pic>
      <p:pic>
        <p:nvPicPr>
          <p:cNvPr id="9" name="Picture 8" descr="Hydraulikbrem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218" y="2478260"/>
            <a:ext cx="2411864" cy="2121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فوائد قوة الاحتكاك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فرزات</a:t>
            </a:r>
          </a:p>
          <a:p>
            <a:pPr>
              <a:buNone/>
            </a:pPr>
            <a:endParaRPr lang="ar-SA" dirty="0"/>
          </a:p>
          <a:p>
            <a:pPr algn="r">
              <a:buNone/>
            </a:pPr>
            <a:r>
              <a:rPr lang="ar-SA" sz="3600" b="1" dirty="0"/>
              <a:t>ما فائدة وجود الفرزات في عجل السيارة ؟</a:t>
            </a:r>
          </a:p>
          <a:p>
            <a:pPr algn="r">
              <a:buNone/>
            </a:pPr>
            <a:r>
              <a:rPr lang="ar-SA" sz="3600" b="1" dirty="0"/>
              <a:t>حتى تتولد قوة الاحتكاك بين سطح الشارع وعجل السيارة يمنع انزلاق السيارات </a:t>
            </a:r>
          </a:p>
          <a:p>
            <a:pPr algn="r">
              <a:buNone/>
            </a:pPr>
            <a:endParaRPr lang="en-US" sz="3600" b="1" dirty="0"/>
          </a:p>
        </p:txBody>
      </p:sp>
      <p:sp>
        <p:nvSpPr>
          <p:cNvPr id="4" name="Bevel 3"/>
          <p:cNvSpPr/>
          <p:nvPr/>
        </p:nvSpPr>
        <p:spPr>
          <a:xfrm>
            <a:off x="8839200" y="2209800"/>
            <a:ext cx="2336800" cy="1066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فكر</a:t>
            </a:r>
            <a:endParaRPr lang="en-US" sz="4000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295401"/>
            <a:ext cx="3454400" cy="19405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22400" y="1905000"/>
            <a:ext cx="416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13342" y="0"/>
            <a:ext cx="5415206" cy="43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76" y="3010487"/>
            <a:ext cx="5574782" cy="34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قوة الشد هي القوة التي تنشأ في الخيط أو الحبل نتيجة الحركة التي تعمل على شد الأجسام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489" y="2208629"/>
            <a:ext cx="11882511" cy="423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-3931.JPG"/>
          <p:cNvPicPr>
            <a:picLocks noChangeAspect="1"/>
          </p:cNvPicPr>
          <p:nvPr/>
        </p:nvPicPr>
        <p:blipFill>
          <a:blip r:embed="rId2"/>
          <a:srcRect t="672" r="51676"/>
          <a:stretch>
            <a:fillRect/>
          </a:stretch>
        </p:blipFill>
        <p:spPr>
          <a:xfrm rot="5400000">
            <a:off x="2925788" y="-1843160"/>
            <a:ext cx="6190371" cy="104100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ما سبب وجود سائل لزج في المفاصل ؟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3212" y="3105834"/>
            <a:ext cx="5176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dirty="0"/>
              <a:t>هي منع حدوث الاحتكاك بين عظام </a:t>
            </a:r>
            <a:r>
              <a:rPr lang="ar-JO" sz="3600" b="1" dirty="0"/>
              <a:t>المفاصل</a:t>
            </a:r>
            <a:r>
              <a:rPr lang="ar-JO" sz="3600" dirty="0"/>
              <a:t> وبالتالي تسهيل حركتها</a:t>
            </a:r>
            <a:r>
              <a:rPr lang="ar-JO" dirty="0"/>
              <a:t>،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582" y="4223238"/>
            <a:ext cx="3771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dirty="0"/>
              <a:t>نَحنُ نَعرفُ أنَّ الْأَ</a:t>
            </a:r>
            <a:r>
              <a:rPr lang="ar-SA" dirty="0"/>
              <a:t>جسام </a:t>
            </a:r>
            <a:r>
              <a:rPr lang="ar-JO" dirty="0"/>
              <a:t> إمّا أَن تَكون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05574" y="1998616"/>
            <a:ext cx="4075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ساكنة</a:t>
            </a:r>
            <a:r>
              <a:rPr lang="ar-JO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لا تتحرك).</a:t>
            </a:r>
            <a:endParaRPr lang="ar-JO" sz="8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مثل: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hous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79" y="3801290"/>
            <a:ext cx="1919119" cy="20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ll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345" y="3928199"/>
            <a:ext cx="1939834" cy="19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195" y="1813951"/>
            <a:ext cx="45959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8000" b="1" dirty="0">
                <a:solidFill>
                  <a:srgbClr val="00B050"/>
                </a:solidFill>
              </a:rPr>
              <a:t>مُتحرّكة</a:t>
            </a:r>
          </a:p>
          <a:p>
            <a:pPr algn="r"/>
            <a:r>
              <a:rPr lang="ar-JO" sz="2400" b="1" dirty="0"/>
              <a:t>مثل: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2394" y="2845002"/>
            <a:ext cx="52252" cy="35296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83" y="3893350"/>
            <a:ext cx="1974683" cy="1974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3" y="3801290"/>
            <a:ext cx="1424215" cy="2050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9214" y="1998617"/>
            <a:ext cx="901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أَو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9183" cy="2116818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الْكرة ساكنة  لاتَتَحرك.......لكن...........هل أَسْتطيعُ أَن أَجعلها تَتحرك؟ ........  </a:t>
            </a:r>
            <a:br>
              <a:rPr lang="ar-JO" dirty="0"/>
            </a:br>
            <a:r>
              <a:rPr lang="ar-JO" dirty="0"/>
              <a:t>                     ..............كيف؟؟؟؟</a:t>
            </a:r>
            <a:endParaRPr lang="en-US" dirty="0"/>
          </a:p>
        </p:txBody>
      </p:sp>
      <p:pic>
        <p:nvPicPr>
          <p:cNvPr id="3" name="Picture 6" descr="Image result for ball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68" y="2987673"/>
            <a:ext cx="1939834" cy="19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18" y="2211705"/>
            <a:ext cx="2228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060"/>
          </a:xfrm>
        </p:spPr>
        <p:txBody>
          <a:bodyPr>
            <a:normAutofit fontScale="90000"/>
          </a:bodyPr>
          <a:lstStyle/>
          <a:p>
            <a:pPr algn="r"/>
            <a:b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تؤثر القوة فقط في الأجسام الساكنة فقط؟؟</a:t>
            </a:r>
            <a:b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كما نلاحظ في الصورة أن اللاعب يغير اتجاه الكرة </a:t>
            </a:r>
            <a:b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ارسلت له.</a:t>
            </a:r>
            <a:b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أما حارس المرمى عمل على تقليل سرعة الكرة وايقافها 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3" name="Picture 2" descr="download (5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66" y="3601329"/>
            <a:ext cx="3386075" cy="2536288"/>
          </a:xfrm>
          <a:prstGeom prst="rect">
            <a:avLst/>
          </a:prstGeom>
        </p:spPr>
      </p:pic>
      <p:pic>
        <p:nvPicPr>
          <p:cNvPr id="4" name="Picture 3" descr="pngtree-cartoon-football-players-png-image_913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8614" y="3727939"/>
            <a:ext cx="2533357" cy="2533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946"/>
          </a:xfrm>
        </p:spPr>
        <p:txBody>
          <a:bodyPr>
            <a:normAutofit/>
          </a:bodyPr>
          <a:lstStyle/>
          <a:p>
            <a:pPr algn="r"/>
            <a:br>
              <a:rPr lang="ar-SA" sz="2400" b="1" dirty="0">
                <a:solidFill>
                  <a:schemeClr val="bg1"/>
                </a:solidFill>
              </a:rPr>
            </a:br>
            <a:br>
              <a:rPr lang="ar-SA" sz="2400" b="1" dirty="0">
                <a:solidFill>
                  <a:schemeClr val="bg1"/>
                </a:solidFill>
              </a:rPr>
            </a:br>
            <a:r>
              <a:rPr lang="ar-SA" sz="24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نتوصل الى أن القوة تؤثر في الأجسام الساكنة والمتحركة </a:t>
            </a:r>
            <a:br>
              <a:rPr lang="ar-SA" sz="3200" dirty="0">
                <a:solidFill>
                  <a:schemeClr val="tx1"/>
                </a:solidFill>
              </a:rPr>
            </a:br>
            <a:br>
              <a:rPr lang="ar-SA" sz="3200" dirty="0">
                <a:solidFill>
                  <a:schemeClr val="tx1"/>
                </a:solidFill>
              </a:rPr>
            </a:br>
            <a:r>
              <a:rPr lang="ar-SA" sz="4000" u="sng" dirty="0">
                <a:solidFill>
                  <a:schemeClr val="tx1"/>
                </a:solidFill>
              </a:rPr>
              <a:t>الأجسام الساكنة </a:t>
            </a:r>
            <a:r>
              <a:rPr lang="ar-SA" sz="4000" dirty="0">
                <a:solidFill>
                  <a:schemeClr val="tx1"/>
                </a:solidFill>
              </a:rPr>
              <a:t>تحركها القوة من السكون</a:t>
            </a:r>
            <a:br>
              <a:rPr lang="ar-SA" sz="4000" dirty="0">
                <a:solidFill>
                  <a:schemeClr val="tx1"/>
                </a:solidFill>
              </a:rPr>
            </a:br>
            <a:r>
              <a:rPr lang="ar-SA" sz="4000" u="sng" dirty="0">
                <a:solidFill>
                  <a:schemeClr val="tx1"/>
                </a:solidFill>
              </a:rPr>
              <a:t>الاجسام المتحركة </a:t>
            </a:r>
            <a:r>
              <a:rPr lang="ar-SA" sz="4000" dirty="0">
                <a:solidFill>
                  <a:schemeClr val="bg1"/>
                </a:solidFill>
              </a:rPr>
              <a:t>تغير</a:t>
            </a:r>
            <a:r>
              <a:rPr lang="ar-SA" sz="4000" dirty="0">
                <a:solidFill>
                  <a:schemeClr val="tx1"/>
                </a:solidFill>
              </a:rPr>
              <a:t> القوة اتجاهها أو </a:t>
            </a:r>
            <a:r>
              <a:rPr lang="ar-SA" sz="4000" dirty="0">
                <a:solidFill>
                  <a:schemeClr val="bg1"/>
                </a:solidFill>
              </a:rPr>
              <a:t>تغير </a:t>
            </a:r>
            <a:r>
              <a:rPr lang="ar-SA" sz="4000" dirty="0">
                <a:solidFill>
                  <a:schemeClr val="tx1"/>
                </a:solidFill>
              </a:rPr>
              <a:t>سرعتها ( تزيد سرعتها أو تقلل سرعتها)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199512"/>
            <a:ext cx="9551963" cy="1938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القوة </a:t>
            </a:r>
            <a:br>
              <a:rPr lang="ar-SA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7957" y="1448972"/>
            <a:ext cx="10353821" cy="3840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/>
              <a:t>هي المؤثر الخارجي الذي يؤثر في الأجسام ويغير من حالاتها الحركية</a:t>
            </a:r>
          </a:p>
          <a:p>
            <a:pPr algn="r"/>
            <a:r>
              <a:rPr lang="ar-SA" sz="4400" dirty="0"/>
              <a:t>(القوة اما قوة دفع أو سحب)  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تصنف القوة من حيث تأثيرها في الاجسام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9145" y="1885071"/>
            <a:ext cx="9608233" cy="3305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/>
              <a:t>قوة التلامس          قوة التأثير عن بعد</a:t>
            </a:r>
            <a:endParaRPr lang="en-US" sz="4800" dirty="0"/>
          </a:p>
        </p:txBody>
      </p:sp>
      <p:sp>
        <p:nvSpPr>
          <p:cNvPr id="4" name="Down Arrow 3"/>
          <p:cNvSpPr/>
          <p:nvPr/>
        </p:nvSpPr>
        <p:spPr>
          <a:xfrm>
            <a:off x="3896750" y="2025748"/>
            <a:ext cx="1392702" cy="984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723163" y="2278966"/>
            <a:ext cx="1491175" cy="88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64" y="337624"/>
            <a:ext cx="11155679" cy="26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969" y="3238500"/>
            <a:ext cx="571148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قوة الاحتكاك تنشأمن </a:t>
            </a:r>
            <a:r>
              <a:rPr lang="ar-SA" dirty="0">
                <a:solidFill>
                  <a:srgbClr val="FF0000"/>
                </a:solidFill>
              </a:rPr>
              <a:t>تلامس </a:t>
            </a:r>
            <a:r>
              <a:rPr lang="ar-SA" dirty="0">
                <a:solidFill>
                  <a:schemeClr val="tx1"/>
                </a:solidFill>
              </a:rPr>
              <a:t>الجسم مع سطح الأرض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0" b="7841"/>
          <a:stretch>
            <a:fillRect/>
          </a:stretch>
        </p:blipFill>
        <p:spPr bwMode="auto">
          <a:xfrm>
            <a:off x="130748" y="2122821"/>
            <a:ext cx="11826790" cy="42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3017</TotalTime>
  <Words>306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Tahoma</vt:lpstr>
      <vt:lpstr>Depth</vt:lpstr>
      <vt:lpstr>PowerPoint Presentation</vt:lpstr>
      <vt:lpstr>نَحنُ نَعرفُ أنَّ الْأَجسام  إمّا أَن تَكون :</vt:lpstr>
      <vt:lpstr>الْكرة ساكنة  لاتَتَحرك.......لكن...........هل أَسْتطيعُ أَن أَجعلها تَتحرك؟ ........                        ..............كيف؟؟؟؟</vt:lpstr>
      <vt:lpstr>  هل تؤثر القوة فقط في الأجسام الساكنة فقط؟؟ كما نلاحظ في الصورة أن اللاعب يغير اتجاه الكرة  التي ارسلت له. أما حارس المرمى عمل على تقليل سرعة الكرة وايقافها   </vt:lpstr>
      <vt:lpstr>   نتوصل الى أن القوة تؤثر في الأجسام الساكنة والمتحركة   الأجسام الساكنة تحركها القوة من السكون الاجسام المتحركة تغير القوة اتجاهها أو تغير سرعتها ( تزيد سرعتها أو تقلل سرعتها)</vt:lpstr>
      <vt:lpstr>القوة  </vt:lpstr>
      <vt:lpstr>تصنف القوة من حيث تأثيرها في الاجسام</vt:lpstr>
      <vt:lpstr>PowerPoint Presentation</vt:lpstr>
      <vt:lpstr>قوة الاحتكاك تنشأمن تلامس الجسم مع سطح الأرض</vt:lpstr>
      <vt:lpstr>PowerPoint Presentation</vt:lpstr>
      <vt:lpstr>تعريف قوة الاحتكاك</vt:lpstr>
      <vt:lpstr>PowerPoint Presentation</vt:lpstr>
      <vt:lpstr>دفع أحد العمال صندوقا خشبيا على البلاط ثم على الاسفلت كما في الشكل أي السطحين يحتاج العامل الى قوة أكبر ليحرك الصندوق؟</vt:lpstr>
      <vt:lpstr>أمثلة أخرى على قوة الاحتكاك</vt:lpstr>
      <vt:lpstr>فوائد قوة الاحتكاك                        </vt:lpstr>
      <vt:lpstr>PowerPoint Presentation</vt:lpstr>
      <vt:lpstr>قوة الشد هي القوة التي تنشأ في الخيط أو الحبل نتيجة الحركة التي تعمل على شد الأجسام </vt:lpstr>
      <vt:lpstr>PowerPoint Presentation</vt:lpstr>
      <vt:lpstr>ما سبب وجود سائل لزج في المفاصل 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joumana masri</dc:creator>
  <cp:lastModifiedBy>s.kakish</cp:lastModifiedBy>
  <cp:revision>68</cp:revision>
  <dcterms:created xsi:type="dcterms:W3CDTF">2020-03-19T16:38:33Z</dcterms:created>
  <dcterms:modified xsi:type="dcterms:W3CDTF">2023-03-31T17:10:20Z</dcterms:modified>
</cp:coreProperties>
</file>