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1" r:id="rId5"/>
    <p:sldId id="260" r:id="rId6"/>
    <p:sldId id="278" r:id="rId7"/>
    <p:sldId id="279" r:id="rId8"/>
    <p:sldId id="269" r:id="rId9"/>
    <p:sldId id="292" r:id="rId10"/>
    <p:sldId id="293" r:id="rId11"/>
    <p:sldId id="305" r:id="rId12"/>
    <p:sldId id="294" r:id="rId13"/>
    <p:sldId id="295" r:id="rId14"/>
    <p:sldId id="296" r:id="rId15"/>
    <p:sldId id="303" r:id="rId16"/>
    <p:sldId id="298" r:id="rId17"/>
    <p:sldId id="299" r:id="rId18"/>
    <p:sldId id="304" r:id="rId19"/>
    <p:sldId id="300" r:id="rId20"/>
    <p:sldId id="301" r:id="rId21"/>
    <p:sldId id="30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5" d="100"/>
          <a:sy n="85" d="100"/>
        </p:scale>
        <p:origin x="1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4b31236405e9249b" providerId="LiveId" clId="{73B4198B-281A-44B5-BA3E-12BA189023E2}"/>
    <pc:docChg chg="custSel modSld">
      <pc:chgData name="" userId="4b31236405e9249b" providerId="LiveId" clId="{73B4198B-281A-44B5-BA3E-12BA189023E2}" dt="2023-03-21T11:14:48.225" v="0" actId="478"/>
      <pc:docMkLst>
        <pc:docMk/>
      </pc:docMkLst>
      <pc:sldChg chg="delSp">
        <pc:chgData name="" userId="4b31236405e9249b" providerId="LiveId" clId="{73B4198B-281A-44B5-BA3E-12BA189023E2}" dt="2023-03-21T11:14:48.225" v="0" actId="478"/>
        <pc:sldMkLst>
          <pc:docMk/>
          <pc:sldMk cId="4009247442" sldId="260"/>
        </pc:sldMkLst>
        <pc:spChg chg="del">
          <ac:chgData name="" userId="4b31236405e9249b" providerId="LiveId" clId="{73B4198B-281A-44B5-BA3E-12BA189023E2}" dt="2023-03-21T11:14:48.225" v="0" actId="478"/>
          <ac:spMkLst>
            <pc:docMk/>
            <pc:sldMk cId="4009247442" sldId="260"/>
            <ac:spMk id="7"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7FF12E-0A27-4E00-BDBB-088B1236E593}"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C27FD-239B-499E-9D6E-B8DE0065EC4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773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7FF12E-0A27-4E00-BDBB-088B1236E593}"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C27FD-239B-499E-9D6E-B8DE0065EC43}" type="slidenum">
              <a:rPr lang="en-US" smtClean="0"/>
              <a:t>‹#›</a:t>
            </a:fld>
            <a:endParaRPr lang="en-US"/>
          </a:p>
        </p:txBody>
      </p:sp>
    </p:spTree>
    <p:extLst>
      <p:ext uri="{BB962C8B-B14F-4D97-AF65-F5344CB8AC3E}">
        <p14:creationId xmlns:p14="http://schemas.microsoft.com/office/powerpoint/2010/main" val="1920191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7FF12E-0A27-4E00-BDBB-088B1236E593}"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C27FD-239B-499E-9D6E-B8DE0065EC43}" type="slidenum">
              <a:rPr lang="en-US" smtClean="0"/>
              <a:t>‹#›</a:t>
            </a:fld>
            <a:endParaRPr lang="en-US"/>
          </a:p>
        </p:txBody>
      </p:sp>
    </p:spTree>
    <p:extLst>
      <p:ext uri="{BB962C8B-B14F-4D97-AF65-F5344CB8AC3E}">
        <p14:creationId xmlns:p14="http://schemas.microsoft.com/office/powerpoint/2010/main" val="2549704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7FF12E-0A27-4E00-BDBB-088B1236E593}"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C27FD-239B-499E-9D6E-B8DE0065EC43}" type="slidenum">
              <a:rPr lang="en-US" smtClean="0"/>
              <a:t>‹#›</a:t>
            </a:fld>
            <a:endParaRPr lang="en-US"/>
          </a:p>
        </p:txBody>
      </p:sp>
    </p:spTree>
    <p:extLst>
      <p:ext uri="{BB962C8B-B14F-4D97-AF65-F5344CB8AC3E}">
        <p14:creationId xmlns:p14="http://schemas.microsoft.com/office/powerpoint/2010/main" val="1705559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7FF12E-0A27-4E00-BDBB-088B1236E593}"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C27FD-239B-499E-9D6E-B8DE0065EC4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877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7FF12E-0A27-4E00-BDBB-088B1236E593}"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C27FD-239B-499E-9D6E-B8DE0065EC43}" type="slidenum">
              <a:rPr lang="en-US" smtClean="0"/>
              <a:t>‹#›</a:t>
            </a:fld>
            <a:endParaRPr lang="en-US"/>
          </a:p>
        </p:txBody>
      </p:sp>
    </p:spTree>
    <p:extLst>
      <p:ext uri="{BB962C8B-B14F-4D97-AF65-F5344CB8AC3E}">
        <p14:creationId xmlns:p14="http://schemas.microsoft.com/office/powerpoint/2010/main" val="2980783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7FF12E-0A27-4E00-BDBB-088B1236E593}" type="datetimeFigureOut">
              <a:rPr lang="en-US" smtClean="0"/>
              <a:t>3/21/2023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AC27FD-239B-499E-9D6E-B8DE0065EC43}" type="slidenum">
              <a:rPr lang="en-US" smtClean="0"/>
              <a:t>‹#›</a:t>
            </a:fld>
            <a:endParaRPr lang="en-US"/>
          </a:p>
        </p:txBody>
      </p:sp>
    </p:spTree>
    <p:extLst>
      <p:ext uri="{BB962C8B-B14F-4D97-AF65-F5344CB8AC3E}">
        <p14:creationId xmlns:p14="http://schemas.microsoft.com/office/powerpoint/2010/main" val="2400410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7FF12E-0A27-4E00-BDBB-088B1236E593}" type="datetimeFigureOut">
              <a:rPr lang="en-US" smtClean="0"/>
              <a:t>3/21/2023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AC27FD-239B-499E-9D6E-B8DE0065EC43}" type="slidenum">
              <a:rPr lang="en-US" smtClean="0"/>
              <a:t>‹#›</a:t>
            </a:fld>
            <a:endParaRPr lang="en-US"/>
          </a:p>
        </p:txBody>
      </p:sp>
    </p:spTree>
    <p:extLst>
      <p:ext uri="{BB962C8B-B14F-4D97-AF65-F5344CB8AC3E}">
        <p14:creationId xmlns:p14="http://schemas.microsoft.com/office/powerpoint/2010/main" val="2306050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67FF12E-0A27-4E00-BDBB-088B1236E593}" type="datetimeFigureOut">
              <a:rPr lang="en-US" smtClean="0"/>
              <a:t>3/21/2023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5AC27FD-239B-499E-9D6E-B8DE0065EC43}" type="slidenum">
              <a:rPr lang="en-US" smtClean="0"/>
              <a:t>‹#›</a:t>
            </a:fld>
            <a:endParaRPr lang="en-US"/>
          </a:p>
        </p:txBody>
      </p:sp>
    </p:spTree>
    <p:extLst>
      <p:ext uri="{BB962C8B-B14F-4D97-AF65-F5344CB8AC3E}">
        <p14:creationId xmlns:p14="http://schemas.microsoft.com/office/powerpoint/2010/main" val="1190167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67FF12E-0A27-4E00-BDBB-088B1236E593}" type="datetimeFigureOut">
              <a:rPr lang="en-US" smtClean="0"/>
              <a:t>3/21/2023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5AC27FD-239B-499E-9D6E-B8DE0065EC43}" type="slidenum">
              <a:rPr lang="en-US" smtClean="0"/>
              <a:t>‹#›</a:t>
            </a:fld>
            <a:endParaRPr lang="en-US"/>
          </a:p>
        </p:txBody>
      </p:sp>
    </p:spTree>
    <p:extLst>
      <p:ext uri="{BB962C8B-B14F-4D97-AF65-F5344CB8AC3E}">
        <p14:creationId xmlns:p14="http://schemas.microsoft.com/office/powerpoint/2010/main" val="4067071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67FF12E-0A27-4E00-BDBB-088B1236E593}"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C27FD-239B-499E-9D6E-B8DE0065EC43}" type="slidenum">
              <a:rPr lang="en-US" smtClean="0"/>
              <a:t>‹#›</a:t>
            </a:fld>
            <a:endParaRPr lang="en-US"/>
          </a:p>
        </p:txBody>
      </p:sp>
    </p:spTree>
    <p:extLst>
      <p:ext uri="{BB962C8B-B14F-4D97-AF65-F5344CB8AC3E}">
        <p14:creationId xmlns:p14="http://schemas.microsoft.com/office/powerpoint/2010/main" val="826501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67FF12E-0A27-4E00-BDBB-088B1236E593}" type="datetimeFigureOut">
              <a:rPr lang="en-US" smtClean="0"/>
              <a:t>3/21/2023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5AC27FD-239B-499E-9D6E-B8DE0065EC43}"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5254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64LMt9iUflU"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www.youtube.com/watch?v=cpy_Zh-8sKA"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TKMgUCq3npg"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NRCn8z8gb1w"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3406" y="2391809"/>
            <a:ext cx="10058400" cy="3566160"/>
          </a:xfrm>
        </p:spPr>
        <p:txBody>
          <a:bodyPr/>
          <a:lstStyle/>
          <a:p>
            <a:pPr algn="ctr"/>
            <a:r>
              <a:rPr lang="en-US" dirty="0"/>
              <a:t>Chemical reactions </a:t>
            </a:r>
          </a:p>
        </p:txBody>
      </p:sp>
      <p:pic>
        <p:nvPicPr>
          <p:cNvPr id="4" name="Picture 3"/>
          <p:cNvPicPr>
            <a:picLocks noChangeAspect="1"/>
          </p:cNvPicPr>
          <p:nvPr/>
        </p:nvPicPr>
        <p:blipFill rotWithShape="1">
          <a:blip r:embed="rId2"/>
          <a:srcRect b="10457"/>
          <a:stretch/>
        </p:blipFill>
        <p:spPr>
          <a:xfrm>
            <a:off x="2952206" y="1065797"/>
            <a:ext cx="6400800" cy="3284134"/>
          </a:xfrm>
          <a:prstGeom prst="rect">
            <a:avLst/>
          </a:prstGeom>
        </p:spPr>
      </p:pic>
    </p:spTree>
    <p:extLst>
      <p:ext uri="{BB962C8B-B14F-4D97-AF65-F5344CB8AC3E}">
        <p14:creationId xmlns:p14="http://schemas.microsoft.com/office/powerpoint/2010/main" val="440831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91440" lvl="0" indent="-91440" algn="ctr">
              <a:lnSpc>
                <a:spcPct val="90000"/>
              </a:lnSpc>
              <a:spcBef>
                <a:spcPts val="1200"/>
              </a:spcBef>
              <a:spcAft>
                <a:spcPts val="200"/>
              </a:spcAft>
              <a:buClr>
                <a:srgbClr val="E48312"/>
              </a:buClr>
              <a:buSzPct val="100000"/>
              <a:buFont typeface="Calibri" panose="020F0502020204030204" pitchFamily="34" charset="0"/>
              <a:buChar char=" "/>
            </a:pPr>
            <a:r>
              <a:rPr lang="en-US" dirty="0">
                <a:solidFill>
                  <a:schemeClr val="accent1"/>
                </a:solidFill>
              </a:rPr>
              <a:t>Oxidation</a:t>
            </a:r>
            <a:r>
              <a:rPr lang="ar-JO" dirty="0">
                <a:solidFill>
                  <a:schemeClr val="accent1"/>
                </a:solidFill>
              </a:rPr>
              <a:t> </a:t>
            </a:r>
            <a:r>
              <a:rPr lang="en-US" dirty="0">
                <a:solidFill>
                  <a:schemeClr val="accent1"/>
                </a:solidFill>
              </a:rPr>
              <a:t>reactions</a:t>
            </a:r>
            <a:br>
              <a:rPr lang="en-US" dirty="0">
                <a:solidFill>
                  <a:schemeClr val="tx1"/>
                </a:solidFill>
              </a:rPr>
            </a:br>
            <a:r>
              <a:rPr lang="en-US" sz="2800" spc="0" dirty="0">
                <a:solidFill>
                  <a:srgbClr val="000000">
                    <a:lumMod val="75000"/>
                    <a:lumOff val="25000"/>
                  </a:srgbClr>
                </a:solidFill>
                <a:latin typeface="Calibri" panose="020F0502020204030204"/>
                <a:ea typeface="+mn-ea"/>
                <a:cs typeface="+mn-cs"/>
              </a:rPr>
              <a:t>(When elements react with oxygen to form oxides )</a:t>
            </a:r>
            <a:endParaRPr lang="en-US" dirty="0">
              <a:solidFill>
                <a:schemeClr val="tx1"/>
              </a:solidFill>
            </a:endParaRPr>
          </a:p>
        </p:txBody>
      </p:sp>
      <p:sp>
        <p:nvSpPr>
          <p:cNvPr id="3" name="Content Placeholder 2"/>
          <p:cNvSpPr>
            <a:spLocks noGrp="1"/>
          </p:cNvSpPr>
          <p:nvPr>
            <p:ph idx="1"/>
          </p:nvPr>
        </p:nvSpPr>
        <p:spPr/>
        <p:txBody>
          <a:bodyPr>
            <a:normAutofit/>
          </a:bodyPr>
          <a:lstStyle/>
          <a:p>
            <a:r>
              <a:rPr lang="en-US" sz="2400" b="1" u="sng" dirty="0">
                <a:solidFill>
                  <a:schemeClr val="tx1"/>
                </a:solidFill>
              </a:rPr>
              <a:t>Elements may react with oxygen in different ways:</a:t>
            </a:r>
          </a:p>
          <a:p>
            <a:endParaRPr lang="en-US" sz="2400" b="1" u="sng" dirty="0">
              <a:solidFill>
                <a:schemeClr val="tx1"/>
              </a:solidFill>
            </a:endParaRPr>
          </a:p>
          <a:p>
            <a:pPr marL="457200" indent="-457200">
              <a:buFont typeface="Wingdings" panose="05000000000000000000" pitchFamily="2" charset="2"/>
              <a:buChar char="ü"/>
            </a:pPr>
            <a:r>
              <a:rPr lang="en-US" sz="2400" b="1" u="sng" dirty="0">
                <a:solidFill>
                  <a:schemeClr val="accent1"/>
                </a:solidFill>
              </a:rPr>
              <a:t>Slow oxidation </a:t>
            </a:r>
            <a:r>
              <a:rPr lang="en-US" sz="2400" b="1" dirty="0">
                <a:solidFill>
                  <a:schemeClr val="tx1"/>
                </a:solidFill>
              </a:rPr>
              <a:t>(ex. rusting) </a:t>
            </a:r>
          </a:p>
          <a:p>
            <a:pPr marL="0" indent="0">
              <a:buNone/>
            </a:pPr>
            <a:r>
              <a:rPr lang="en-US" sz="2400" b="1" dirty="0">
                <a:solidFill>
                  <a:schemeClr val="tx1"/>
                </a:solidFill>
              </a:rPr>
              <a:t>       when the element is exposed to oxygen for a long period of time.</a:t>
            </a:r>
          </a:p>
          <a:p>
            <a:endParaRPr lang="en-US" sz="2400" b="1" dirty="0">
              <a:solidFill>
                <a:schemeClr val="tx1"/>
              </a:solidFill>
            </a:endParaRPr>
          </a:p>
          <a:p>
            <a:pPr marL="514350" indent="-514350">
              <a:buFont typeface="Wingdings" panose="05000000000000000000" pitchFamily="2" charset="2"/>
              <a:buChar char="ü"/>
            </a:pPr>
            <a:r>
              <a:rPr lang="en-US" sz="2400" b="1" u="sng" dirty="0">
                <a:solidFill>
                  <a:schemeClr val="accent1"/>
                </a:solidFill>
              </a:rPr>
              <a:t>Fast oxidation </a:t>
            </a:r>
            <a:r>
              <a:rPr lang="en-US" sz="2400" b="1" dirty="0">
                <a:solidFill>
                  <a:schemeClr val="tx1"/>
                </a:solidFill>
              </a:rPr>
              <a:t>(Combustion) (ex. burning coal)</a:t>
            </a:r>
            <a:r>
              <a:rPr lang="en-US" sz="2400" dirty="0">
                <a:solidFill>
                  <a:schemeClr val="tx1"/>
                </a:solidFill>
              </a:rPr>
              <a:t> </a:t>
            </a:r>
          </a:p>
          <a:p>
            <a:pPr marL="0" indent="0">
              <a:buNone/>
            </a:pPr>
            <a:r>
              <a:rPr lang="en-US" sz="2400" b="1" dirty="0">
                <a:solidFill>
                  <a:schemeClr val="tx1"/>
                </a:solidFill>
              </a:rPr>
              <a:t>       when you burn an element in an open air, heat and light are given out.</a:t>
            </a:r>
          </a:p>
          <a:p>
            <a:r>
              <a:rPr lang="en-US" sz="2400" b="1" dirty="0">
                <a:solidFill>
                  <a:schemeClr val="tx1"/>
                </a:solidFill>
              </a:rPr>
              <a:t>     </a:t>
            </a:r>
            <a:endParaRPr lang="en-US" sz="2400" dirty="0">
              <a:solidFill>
                <a:schemeClr val="tx1"/>
              </a:solidFill>
            </a:endParaRPr>
          </a:p>
        </p:txBody>
      </p:sp>
    </p:spTree>
    <p:extLst>
      <p:ext uri="{BB962C8B-B14F-4D97-AF65-F5344CB8AC3E}">
        <p14:creationId xmlns:p14="http://schemas.microsoft.com/office/powerpoint/2010/main" val="2092870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812383"/>
            <a:ext cx="10058400" cy="1450757"/>
          </a:xfrm>
        </p:spPr>
        <p:txBody>
          <a:bodyPr>
            <a:normAutofit/>
          </a:bodyPr>
          <a:lstStyle/>
          <a:p>
            <a:pPr algn="ctr"/>
            <a:r>
              <a:rPr lang="en-US" dirty="0">
                <a:solidFill>
                  <a:schemeClr val="accent1"/>
                </a:solidFill>
              </a:rPr>
              <a:t>Combustion</a:t>
            </a:r>
            <a:br>
              <a:rPr lang="en-US" dirty="0"/>
            </a:br>
            <a:r>
              <a:rPr lang="en-US" dirty="0">
                <a:solidFill>
                  <a:schemeClr val="accent1"/>
                </a:solidFill>
              </a:rPr>
              <a:t> </a:t>
            </a:r>
          </a:p>
        </p:txBody>
      </p:sp>
      <p:sp>
        <p:nvSpPr>
          <p:cNvPr id="3" name="Content Placeholder 2"/>
          <p:cNvSpPr>
            <a:spLocks noGrp="1"/>
          </p:cNvSpPr>
          <p:nvPr>
            <p:ph idx="1"/>
          </p:nvPr>
        </p:nvSpPr>
        <p:spPr>
          <a:xfrm>
            <a:off x="1097280" y="2263140"/>
            <a:ext cx="10058400" cy="4274820"/>
          </a:xfrm>
        </p:spPr>
        <p:txBody>
          <a:bodyPr>
            <a:normAutofit/>
          </a:bodyPr>
          <a:lstStyle/>
          <a:p>
            <a:r>
              <a:rPr lang="en-US" sz="2800" dirty="0">
                <a:solidFill>
                  <a:schemeClr val="tx1"/>
                </a:solidFill>
              </a:rPr>
              <a:t>Combustion reactions always involve </a:t>
            </a:r>
            <a:r>
              <a:rPr lang="en-US" sz="2800" dirty="0">
                <a:solidFill>
                  <a:srgbClr val="FF0000"/>
                </a:solidFill>
              </a:rPr>
              <a:t>oxygen</a:t>
            </a:r>
            <a:r>
              <a:rPr lang="en-US" sz="2800" dirty="0">
                <a:solidFill>
                  <a:schemeClr val="tx1"/>
                </a:solidFill>
              </a:rPr>
              <a:t>.  Oxygen combines with a substance and releases energy in the form of heat and light.</a:t>
            </a:r>
          </a:p>
          <a:p>
            <a:endParaRPr lang="en-US" sz="2800" dirty="0">
              <a:solidFill>
                <a:schemeClr val="tx1"/>
              </a:solidFill>
            </a:endParaRPr>
          </a:p>
          <a:p>
            <a:r>
              <a:rPr lang="en-US" sz="2800" dirty="0">
                <a:solidFill>
                  <a:schemeClr val="tx1"/>
                </a:solidFill>
              </a:rPr>
              <a:t>Anytime anything burns , it is a </a:t>
            </a:r>
            <a:r>
              <a:rPr lang="en-US" sz="2800" u="sng" dirty="0">
                <a:solidFill>
                  <a:srgbClr val="FF0000"/>
                </a:solidFill>
              </a:rPr>
              <a:t>combustion reaction. </a:t>
            </a:r>
          </a:p>
          <a:p>
            <a:r>
              <a:rPr lang="en-US" sz="2800" u="sng" dirty="0">
                <a:solidFill>
                  <a:srgbClr val="FF0000"/>
                </a:solidFill>
              </a:rPr>
              <a:t> </a:t>
            </a:r>
          </a:p>
          <a:p>
            <a:r>
              <a:rPr lang="en-US" sz="2800" dirty="0">
                <a:solidFill>
                  <a:schemeClr val="tx1"/>
                </a:solidFill>
              </a:rPr>
              <a:t>          </a:t>
            </a:r>
            <a:endParaRPr lang="en-US" sz="2800" dirty="0">
              <a:solidFill>
                <a:srgbClr val="FF0000"/>
              </a:solidFill>
            </a:endParaRPr>
          </a:p>
        </p:txBody>
      </p:sp>
      <p:pic>
        <p:nvPicPr>
          <p:cNvPr id="9" name="Content Placeholder 4"/>
          <p:cNvPicPr>
            <a:picLocks noChangeAspect="1"/>
          </p:cNvPicPr>
          <p:nvPr/>
        </p:nvPicPr>
        <p:blipFill rotWithShape="1">
          <a:blip r:embed="rId2"/>
          <a:srcRect l="3210" t="20017" r="53382" b="35383"/>
          <a:stretch/>
        </p:blipFill>
        <p:spPr>
          <a:xfrm>
            <a:off x="4104560" y="4355167"/>
            <a:ext cx="2505246" cy="1893777"/>
          </a:xfrm>
          <a:prstGeom prst="rect">
            <a:avLst/>
          </a:prstGeom>
        </p:spPr>
      </p:pic>
    </p:spTree>
    <p:extLst>
      <p:ext uri="{BB962C8B-B14F-4D97-AF65-F5344CB8AC3E}">
        <p14:creationId xmlns:p14="http://schemas.microsoft.com/office/powerpoint/2010/main" val="927072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125" y="1079732"/>
            <a:ext cx="10058400" cy="685032"/>
          </a:xfrm>
        </p:spPr>
        <p:txBody>
          <a:bodyPr>
            <a:normAutofit fontScale="90000"/>
          </a:bodyPr>
          <a:lstStyle/>
          <a:p>
            <a:pPr algn="ctr"/>
            <a:r>
              <a:rPr lang="en-US" dirty="0">
                <a:solidFill>
                  <a:schemeClr val="tx1"/>
                </a:solidFill>
              </a:rPr>
              <a:t>Examples of combustion reactions </a:t>
            </a:r>
          </a:p>
        </p:txBody>
      </p:sp>
      <p:sp>
        <p:nvSpPr>
          <p:cNvPr id="3" name="Content Placeholder 2"/>
          <p:cNvSpPr>
            <a:spLocks noGrp="1"/>
          </p:cNvSpPr>
          <p:nvPr>
            <p:ph idx="1"/>
          </p:nvPr>
        </p:nvSpPr>
        <p:spPr>
          <a:xfrm>
            <a:off x="1097280" y="1857335"/>
            <a:ext cx="10058400" cy="388014"/>
          </a:xfrm>
        </p:spPr>
        <p:txBody>
          <a:bodyPr>
            <a:noAutofit/>
          </a:bodyPr>
          <a:lstStyle/>
          <a:p>
            <a:r>
              <a:rPr lang="en-US" sz="2400" b="1" i="1" u="sng" dirty="0">
                <a:solidFill>
                  <a:schemeClr val="tx1"/>
                </a:solidFill>
              </a:rPr>
              <a:t>Burning</a:t>
            </a:r>
            <a:r>
              <a:rPr lang="en-US" sz="2400" b="1" i="1" u="sng" dirty="0"/>
              <a:t> </a:t>
            </a:r>
            <a:r>
              <a:rPr lang="en-US" sz="2400" b="1" i="1" u="sng" dirty="0">
                <a:solidFill>
                  <a:schemeClr val="tx1"/>
                </a:solidFill>
              </a:rPr>
              <a:t>magnesium</a:t>
            </a:r>
          </a:p>
        </p:txBody>
      </p:sp>
      <p:pic>
        <p:nvPicPr>
          <p:cNvPr id="5" name="Picture 4"/>
          <p:cNvPicPr>
            <a:picLocks noChangeAspect="1"/>
          </p:cNvPicPr>
          <p:nvPr/>
        </p:nvPicPr>
        <p:blipFill rotWithShape="1">
          <a:blip r:embed="rId2"/>
          <a:srcRect l="5906" t="8361" r="2982" b="64204"/>
          <a:stretch/>
        </p:blipFill>
        <p:spPr>
          <a:xfrm>
            <a:off x="1347021" y="2664492"/>
            <a:ext cx="8399505" cy="1896976"/>
          </a:xfrm>
          <a:prstGeom prst="rect">
            <a:avLst/>
          </a:prstGeom>
        </p:spPr>
      </p:pic>
      <p:pic>
        <p:nvPicPr>
          <p:cNvPr id="7" name="Picture 6"/>
          <p:cNvPicPr>
            <a:picLocks noChangeAspect="1"/>
          </p:cNvPicPr>
          <p:nvPr/>
        </p:nvPicPr>
        <p:blipFill rotWithShape="1">
          <a:blip r:embed="rId2"/>
          <a:srcRect l="6520" t="51503" r="20506" b="33761"/>
          <a:stretch/>
        </p:blipFill>
        <p:spPr>
          <a:xfrm>
            <a:off x="1449976" y="4754879"/>
            <a:ext cx="8193596" cy="1240972"/>
          </a:xfrm>
          <a:prstGeom prst="rect">
            <a:avLst/>
          </a:prstGeom>
        </p:spPr>
      </p:pic>
      <p:sp>
        <p:nvSpPr>
          <p:cNvPr id="4" name="Rectangle 3"/>
          <p:cNvSpPr/>
          <p:nvPr/>
        </p:nvSpPr>
        <p:spPr>
          <a:xfrm>
            <a:off x="7189310" y="1958175"/>
            <a:ext cx="4908523" cy="369332"/>
          </a:xfrm>
          <a:prstGeom prst="rect">
            <a:avLst/>
          </a:prstGeom>
        </p:spPr>
        <p:txBody>
          <a:bodyPr wrap="none">
            <a:spAutoFit/>
          </a:bodyPr>
          <a:lstStyle/>
          <a:p>
            <a:r>
              <a:rPr lang="en-US" dirty="0">
                <a:hlinkClick r:id="rId3"/>
              </a:rPr>
              <a:t>https://www.youtube.com/watch?v=64LMt9iUflU</a:t>
            </a:r>
            <a:r>
              <a:rPr lang="en-US" dirty="0"/>
              <a:t> </a:t>
            </a:r>
          </a:p>
        </p:txBody>
      </p:sp>
    </p:spTree>
    <p:extLst>
      <p:ext uri="{BB962C8B-B14F-4D97-AF65-F5344CB8AC3E}">
        <p14:creationId xmlns:p14="http://schemas.microsoft.com/office/powerpoint/2010/main" val="576203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206" y="879134"/>
            <a:ext cx="10058400" cy="1450757"/>
          </a:xfrm>
        </p:spPr>
        <p:txBody>
          <a:bodyPr/>
          <a:lstStyle/>
          <a:p>
            <a:pPr algn="ctr"/>
            <a:r>
              <a:rPr lang="en-US" dirty="0">
                <a:solidFill>
                  <a:schemeClr val="tx1"/>
                </a:solidFill>
              </a:rPr>
              <a:t>Burning magnesium</a:t>
            </a:r>
            <a:br>
              <a:rPr lang="en-US" b="1" i="1" dirty="0">
                <a:solidFill>
                  <a:schemeClr val="tx1"/>
                </a:solidFill>
              </a:rPr>
            </a:br>
            <a:endParaRPr lang="en-US" dirty="0">
              <a:solidFill>
                <a:schemeClr val="tx1"/>
              </a:solidFill>
            </a:endParaRPr>
          </a:p>
        </p:txBody>
      </p:sp>
      <p:pic>
        <p:nvPicPr>
          <p:cNvPr id="4" name="Picture 3"/>
          <p:cNvPicPr>
            <a:picLocks noChangeAspect="1"/>
          </p:cNvPicPr>
          <p:nvPr/>
        </p:nvPicPr>
        <p:blipFill>
          <a:blip r:embed="rId2"/>
          <a:stretch>
            <a:fillRect/>
          </a:stretch>
        </p:blipFill>
        <p:spPr>
          <a:xfrm>
            <a:off x="481150" y="2314430"/>
            <a:ext cx="7476308" cy="2624496"/>
          </a:xfrm>
          <a:prstGeom prst="rect">
            <a:avLst/>
          </a:prstGeom>
        </p:spPr>
      </p:pic>
      <p:pic>
        <p:nvPicPr>
          <p:cNvPr id="5" name="Content Placeholder 4"/>
          <p:cNvPicPr>
            <a:picLocks noGrp="1" noChangeAspect="1"/>
          </p:cNvPicPr>
          <p:nvPr>
            <p:ph sz="quarter" idx="4294967295"/>
          </p:nvPr>
        </p:nvPicPr>
        <p:blipFill rotWithShape="1">
          <a:blip r:embed="rId3"/>
          <a:srcRect l="31235" t="18892" r="32311" b="13645"/>
          <a:stretch/>
        </p:blipFill>
        <p:spPr>
          <a:xfrm>
            <a:off x="7447975" y="3780648"/>
            <a:ext cx="4744025" cy="2390649"/>
          </a:xfrm>
          <a:prstGeom prst="rect">
            <a:avLst/>
          </a:prstGeom>
        </p:spPr>
      </p:pic>
    </p:spTree>
    <p:extLst>
      <p:ext uri="{BB962C8B-B14F-4D97-AF65-F5344CB8AC3E}">
        <p14:creationId xmlns:p14="http://schemas.microsoft.com/office/powerpoint/2010/main" val="4071747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125" y="1079732"/>
            <a:ext cx="10058400" cy="685032"/>
          </a:xfrm>
        </p:spPr>
        <p:txBody>
          <a:bodyPr>
            <a:normAutofit fontScale="90000"/>
          </a:bodyPr>
          <a:lstStyle/>
          <a:p>
            <a:pPr algn="ctr"/>
            <a:r>
              <a:rPr lang="en-US" dirty="0">
                <a:solidFill>
                  <a:schemeClr val="tx1"/>
                </a:solidFill>
              </a:rPr>
              <a:t>Examples of chemical reactions </a:t>
            </a:r>
          </a:p>
        </p:txBody>
      </p:sp>
      <p:sp>
        <p:nvSpPr>
          <p:cNvPr id="3" name="Content Placeholder 2"/>
          <p:cNvSpPr>
            <a:spLocks noGrp="1"/>
          </p:cNvSpPr>
          <p:nvPr>
            <p:ph idx="1"/>
          </p:nvPr>
        </p:nvSpPr>
        <p:spPr>
          <a:xfrm>
            <a:off x="1097280" y="1933806"/>
            <a:ext cx="10058400" cy="388014"/>
          </a:xfrm>
        </p:spPr>
        <p:txBody>
          <a:bodyPr>
            <a:noAutofit/>
          </a:bodyPr>
          <a:lstStyle/>
          <a:p>
            <a:r>
              <a:rPr lang="en-US" sz="2400" b="1" i="1" u="sng" dirty="0">
                <a:solidFill>
                  <a:schemeClr val="tx1"/>
                </a:solidFill>
              </a:rPr>
              <a:t>Magnesium and acid </a:t>
            </a:r>
          </a:p>
        </p:txBody>
      </p:sp>
      <p:pic>
        <p:nvPicPr>
          <p:cNvPr id="6" name="Picture 5"/>
          <p:cNvPicPr>
            <a:picLocks noChangeAspect="1"/>
          </p:cNvPicPr>
          <p:nvPr/>
        </p:nvPicPr>
        <p:blipFill>
          <a:blip r:embed="rId2"/>
          <a:stretch>
            <a:fillRect/>
          </a:stretch>
        </p:blipFill>
        <p:spPr>
          <a:xfrm>
            <a:off x="7651319" y="2245349"/>
            <a:ext cx="4134891" cy="2756594"/>
          </a:xfrm>
          <a:prstGeom prst="rect">
            <a:avLst/>
          </a:prstGeom>
        </p:spPr>
      </p:pic>
      <p:sp>
        <p:nvSpPr>
          <p:cNvPr id="9" name="TextBox 8"/>
          <p:cNvSpPr txBox="1"/>
          <p:nvPr/>
        </p:nvSpPr>
        <p:spPr>
          <a:xfrm>
            <a:off x="8072844" y="5066791"/>
            <a:ext cx="3474721" cy="646331"/>
          </a:xfrm>
          <a:prstGeom prst="rect">
            <a:avLst/>
          </a:prstGeom>
          <a:noFill/>
        </p:spPr>
        <p:txBody>
          <a:bodyPr wrap="square" rtlCol="0">
            <a:spAutoFit/>
          </a:bodyPr>
          <a:lstStyle/>
          <a:p>
            <a:pPr algn="ctr"/>
            <a:r>
              <a:rPr lang="en-US" dirty="0"/>
              <a:t>The chemical reaction of magnesium and hydrochloric acid  </a:t>
            </a:r>
          </a:p>
        </p:txBody>
      </p:sp>
      <p:sp>
        <p:nvSpPr>
          <p:cNvPr id="10" name="Rectangle 9"/>
          <p:cNvSpPr/>
          <p:nvPr/>
        </p:nvSpPr>
        <p:spPr>
          <a:xfrm>
            <a:off x="994125" y="2490862"/>
            <a:ext cx="6096000" cy="923330"/>
          </a:xfrm>
          <a:prstGeom prst="rect">
            <a:avLst/>
          </a:prstGeom>
        </p:spPr>
        <p:txBody>
          <a:bodyPr>
            <a:spAutoFit/>
          </a:bodyPr>
          <a:lstStyle/>
          <a:p>
            <a:r>
              <a:rPr lang="en-US" b="0" i="0" dirty="0">
                <a:solidFill>
                  <a:srgbClr val="202124"/>
                </a:solidFill>
                <a:effectLst/>
                <a:latin typeface="arial" panose="020B0604020202020204" pitchFamily="34" charset="0"/>
              </a:rPr>
              <a:t>Magnesium reacts with hydrochloric acid. The bubbles are one of the products of the reaction - </a:t>
            </a:r>
            <a:r>
              <a:rPr lang="en-US" b="1" i="0" u="sng" dirty="0">
                <a:solidFill>
                  <a:srgbClr val="202124"/>
                </a:solidFill>
                <a:effectLst/>
                <a:latin typeface="arial" panose="020B0604020202020204" pitchFamily="34" charset="0"/>
              </a:rPr>
              <a:t> hydrogen gas. </a:t>
            </a:r>
            <a:endParaRPr lang="en-US" b="0" i="0" dirty="0">
              <a:solidFill>
                <a:srgbClr val="202124"/>
              </a:solidFill>
              <a:effectLst/>
              <a:latin typeface="arial" panose="020B0604020202020204" pitchFamily="34" charset="0"/>
            </a:endParaRPr>
          </a:p>
          <a:p>
            <a:endParaRPr lang="en-US" b="0" i="0" dirty="0">
              <a:solidFill>
                <a:srgbClr val="202124"/>
              </a:solidFill>
              <a:effectLst/>
              <a:latin typeface="arial" panose="020B0604020202020204" pitchFamily="34" charset="0"/>
            </a:endParaRPr>
          </a:p>
        </p:txBody>
      </p:sp>
      <p:pic>
        <p:nvPicPr>
          <p:cNvPr id="1026" name="Picture 2" descr="Testing for Common Gases - ppt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614" y="3414192"/>
            <a:ext cx="3826828" cy="28701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35386" y="554629"/>
            <a:ext cx="4912179" cy="369332"/>
          </a:xfrm>
          <a:prstGeom prst="rect">
            <a:avLst/>
          </a:prstGeom>
        </p:spPr>
        <p:txBody>
          <a:bodyPr wrap="none">
            <a:spAutoFit/>
          </a:bodyPr>
          <a:lstStyle/>
          <a:p>
            <a:r>
              <a:rPr lang="en-US" dirty="0">
                <a:hlinkClick r:id="rId4"/>
              </a:rPr>
              <a:t>https://www.youtube.com/watch?v=cpy_Zh-8sKA</a:t>
            </a:r>
            <a:r>
              <a:rPr lang="en-US" dirty="0"/>
              <a:t> </a:t>
            </a:r>
          </a:p>
        </p:txBody>
      </p:sp>
    </p:spTree>
    <p:extLst>
      <p:ext uri="{BB962C8B-B14F-4D97-AF65-F5344CB8AC3E}">
        <p14:creationId xmlns:p14="http://schemas.microsoft.com/office/powerpoint/2010/main" val="2966624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3951" t="5982" r="3583" b="9911"/>
          <a:stretch/>
        </p:blipFill>
        <p:spPr>
          <a:xfrm>
            <a:off x="0" y="0"/>
            <a:ext cx="12260782" cy="6270171"/>
          </a:xfrm>
          <a:prstGeom prst="rect">
            <a:avLst/>
          </a:prstGeom>
        </p:spPr>
      </p:pic>
      <p:sp>
        <p:nvSpPr>
          <p:cNvPr id="5" name="Rectangle 4"/>
          <p:cNvSpPr/>
          <p:nvPr/>
        </p:nvSpPr>
        <p:spPr>
          <a:xfrm>
            <a:off x="7076689" y="178229"/>
            <a:ext cx="5115311" cy="369332"/>
          </a:xfrm>
          <a:prstGeom prst="rect">
            <a:avLst/>
          </a:prstGeom>
        </p:spPr>
        <p:txBody>
          <a:bodyPr wrap="none">
            <a:spAutoFit/>
          </a:bodyPr>
          <a:lstStyle/>
          <a:p>
            <a:r>
              <a:rPr lang="en-US" dirty="0">
                <a:hlinkClick r:id="rId3"/>
              </a:rPr>
              <a:t>https://www.youtube.com/watch?v=TKMgUCq3npg</a:t>
            </a:r>
            <a:r>
              <a:rPr lang="en-US" dirty="0"/>
              <a:t> </a:t>
            </a:r>
          </a:p>
        </p:txBody>
      </p:sp>
    </p:spTree>
    <p:extLst>
      <p:ext uri="{BB962C8B-B14F-4D97-AF65-F5344CB8AC3E}">
        <p14:creationId xmlns:p14="http://schemas.microsoft.com/office/powerpoint/2010/main" val="327305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solidFill>
              </a:rPr>
              <a:t>Corrosion reactions</a:t>
            </a:r>
          </a:p>
        </p:txBody>
      </p:sp>
      <p:sp>
        <p:nvSpPr>
          <p:cNvPr id="3" name="Content Placeholder 2"/>
          <p:cNvSpPr>
            <a:spLocks noGrp="1"/>
          </p:cNvSpPr>
          <p:nvPr>
            <p:ph idx="1"/>
          </p:nvPr>
        </p:nvSpPr>
        <p:spPr/>
        <p:txBody>
          <a:bodyPr>
            <a:normAutofit/>
          </a:bodyPr>
          <a:lstStyle/>
          <a:p>
            <a:r>
              <a:rPr lang="en-US" sz="2400" dirty="0">
                <a:solidFill>
                  <a:srgbClr val="FF0000"/>
                </a:solidFill>
              </a:rPr>
              <a:t>Corrosion</a:t>
            </a:r>
            <a:r>
              <a:rPr lang="en-US" sz="2400" dirty="0">
                <a:solidFill>
                  <a:schemeClr val="tx1"/>
                </a:solidFill>
              </a:rPr>
              <a:t> is a chemical reaction that takes place on the surface of metals .</a:t>
            </a:r>
          </a:p>
          <a:p>
            <a:r>
              <a:rPr lang="en-US" sz="2400" dirty="0">
                <a:solidFill>
                  <a:schemeClr val="tx1"/>
                </a:solidFill>
              </a:rPr>
              <a:t>Most corrosion reactions are very slow.</a:t>
            </a:r>
          </a:p>
          <a:p>
            <a:r>
              <a:rPr lang="en-US" sz="2400" dirty="0">
                <a:solidFill>
                  <a:schemeClr val="tx1"/>
                </a:solidFill>
              </a:rPr>
              <a:t>Some metals don’t corrode, like </a:t>
            </a:r>
            <a:r>
              <a:rPr lang="en-US" sz="3200" dirty="0">
                <a:solidFill>
                  <a:srgbClr val="FFC000"/>
                </a:solidFill>
              </a:rPr>
              <a:t>gold.</a:t>
            </a:r>
          </a:p>
          <a:p>
            <a:endParaRPr lang="en-US" sz="2400" dirty="0">
              <a:solidFill>
                <a:srgbClr val="FFC000"/>
              </a:solidFill>
            </a:endParaRPr>
          </a:p>
          <a:p>
            <a:pPr marL="0" indent="0">
              <a:buNone/>
            </a:pPr>
            <a:r>
              <a:rPr lang="en-US" sz="2400" b="1" u="sng" dirty="0">
                <a:solidFill>
                  <a:schemeClr val="tx1"/>
                </a:solidFill>
              </a:rPr>
              <a:t>Examples:</a:t>
            </a:r>
          </a:p>
          <a:p>
            <a:pPr lvl="1">
              <a:buFont typeface="Wingdings" panose="05000000000000000000" pitchFamily="2" charset="2"/>
              <a:buChar char="Ø"/>
            </a:pPr>
            <a:r>
              <a:rPr lang="en-US" sz="2400" dirty="0">
                <a:solidFill>
                  <a:schemeClr val="tx1"/>
                </a:solidFill>
              </a:rPr>
              <a:t>Iron corrosion</a:t>
            </a:r>
          </a:p>
          <a:p>
            <a:pPr lvl="1">
              <a:buFont typeface="Wingdings" panose="05000000000000000000" pitchFamily="2" charset="2"/>
              <a:buChar char="Ø"/>
            </a:pPr>
            <a:r>
              <a:rPr lang="en-US" sz="2400" dirty="0">
                <a:solidFill>
                  <a:schemeClr val="tx1"/>
                </a:solidFill>
              </a:rPr>
              <a:t>Copper corrosion</a:t>
            </a:r>
          </a:p>
          <a:p>
            <a:pPr lvl="1">
              <a:buFont typeface="Wingdings" panose="05000000000000000000" pitchFamily="2" charset="2"/>
              <a:buChar char="Ø"/>
            </a:pPr>
            <a:r>
              <a:rPr lang="en-US" sz="2400" dirty="0">
                <a:solidFill>
                  <a:schemeClr val="tx1"/>
                </a:solidFill>
              </a:rPr>
              <a:t>Silver corrosion</a:t>
            </a:r>
          </a:p>
          <a:p>
            <a:endParaRPr lang="en-US" dirty="0"/>
          </a:p>
        </p:txBody>
      </p:sp>
    </p:spTree>
    <p:extLst>
      <p:ext uri="{BB962C8B-B14F-4D97-AF65-F5344CB8AC3E}">
        <p14:creationId xmlns:p14="http://schemas.microsoft.com/office/powerpoint/2010/main" val="378618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304" y="286603"/>
            <a:ext cx="10058400" cy="1450757"/>
          </a:xfrm>
        </p:spPr>
        <p:txBody>
          <a:bodyPr/>
          <a:lstStyle/>
          <a:p>
            <a:pPr algn="ctr"/>
            <a:r>
              <a:rPr lang="en-US" dirty="0">
                <a:solidFill>
                  <a:srgbClr val="FF3300"/>
                </a:solidFill>
              </a:rPr>
              <a:t>Iron corrosion</a:t>
            </a:r>
            <a:br>
              <a:rPr lang="en-US" dirty="0"/>
            </a:br>
            <a:r>
              <a:rPr lang="en-US" dirty="0">
                <a:solidFill>
                  <a:schemeClr val="tx1"/>
                </a:solidFill>
              </a:rPr>
              <a:t>rusting</a:t>
            </a:r>
          </a:p>
        </p:txBody>
      </p:sp>
      <p:sp>
        <p:nvSpPr>
          <p:cNvPr id="3" name="Content Placeholder 2"/>
          <p:cNvSpPr>
            <a:spLocks noGrp="1"/>
          </p:cNvSpPr>
          <p:nvPr>
            <p:ph idx="1"/>
          </p:nvPr>
        </p:nvSpPr>
        <p:spPr/>
        <p:txBody>
          <a:bodyPr>
            <a:normAutofit lnSpcReduction="10000"/>
          </a:bodyPr>
          <a:lstStyle/>
          <a:p>
            <a:r>
              <a:rPr lang="en-US" sz="3200" dirty="0">
                <a:solidFill>
                  <a:schemeClr val="tx1"/>
                </a:solidFill>
              </a:rPr>
              <a:t>Iron corrosion happens when iron reacts with </a:t>
            </a:r>
            <a:r>
              <a:rPr lang="en-US" sz="3200" b="1" u="sng" dirty="0">
                <a:solidFill>
                  <a:srgbClr val="FF0000"/>
                </a:solidFill>
              </a:rPr>
              <a:t>oxygen and water</a:t>
            </a:r>
            <a:r>
              <a:rPr lang="en-US" sz="3200" dirty="0">
                <a:solidFill>
                  <a:srgbClr val="FF0000"/>
                </a:solidFill>
              </a:rPr>
              <a:t>.</a:t>
            </a:r>
            <a:br>
              <a:rPr lang="en-US" sz="3200" dirty="0">
                <a:solidFill>
                  <a:srgbClr val="FF0000"/>
                </a:solidFill>
              </a:rPr>
            </a:br>
            <a:endParaRPr lang="en-US" sz="3200" dirty="0">
              <a:solidFill>
                <a:srgbClr val="FF0000"/>
              </a:solidFill>
            </a:endParaRPr>
          </a:p>
          <a:p>
            <a:r>
              <a:rPr lang="en-US" sz="3200" dirty="0">
                <a:solidFill>
                  <a:schemeClr val="tx1"/>
                </a:solidFill>
              </a:rPr>
              <a:t>The product of rusting reaction is </a:t>
            </a:r>
            <a:r>
              <a:rPr lang="en-US" sz="3200" dirty="0">
                <a:solidFill>
                  <a:srgbClr val="FF0000"/>
                </a:solidFill>
              </a:rPr>
              <a:t>hydrated iron oxide.</a:t>
            </a:r>
          </a:p>
          <a:p>
            <a:pPr marL="0" indent="0">
              <a:buNone/>
            </a:pPr>
            <a:r>
              <a:rPr lang="en-US" sz="3200" dirty="0">
                <a:solidFill>
                  <a:srgbClr val="FF0000"/>
                </a:solidFill>
              </a:rPr>
              <a:t> Iron + oxygen + water                 hydrated iron oxide</a:t>
            </a:r>
          </a:p>
          <a:p>
            <a:pPr marL="0" indent="0">
              <a:buNone/>
            </a:pPr>
            <a:endParaRPr lang="en-US" sz="3200" dirty="0">
              <a:solidFill>
                <a:schemeClr val="tx1"/>
              </a:solidFill>
            </a:endParaRPr>
          </a:p>
          <a:p>
            <a:r>
              <a:rPr lang="en-US" sz="3200" dirty="0">
                <a:solidFill>
                  <a:schemeClr val="tx1"/>
                </a:solidFill>
              </a:rPr>
              <a:t>Rust forms on the surface of iron. Easily comes off so the iron is exposed ready to rust.</a:t>
            </a:r>
          </a:p>
          <a:p>
            <a:endParaRPr lang="en-US" sz="3200" dirty="0">
              <a:solidFill>
                <a:schemeClr val="tx1"/>
              </a:solidFill>
            </a:endParaRPr>
          </a:p>
          <a:p>
            <a:endParaRPr lang="en-US" sz="2400" dirty="0">
              <a:solidFill>
                <a:schemeClr val="tx1"/>
              </a:solidFill>
            </a:endParaRPr>
          </a:p>
          <a:p>
            <a:endParaRPr lang="en-US" sz="3200" b="1" dirty="0">
              <a:solidFill>
                <a:schemeClr val="tx1"/>
              </a:solidFill>
            </a:endParaRPr>
          </a:p>
          <a:p>
            <a:endParaRPr lang="en-US" dirty="0">
              <a:solidFill>
                <a:schemeClr val="tx1"/>
              </a:solidFill>
            </a:endParaRPr>
          </a:p>
        </p:txBody>
      </p:sp>
      <p:pic>
        <p:nvPicPr>
          <p:cNvPr id="4" name="Content Placeholder 4"/>
          <p:cNvPicPr>
            <a:picLocks noChangeAspect="1"/>
          </p:cNvPicPr>
          <p:nvPr/>
        </p:nvPicPr>
        <p:blipFill rotWithShape="1">
          <a:blip r:embed="rId2"/>
          <a:srcRect l="30604" t="25638" r="31678" b="9147"/>
          <a:stretch/>
        </p:blipFill>
        <p:spPr>
          <a:xfrm>
            <a:off x="9939202" y="38584"/>
            <a:ext cx="1819003" cy="1663459"/>
          </a:xfrm>
          <a:prstGeom prst="rect">
            <a:avLst/>
          </a:prstGeom>
        </p:spPr>
      </p:pic>
      <p:cxnSp>
        <p:nvCxnSpPr>
          <p:cNvPr id="6" name="Straight Arrow Connector 5"/>
          <p:cNvCxnSpPr/>
          <p:nvPr/>
        </p:nvCxnSpPr>
        <p:spPr>
          <a:xfrm>
            <a:off x="4767943" y="4232366"/>
            <a:ext cx="1345474" cy="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227012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3300"/>
                </a:solidFill>
              </a:rPr>
              <a:t>Preventing Iron corrosion</a:t>
            </a:r>
            <a:br>
              <a:rPr lang="en-US" dirty="0"/>
            </a:br>
            <a:r>
              <a:rPr lang="en-US" dirty="0">
                <a:solidFill>
                  <a:schemeClr val="tx1"/>
                </a:solidFill>
              </a:rPr>
              <a:t>rusting</a:t>
            </a:r>
            <a:endParaRPr lang="en-US" dirty="0"/>
          </a:p>
        </p:txBody>
      </p:sp>
      <p:sp>
        <p:nvSpPr>
          <p:cNvPr id="3" name="Content Placeholder 2"/>
          <p:cNvSpPr>
            <a:spLocks noGrp="1"/>
          </p:cNvSpPr>
          <p:nvPr>
            <p:ph idx="1"/>
          </p:nvPr>
        </p:nvSpPr>
        <p:spPr/>
        <p:txBody>
          <a:bodyPr/>
          <a:lstStyle/>
          <a:p>
            <a:r>
              <a:rPr lang="en-US" dirty="0">
                <a:solidFill>
                  <a:schemeClr val="tx1"/>
                </a:solidFill>
              </a:rPr>
              <a:t>We can </a:t>
            </a:r>
            <a:r>
              <a:rPr lang="en-US" b="1" u="sng" dirty="0">
                <a:solidFill>
                  <a:schemeClr val="tx1"/>
                </a:solidFill>
              </a:rPr>
              <a:t>prevent rusting </a:t>
            </a:r>
            <a:r>
              <a:rPr lang="en-US" dirty="0">
                <a:solidFill>
                  <a:schemeClr val="tx1"/>
                </a:solidFill>
              </a:rPr>
              <a:t>by keeping oxygen and water away from iron. Chemists do this by coating iron with:</a:t>
            </a:r>
          </a:p>
          <a:p>
            <a:pPr>
              <a:buFont typeface="Wingdings" panose="05000000000000000000" pitchFamily="2" charset="2"/>
              <a:buChar char="Ø"/>
            </a:pPr>
            <a:endParaRPr lang="en-US" dirty="0">
              <a:solidFill>
                <a:schemeClr val="tx1"/>
              </a:solidFill>
            </a:endParaRPr>
          </a:p>
          <a:p>
            <a:pPr>
              <a:buFont typeface="Wingdings" panose="05000000000000000000" pitchFamily="2" charset="2"/>
              <a:buChar char="Ø"/>
            </a:pPr>
            <a:r>
              <a:rPr lang="en-US" dirty="0">
                <a:solidFill>
                  <a:schemeClr val="tx1"/>
                </a:solidFill>
              </a:rPr>
              <a:t> Paint (on cars) </a:t>
            </a:r>
          </a:p>
          <a:p>
            <a:pPr>
              <a:buFont typeface="Wingdings" panose="05000000000000000000" pitchFamily="2" charset="2"/>
              <a:buChar char="Ø"/>
            </a:pPr>
            <a:r>
              <a:rPr lang="en-US" dirty="0">
                <a:solidFill>
                  <a:schemeClr val="tx1"/>
                </a:solidFill>
              </a:rPr>
              <a:t> Oil or grease (in engines) </a:t>
            </a:r>
          </a:p>
          <a:p>
            <a:pPr>
              <a:buFont typeface="Wingdings" panose="05000000000000000000" pitchFamily="2" charset="2"/>
              <a:buChar char="Ø"/>
            </a:pPr>
            <a:r>
              <a:rPr lang="en-US" dirty="0">
                <a:solidFill>
                  <a:schemeClr val="tx1"/>
                </a:solidFill>
              </a:rPr>
              <a:t> Another metal </a:t>
            </a:r>
          </a:p>
          <a:p>
            <a:endParaRPr lang="en-US" dirty="0"/>
          </a:p>
        </p:txBody>
      </p:sp>
      <p:pic>
        <p:nvPicPr>
          <p:cNvPr id="1026" name="Picture 2" descr="Methods of preventing Rust · Rus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0695" y="2573383"/>
            <a:ext cx="3588193" cy="2691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281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Copper corrosion</a:t>
            </a:r>
          </a:p>
        </p:txBody>
      </p:sp>
      <p:sp>
        <p:nvSpPr>
          <p:cNvPr id="3" name="Content Placeholder 2"/>
          <p:cNvSpPr>
            <a:spLocks noGrp="1"/>
          </p:cNvSpPr>
          <p:nvPr>
            <p:ph idx="1"/>
          </p:nvPr>
        </p:nvSpPr>
        <p:spPr>
          <a:xfrm>
            <a:off x="1097280" y="1845734"/>
            <a:ext cx="10058400" cy="4023360"/>
          </a:xfrm>
        </p:spPr>
        <p:txBody>
          <a:bodyPr/>
          <a:lstStyle/>
          <a:p>
            <a:r>
              <a:rPr lang="en-US" dirty="0">
                <a:solidFill>
                  <a:schemeClr val="tx1"/>
                </a:solidFill>
              </a:rPr>
              <a:t>Copper corrosion happens when copper reacts with </a:t>
            </a:r>
            <a:r>
              <a:rPr lang="en-US" b="1" u="sng" dirty="0">
                <a:solidFill>
                  <a:schemeClr val="tx1"/>
                </a:solidFill>
              </a:rPr>
              <a:t>carbon dioxide </a:t>
            </a:r>
            <a:r>
              <a:rPr lang="en-US" dirty="0">
                <a:solidFill>
                  <a:schemeClr val="tx1"/>
                </a:solidFill>
              </a:rPr>
              <a:t>in the air.</a:t>
            </a:r>
          </a:p>
          <a:p>
            <a:r>
              <a:rPr lang="en-US" dirty="0">
                <a:solidFill>
                  <a:schemeClr val="tx1"/>
                </a:solidFill>
              </a:rPr>
              <a:t>Copper will </a:t>
            </a:r>
            <a:r>
              <a:rPr lang="en-US" b="1" dirty="0">
                <a:solidFill>
                  <a:schemeClr val="tx1"/>
                </a:solidFill>
              </a:rPr>
              <a:t>tarnish</a:t>
            </a:r>
            <a:r>
              <a:rPr lang="en-US" dirty="0">
                <a:solidFill>
                  <a:schemeClr val="tx1"/>
                </a:solidFill>
              </a:rPr>
              <a:t>, forming a green layer on its surface, for example </a:t>
            </a:r>
            <a:r>
              <a:rPr lang="en-US" dirty="0">
                <a:solidFill>
                  <a:srgbClr val="FF0000"/>
                </a:solidFill>
              </a:rPr>
              <a:t>copper carbonate</a:t>
            </a:r>
            <a:r>
              <a:rPr lang="en-US" dirty="0">
                <a:solidFill>
                  <a:schemeClr val="tx1"/>
                </a:solidFill>
              </a:rPr>
              <a:t>. </a:t>
            </a:r>
          </a:p>
          <a:p>
            <a:r>
              <a:rPr lang="en-US" dirty="0">
                <a:solidFill>
                  <a:schemeClr val="tx1"/>
                </a:solidFill>
              </a:rPr>
              <a:t>The green compounds cover the surface of the copper. They do not easily come off, so the copper underneath is not damaged.</a:t>
            </a:r>
          </a:p>
        </p:txBody>
      </p:sp>
      <p:pic>
        <p:nvPicPr>
          <p:cNvPr id="5" name="Picture 4"/>
          <p:cNvPicPr>
            <a:picLocks noChangeAspect="1"/>
          </p:cNvPicPr>
          <p:nvPr/>
        </p:nvPicPr>
        <p:blipFill>
          <a:blip r:embed="rId2"/>
          <a:stretch>
            <a:fillRect/>
          </a:stretch>
        </p:blipFill>
        <p:spPr>
          <a:xfrm>
            <a:off x="4586151" y="3431229"/>
            <a:ext cx="2572295" cy="2689930"/>
          </a:xfrm>
          <a:prstGeom prst="rect">
            <a:avLst/>
          </a:prstGeom>
        </p:spPr>
      </p:pic>
    </p:spTree>
    <p:extLst>
      <p:ext uri="{BB962C8B-B14F-4D97-AF65-F5344CB8AC3E}">
        <p14:creationId xmlns:p14="http://schemas.microsoft.com/office/powerpoint/2010/main" val="3185960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2"/>
          <a:srcRect l="4051" t="1786" r="4988"/>
          <a:stretch/>
        </p:blipFill>
        <p:spPr>
          <a:xfrm>
            <a:off x="692331" y="0"/>
            <a:ext cx="10463349" cy="6351922"/>
          </a:xfrm>
          <a:prstGeom prst="rect">
            <a:avLst/>
          </a:prstGeom>
        </p:spPr>
      </p:pic>
      <p:sp>
        <p:nvSpPr>
          <p:cNvPr id="4" name="Rectangle 3"/>
          <p:cNvSpPr/>
          <p:nvPr/>
        </p:nvSpPr>
        <p:spPr>
          <a:xfrm>
            <a:off x="7516964" y="688815"/>
            <a:ext cx="3037824" cy="646331"/>
          </a:xfrm>
          <a:prstGeom prst="rect">
            <a:avLst/>
          </a:prstGeom>
        </p:spPr>
        <p:txBody>
          <a:bodyPr wrap="square">
            <a:spAutoFit/>
          </a:bodyPr>
          <a:lstStyle/>
          <a:p>
            <a:r>
              <a:rPr lang="en-US" dirty="0">
                <a:hlinkClick r:id="rId3"/>
              </a:rPr>
              <a:t>https://www.youtube.com/watch?v=NRCn8z8gb1w</a:t>
            </a:r>
            <a:r>
              <a:rPr lang="en-US" dirty="0"/>
              <a:t> </a:t>
            </a:r>
          </a:p>
        </p:txBody>
      </p:sp>
    </p:spTree>
    <p:extLst>
      <p:ext uri="{BB962C8B-B14F-4D97-AF65-F5344CB8AC3E}">
        <p14:creationId xmlns:p14="http://schemas.microsoft.com/office/powerpoint/2010/main" val="1950003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Silver corrosion</a:t>
            </a:r>
          </a:p>
        </p:txBody>
      </p:sp>
      <p:sp>
        <p:nvSpPr>
          <p:cNvPr id="3" name="Content Placeholder 2"/>
          <p:cNvSpPr>
            <a:spLocks noGrp="1"/>
          </p:cNvSpPr>
          <p:nvPr>
            <p:ph idx="1"/>
          </p:nvPr>
        </p:nvSpPr>
        <p:spPr/>
        <p:txBody>
          <a:bodyPr/>
          <a:lstStyle/>
          <a:p>
            <a:r>
              <a:rPr lang="en-US" dirty="0">
                <a:solidFill>
                  <a:schemeClr val="tx1"/>
                </a:solidFill>
              </a:rPr>
              <a:t>Silver </a:t>
            </a:r>
            <a:r>
              <a:rPr lang="en-US" sz="1800" b="1" dirty="0">
                <a:solidFill>
                  <a:schemeClr val="tx1"/>
                </a:solidFill>
              </a:rPr>
              <a:t>(a gray-white metal) </a:t>
            </a:r>
            <a:r>
              <a:rPr lang="en-US" dirty="0">
                <a:solidFill>
                  <a:schemeClr val="tx1"/>
                </a:solidFill>
              </a:rPr>
              <a:t>does not react with water or oxygen at 20°C. In clean air, it does not corrode.</a:t>
            </a:r>
          </a:p>
          <a:p>
            <a:r>
              <a:rPr lang="en-US" dirty="0">
                <a:solidFill>
                  <a:schemeClr val="tx1"/>
                </a:solidFill>
              </a:rPr>
              <a:t>It reacts with </a:t>
            </a:r>
            <a:r>
              <a:rPr lang="en-US" b="1" dirty="0">
                <a:solidFill>
                  <a:schemeClr val="tx1"/>
                </a:solidFill>
              </a:rPr>
              <a:t>polluted air (</a:t>
            </a:r>
            <a:r>
              <a:rPr lang="en-US" sz="1800" b="1" dirty="0">
                <a:solidFill>
                  <a:schemeClr val="tx1"/>
                </a:solidFill>
              </a:rPr>
              <a:t>containing hydrogen sulfide</a:t>
            </a:r>
            <a:r>
              <a:rPr lang="en-US" b="1" dirty="0">
                <a:solidFill>
                  <a:schemeClr val="tx1"/>
                </a:solidFill>
              </a:rPr>
              <a:t>) </a:t>
            </a:r>
            <a:r>
              <a:rPr lang="en-US" dirty="0">
                <a:solidFill>
                  <a:schemeClr val="tx1"/>
                </a:solidFill>
              </a:rPr>
              <a:t>forming a black layer on its surface.</a:t>
            </a:r>
          </a:p>
          <a:p>
            <a:r>
              <a:rPr lang="en-US" dirty="0">
                <a:solidFill>
                  <a:schemeClr val="tx1"/>
                </a:solidFill>
              </a:rPr>
              <a:t>The product of the reaction is </a:t>
            </a:r>
            <a:r>
              <a:rPr lang="en-US" dirty="0">
                <a:solidFill>
                  <a:srgbClr val="FF0000"/>
                </a:solidFill>
              </a:rPr>
              <a:t>silver sulfide.</a:t>
            </a:r>
          </a:p>
          <a:p>
            <a:endParaRPr lang="en-US" dirty="0">
              <a:solidFill>
                <a:schemeClr val="tx1"/>
              </a:solidFill>
            </a:endParaRPr>
          </a:p>
          <a:p>
            <a:endParaRPr lang="en-US" dirty="0">
              <a:solidFill>
                <a:schemeClr val="tx1"/>
              </a:solidFill>
            </a:endParaRPr>
          </a:p>
        </p:txBody>
      </p:sp>
      <p:pic>
        <p:nvPicPr>
          <p:cNvPr id="4" name="Picture 3"/>
          <p:cNvPicPr>
            <a:picLocks noChangeAspect="1"/>
          </p:cNvPicPr>
          <p:nvPr/>
        </p:nvPicPr>
        <p:blipFill rotWithShape="1">
          <a:blip r:embed="rId2"/>
          <a:srcRect l="52644" t="16518" r="4286" b="44375"/>
          <a:stretch/>
        </p:blipFill>
        <p:spPr>
          <a:xfrm>
            <a:off x="3749039" y="3539343"/>
            <a:ext cx="4310743" cy="2647130"/>
          </a:xfrm>
          <a:prstGeom prst="rect">
            <a:avLst/>
          </a:prstGeom>
        </p:spPr>
      </p:pic>
    </p:spTree>
    <p:extLst>
      <p:ext uri="{BB962C8B-B14F-4D97-AF65-F5344CB8AC3E}">
        <p14:creationId xmlns:p14="http://schemas.microsoft.com/office/powerpoint/2010/main" val="1221342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solidFill>
              </a:rPr>
              <a:t>Acid reactions</a:t>
            </a:r>
          </a:p>
        </p:txBody>
      </p:sp>
      <p:sp>
        <p:nvSpPr>
          <p:cNvPr id="3" name="Content Placeholder 2"/>
          <p:cNvSpPr>
            <a:spLocks noGrp="1"/>
          </p:cNvSpPr>
          <p:nvPr>
            <p:ph idx="1"/>
          </p:nvPr>
        </p:nvSpPr>
        <p:spPr>
          <a:xfrm>
            <a:off x="1097279" y="1845734"/>
            <a:ext cx="10202091" cy="4023360"/>
          </a:xfrm>
        </p:spPr>
        <p:txBody>
          <a:bodyPr/>
          <a:lstStyle/>
          <a:p>
            <a:pPr>
              <a:buFont typeface="Wingdings" panose="05000000000000000000" pitchFamily="2" charset="2"/>
              <a:buChar char="Ø"/>
            </a:pPr>
            <a:r>
              <a:rPr lang="en-US" b="1" u="sng" dirty="0">
                <a:solidFill>
                  <a:schemeClr val="tx1"/>
                </a:solidFill>
              </a:rPr>
              <a:t> Acids and alkali</a:t>
            </a:r>
          </a:p>
          <a:p>
            <a:r>
              <a:rPr lang="en-US" dirty="0">
                <a:solidFill>
                  <a:schemeClr val="tx1"/>
                </a:solidFill>
              </a:rPr>
              <a:t>The products of the reaction of an acid and an alkali are </a:t>
            </a:r>
            <a:r>
              <a:rPr lang="en-US" b="1" u="sng" dirty="0">
                <a:solidFill>
                  <a:schemeClr val="tx1"/>
                </a:solidFill>
              </a:rPr>
              <a:t>salt and water.</a:t>
            </a:r>
            <a:r>
              <a:rPr lang="en-US" b="1" dirty="0">
                <a:solidFill>
                  <a:schemeClr val="accent1"/>
                </a:solidFill>
              </a:rPr>
              <a:t> (neutralization reaction)</a:t>
            </a:r>
          </a:p>
          <a:p>
            <a:r>
              <a:rPr lang="en-US" b="1" dirty="0">
                <a:solidFill>
                  <a:schemeClr val="accent1"/>
                </a:solidFill>
              </a:rPr>
              <a:t>Acid + Base                 Salt + water </a:t>
            </a:r>
          </a:p>
          <a:p>
            <a:endParaRPr lang="en-US" b="1" dirty="0">
              <a:solidFill>
                <a:schemeClr val="accent1"/>
              </a:solidFill>
            </a:endParaRPr>
          </a:p>
          <a:p>
            <a:pPr>
              <a:buFont typeface="Wingdings" panose="05000000000000000000" pitchFamily="2" charset="2"/>
              <a:buChar char="Ø"/>
            </a:pPr>
            <a:r>
              <a:rPr lang="en-US" b="1" u="sng" dirty="0">
                <a:solidFill>
                  <a:schemeClr val="tx1"/>
                </a:solidFill>
              </a:rPr>
              <a:t> Acids with metal oxides:</a:t>
            </a:r>
          </a:p>
          <a:p>
            <a:pPr marL="0" indent="0">
              <a:buNone/>
            </a:pPr>
            <a:r>
              <a:rPr lang="en-US" dirty="0">
                <a:solidFill>
                  <a:schemeClr val="tx1"/>
                </a:solidFill>
              </a:rPr>
              <a:t>Acids can also be neutralized with metal oxides. </a:t>
            </a:r>
            <a:br>
              <a:rPr lang="en-US" dirty="0">
                <a:solidFill>
                  <a:schemeClr val="tx1"/>
                </a:solidFill>
              </a:rPr>
            </a:br>
            <a:r>
              <a:rPr lang="en-US" dirty="0">
                <a:solidFill>
                  <a:schemeClr val="tx1"/>
                </a:solidFill>
              </a:rPr>
              <a:t>Example: </a:t>
            </a:r>
          </a:p>
          <a:p>
            <a:pPr marL="0" indent="0">
              <a:buNone/>
            </a:pPr>
            <a:r>
              <a:rPr lang="en-US" b="1" dirty="0">
                <a:solidFill>
                  <a:schemeClr val="accent1"/>
                </a:solidFill>
              </a:rPr>
              <a:t>Sulfuric acid + copper oxide                 Copper sulfate +water </a:t>
            </a:r>
          </a:p>
          <a:p>
            <a:pPr marL="0" indent="0">
              <a:buNone/>
            </a:pPr>
            <a:r>
              <a:rPr lang="en-US" dirty="0">
                <a:solidFill>
                  <a:schemeClr val="tx1"/>
                </a:solidFill>
              </a:rPr>
              <a:t>                                                                         </a:t>
            </a:r>
            <a:r>
              <a:rPr lang="en-US" sz="1600" dirty="0">
                <a:solidFill>
                  <a:schemeClr val="tx1"/>
                </a:solidFill>
              </a:rPr>
              <a:t>(salt)</a:t>
            </a:r>
            <a:endParaRPr lang="en-US" sz="1600" b="1" u="sng" dirty="0">
              <a:solidFill>
                <a:schemeClr val="tx1"/>
              </a:solidFill>
            </a:endParaRPr>
          </a:p>
          <a:p>
            <a:endParaRPr lang="en-US" dirty="0"/>
          </a:p>
        </p:txBody>
      </p:sp>
      <p:cxnSp>
        <p:nvCxnSpPr>
          <p:cNvPr id="5" name="Straight Arrow Connector 4"/>
          <p:cNvCxnSpPr/>
          <p:nvPr/>
        </p:nvCxnSpPr>
        <p:spPr>
          <a:xfrm>
            <a:off x="2429691" y="2939143"/>
            <a:ext cx="8229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992880" y="5024846"/>
            <a:ext cx="8229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36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2595" y="964525"/>
            <a:ext cx="9300754" cy="1120991"/>
          </a:xfrm>
        </p:spPr>
        <p:txBody>
          <a:bodyPr/>
          <a:lstStyle/>
          <a:p>
            <a:r>
              <a:rPr lang="en-US" b="1" dirty="0">
                <a:solidFill>
                  <a:schemeClr val="tx1"/>
                </a:solidFill>
              </a:rPr>
              <a:t>Physical changes</a:t>
            </a:r>
            <a:r>
              <a:rPr lang="en-US" dirty="0">
                <a:solidFill>
                  <a:schemeClr val="tx1"/>
                </a:solidFill>
              </a:rPr>
              <a:t> do not produce a new substance. </a:t>
            </a:r>
          </a:p>
          <a:p>
            <a:r>
              <a:rPr lang="en-US" b="1" dirty="0">
                <a:solidFill>
                  <a:schemeClr val="tx1"/>
                </a:solidFill>
              </a:rPr>
              <a:t>Chemical changes </a:t>
            </a:r>
            <a:r>
              <a:rPr lang="en-US" dirty="0">
                <a:solidFill>
                  <a:schemeClr val="tx1"/>
                </a:solidFill>
              </a:rPr>
              <a:t>result in the production of a new substance</a:t>
            </a:r>
          </a:p>
        </p:txBody>
      </p:sp>
      <p:pic>
        <p:nvPicPr>
          <p:cNvPr id="4" name="Picture 3"/>
          <p:cNvPicPr>
            <a:picLocks noChangeAspect="1"/>
          </p:cNvPicPr>
          <p:nvPr/>
        </p:nvPicPr>
        <p:blipFill rotWithShape="1">
          <a:blip r:embed="rId2"/>
          <a:srcRect b="3668"/>
          <a:stretch/>
        </p:blipFill>
        <p:spPr>
          <a:xfrm>
            <a:off x="2506709" y="2190019"/>
            <a:ext cx="6284596" cy="4036054"/>
          </a:xfrm>
          <a:prstGeom prst="rect">
            <a:avLst/>
          </a:prstGeom>
        </p:spPr>
      </p:pic>
    </p:spTree>
    <p:extLst>
      <p:ext uri="{BB962C8B-B14F-4D97-AF65-F5344CB8AC3E}">
        <p14:creationId xmlns:p14="http://schemas.microsoft.com/office/powerpoint/2010/main" val="2549076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Signs of chemical reaction</a:t>
            </a:r>
          </a:p>
        </p:txBody>
      </p:sp>
      <p:sp>
        <p:nvSpPr>
          <p:cNvPr id="3" name="Content Placeholder 2"/>
          <p:cNvSpPr>
            <a:spLocks noGrp="1"/>
          </p:cNvSpPr>
          <p:nvPr>
            <p:ph idx="1"/>
          </p:nvPr>
        </p:nvSpPr>
        <p:spPr>
          <a:xfrm>
            <a:off x="368699" y="2140372"/>
            <a:ext cx="4794069" cy="3622283"/>
          </a:xfrm>
        </p:spPr>
        <p:txBody>
          <a:bodyPr/>
          <a:lstStyle/>
          <a:p>
            <a:r>
              <a:rPr lang="en-US" b="1" u="sng" dirty="0">
                <a:solidFill>
                  <a:schemeClr val="tx1"/>
                </a:solidFill>
              </a:rPr>
              <a:t>There are five signs of a chemical change:</a:t>
            </a:r>
          </a:p>
          <a:p>
            <a:endParaRPr lang="en-US" dirty="0">
              <a:solidFill>
                <a:schemeClr val="tx1"/>
              </a:solidFill>
            </a:endParaRPr>
          </a:p>
          <a:p>
            <a:pPr>
              <a:buFont typeface="Wingdings" panose="05000000000000000000" pitchFamily="2" charset="2"/>
              <a:buChar char="Ø"/>
            </a:pPr>
            <a:r>
              <a:rPr lang="en-US" dirty="0">
                <a:solidFill>
                  <a:schemeClr val="tx1"/>
                </a:solidFill>
              </a:rPr>
              <a:t>Color Change.</a:t>
            </a:r>
          </a:p>
          <a:p>
            <a:pPr>
              <a:buFont typeface="Wingdings" panose="05000000000000000000" pitchFamily="2" charset="2"/>
              <a:buChar char="Ø"/>
            </a:pPr>
            <a:r>
              <a:rPr lang="en-US" dirty="0">
                <a:solidFill>
                  <a:schemeClr val="tx1"/>
                </a:solidFill>
              </a:rPr>
              <a:t>Production of an odor.</a:t>
            </a:r>
          </a:p>
          <a:p>
            <a:pPr>
              <a:buFont typeface="Wingdings" panose="05000000000000000000" pitchFamily="2" charset="2"/>
              <a:buChar char="Ø"/>
            </a:pPr>
            <a:r>
              <a:rPr lang="en-US" dirty="0">
                <a:solidFill>
                  <a:schemeClr val="tx1"/>
                </a:solidFill>
              </a:rPr>
              <a:t>Change of Temperature.</a:t>
            </a:r>
          </a:p>
          <a:p>
            <a:pPr>
              <a:buFont typeface="Wingdings" panose="05000000000000000000" pitchFamily="2" charset="2"/>
              <a:buChar char="Ø"/>
            </a:pPr>
            <a:r>
              <a:rPr lang="en-US" dirty="0">
                <a:solidFill>
                  <a:schemeClr val="tx1"/>
                </a:solidFill>
              </a:rPr>
              <a:t>Evolution of a gas (formation of bubbles).</a:t>
            </a:r>
          </a:p>
          <a:p>
            <a:pPr>
              <a:buFont typeface="Wingdings" panose="05000000000000000000" pitchFamily="2" charset="2"/>
              <a:buChar char="Ø"/>
            </a:pPr>
            <a:r>
              <a:rPr lang="en-US" dirty="0">
                <a:solidFill>
                  <a:schemeClr val="tx1"/>
                </a:solidFill>
              </a:rPr>
              <a:t>Precipitate (formation of a solid)</a:t>
            </a:r>
          </a:p>
          <a:p>
            <a:endParaRPr lang="en-US" dirty="0">
              <a:solidFill>
                <a:schemeClr val="tx1"/>
              </a:solidFill>
            </a:endParaRPr>
          </a:p>
        </p:txBody>
      </p:sp>
      <p:pic>
        <p:nvPicPr>
          <p:cNvPr id="4" name="Picture 3"/>
          <p:cNvPicPr>
            <a:picLocks noChangeAspect="1"/>
          </p:cNvPicPr>
          <p:nvPr/>
        </p:nvPicPr>
        <p:blipFill rotWithShape="1">
          <a:blip r:embed="rId2"/>
          <a:srcRect l="13462" t="19479" r="8547" b="37664"/>
          <a:stretch/>
        </p:blipFill>
        <p:spPr>
          <a:xfrm>
            <a:off x="5162768" y="2246811"/>
            <a:ext cx="6624285" cy="3409406"/>
          </a:xfrm>
          <a:prstGeom prst="rect">
            <a:avLst/>
          </a:prstGeom>
        </p:spPr>
      </p:pic>
    </p:spTree>
    <p:extLst>
      <p:ext uri="{BB962C8B-B14F-4D97-AF65-F5344CB8AC3E}">
        <p14:creationId xmlns:p14="http://schemas.microsoft.com/office/powerpoint/2010/main" val="1467842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Chemical reactions </a:t>
            </a:r>
          </a:p>
        </p:txBody>
      </p:sp>
      <p:sp>
        <p:nvSpPr>
          <p:cNvPr id="3" name="Content Placeholder 2"/>
          <p:cNvSpPr>
            <a:spLocks noGrp="1"/>
          </p:cNvSpPr>
          <p:nvPr>
            <p:ph idx="1"/>
          </p:nvPr>
        </p:nvSpPr>
        <p:spPr/>
        <p:txBody>
          <a:bodyPr/>
          <a:lstStyle/>
          <a:p>
            <a:r>
              <a:rPr lang="en-US" b="1" u="sng" dirty="0">
                <a:solidFill>
                  <a:schemeClr val="tx1"/>
                </a:solidFill>
              </a:rPr>
              <a:t>In a chemical reaction: </a:t>
            </a:r>
          </a:p>
          <a:p>
            <a:pPr>
              <a:buFont typeface="Arial" panose="020B0604020202020204" pitchFamily="34" charset="0"/>
              <a:buChar char="•"/>
            </a:pPr>
            <a:r>
              <a:rPr lang="en-US" dirty="0">
                <a:solidFill>
                  <a:schemeClr val="tx1"/>
                </a:solidFill>
              </a:rPr>
              <a:t>The starting substances are </a:t>
            </a:r>
            <a:r>
              <a:rPr lang="en-US" b="1" u="sng" dirty="0">
                <a:solidFill>
                  <a:schemeClr val="tx1"/>
                </a:solidFill>
              </a:rPr>
              <a:t>reactants</a:t>
            </a:r>
            <a:r>
              <a:rPr lang="en-US" dirty="0">
                <a:solidFill>
                  <a:schemeClr val="tx1"/>
                </a:solidFill>
              </a:rPr>
              <a:t>.</a:t>
            </a:r>
          </a:p>
          <a:p>
            <a:pPr>
              <a:buFont typeface="Arial" panose="020B0604020202020204" pitchFamily="34" charset="0"/>
              <a:buChar char="•"/>
            </a:pPr>
            <a:r>
              <a:rPr lang="en-US" dirty="0">
                <a:solidFill>
                  <a:schemeClr val="tx1"/>
                </a:solidFill>
              </a:rPr>
              <a:t>The substances that are made are </a:t>
            </a:r>
            <a:r>
              <a:rPr lang="en-US" b="1" u="sng" dirty="0">
                <a:solidFill>
                  <a:schemeClr val="tx1"/>
                </a:solidFill>
              </a:rPr>
              <a:t>products</a:t>
            </a:r>
            <a:r>
              <a:rPr lang="en-US" dirty="0">
                <a:solidFill>
                  <a:schemeClr val="tx1"/>
                </a:solidFill>
              </a:rPr>
              <a:t>.</a:t>
            </a:r>
          </a:p>
        </p:txBody>
      </p:sp>
      <p:pic>
        <p:nvPicPr>
          <p:cNvPr id="4" name="Picture 3"/>
          <p:cNvPicPr>
            <a:picLocks noChangeAspect="1"/>
          </p:cNvPicPr>
          <p:nvPr/>
        </p:nvPicPr>
        <p:blipFill rotWithShape="1">
          <a:blip r:embed="rId2"/>
          <a:srcRect l="18053" t="35037" r="17823" b="29479"/>
          <a:stretch/>
        </p:blipFill>
        <p:spPr>
          <a:xfrm>
            <a:off x="888273" y="3289248"/>
            <a:ext cx="6466114" cy="2011680"/>
          </a:xfrm>
          <a:prstGeom prst="rect">
            <a:avLst/>
          </a:prstGeom>
        </p:spPr>
      </p:pic>
      <p:pic>
        <p:nvPicPr>
          <p:cNvPr id="5" name="Picture 4"/>
          <p:cNvPicPr>
            <a:picLocks noChangeAspect="1"/>
          </p:cNvPicPr>
          <p:nvPr/>
        </p:nvPicPr>
        <p:blipFill rotWithShape="1">
          <a:blip r:embed="rId3"/>
          <a:srcRect l="19312" t="33304" r="18442" b="35089"/>
          <a:stretch/>
        </p:blipFill>
        <p:spPr>
          <a:xfrm>
            <a:off x="7471953" y="3709853"/>
            <a:ext cx="4455448" cy="1271960"/>
          </a:xfrm>
          <a:prstGeom prst="rect">
            <a:avLst/>
          </a:prstGeom>
        </p:spPr>
      </p:pic>
      <p:sp>
        <p:nvSpPr>
          <p:cNvPr id="6" name="TextBox 5"/>
          <p:cNvSpPr txBox="1"/>
          <p:nvPr/>
        </p:nvSpPr>
        <p:spPr>
          <a:xfrm>
            <a:off x="7955785" y="5090187"/>
            <a:ext cx="3487783" cy="646331"/>
          </a:xfrm>
          <a:prstGeom prst="rect">
            <a:avLst/>
          </a:prstGeom>
          <a:noFill/>
        </p:spPr>
        <p:txBody>
          <a:bodyPr wrap="square" rtlCol="0">
            <a:spAutoFit/>
          </a:bodyPr>
          <a:lstStyle/>
          <a:p>
            <a:r>
              <a:rPr lang="en-US" dirty="0"/>
              <a:t>If there is any condition (ex. Heat) it’s written above the arrow.</a:t>
            </a:r>
          </a:p>
        </p:txBody>
      </p:sp>
    </p:spTree>
    <p:extLst>
      <p:ext uri="{BB962C8B-B14F-4D97-AF65-F5344CB8AC3E}">
        <p14:creationId xmlns:p14="http://schemas.microsoft.com/office/powerpoint/2010/main" val="4009247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Modelling a chemical reaction</a:t>
            </a:r>
          </a:p>
        </p:txBody>
      </p:sp>
      <p:sp>
        <p:nvSpPr>
          <p:cNvPr id="3" name="Content Placeholder 2"/>
          <p:cNvSpPr>
            <a:spLocks noGrp="1"/>
          </p:cNvSpPr>
          <p:nvPr>
            <p:ph idx="1"/>
          </p:nvPr>
        </p:nvSpPr>
        <p:spPr/>
        <p:txBody>
          <a:bodyPr/>
          <a:lstStyle/>
          <a:p>
            <a:r>
              <a:rPr lang="en-US" dirty="0">
                <a:solidFill>
                  <a:schemeClr val="tx1"/>
                </a:solidFill>
              </a:rPr>
              <a:t>A chemical reaction can be modelled in two dimensions by using colored circles to represent the atoms. </a:t>
            </a:r>
            <a:br>
              <a:rPr lang="en-US" dirty="0">
                <a:solidFill>
                  <a:schemeClr val="tx1"/>
                </a:solidFill>
              </a:rPr>
            </a:br>
            <a:endParaRPr lang="en-US" dirty="0">
              <a:solidFill>
                <a:schemeClr val="tx1"/>
              </a:solidFill>
            </a:endParaRPr>
          </a:p>
          <a:p>
            <a:r>
              <a:rPr lang="en-US" dirty="0">
                <a:solidFill>
                  <a:schemeClr val="tx1"/>
                </a:solidFill>
              </a:rPr>
              <a:t>A hydrogen atom can be represented by a white circle and an oxygen atom can be represented by a red circle. </a:t>
            </a:r>
          </a:p>
          <a:p>
            <a:endParaRPr lang="en-US" dirty="0">
              <a:solidFill>
                <a:schemeClr val="tx1"/>
              </a:solidFill>
            </a:endParaRPr>
          </a:p>
        </p:txBody>
      </p:sp>
      <p:pic>
        <p:nvPicPr>
          <p:cNvPr id="5" name="Picture 4"/>
          <p:cNvPicPr>
            <a:picLocks noChangeAspect="1"/>
          </p:cNvPicPr>
          <p:nvPr/>
        </p:nvPicPr>
        <p:blipFill>
          <a:blip r:embed="rId2"/>
          <a:stretch>
            <a:fillRect/>
          </a:stretch>
        </p:blipFill>
        <p:spPr>
          <a:xfrm>
            <a:off x="915611" y="3649910"/>
            <a:ext cx="10421737" cy="2219184"/>
          </a:xfrm>
          <a:prstGeom prst="rect">
            <a:avLst/>
          </a:prstGeom>
        </p:spPr>
      </p:pic>
      <p:sp>
        <p:nvSpPr>
          <p:cNvPr id="6" name="Rectangle 5"/>
          <p:cNvSpPr/>
          <p:nvPr/>
        </p:nvSpPr>
        <p:spPr>
          <a:xfrm>
            <a:off x="1013582" y="5677321"/>
            <a:ext cx="9862457" cy="369332"/>
          </a:xfrm>
          <a:prstGeom prst="rect">
            <a:avLst/>
          </a:prstGeom>
        </p:spPr>
        <p:txBody>
          <a:bodyPr wrap="square">
            <a:spAutoFit/>
          </a:bodyPr>
          <a:lstStyle/>
          <a:p>
            <a:r>
              <a:rPr lang="en-US" u="sng" dirty="0"/>
              <a:t>Models of atoms can be used to show what happens to them when a chemical reaction takes place. </a:t>
            </a:r>
          </a:p>
        </p:txBody>
      </p:sp>
    </p:spTree>
    <p:extLst>
      <p:ext uri="{BB962C8B-B14F-4D97-AF65-F5344CB8AC3E}">
        <p14:creationId xmlns:p14="http://schemas.microsoft.com/office/powerpoint/2010/main" val="120603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Modelling a chemical reaction</a:t>
            </a:r>
          </a:p>
        </p:txBody>
      </p:sp>
      <p:sp>
        <p:nvSpPr>
          <p:cNvPr id="3" name="Content Placeholder 2"/>
          <p:cNvSpPr>
            <a:spLocks noGrp="1"/>
          </p:cNvSpPr>
          <p:nvPr>
            <p:ph idx="1"/>
          </p:nvPr>
        </p:nvSpPr>
        <p:spPr/>
        <p:txBody>
          <a:bodyPr/>
          <a:lstStyle/>
          <a:p>
            <a:r>
              <a:rPr lang="en-US" b="1" dirty="0">
                <a:solidFill>
                  <a:schemeClr val="tx1"/>
                </a:solidFill>
              </a:rPr>
              <a:t>Hydrogen</a:t>
            </a:r>
            <a:r>
              <a:rPr lang="en-US" dirty="0">
                <a:solidFill>
                  <a:schemeClr val="tx1"/>
                </a:solidFill>
              </a:rPr>
              <a:t> atoms occur naturally in </a:t>
            </a:r>
            <a:r>
              <a:rPr lang="en-US" b="1" dirty="0">
                <a:solidFill>
                  <a:schemeClr val="tx1"/>
                </a:solidFill>
              </a:rPr>
              <a:t>pairs</a:t>
            </a:r>
            <a:r>
              <a:rPr lang="en-US" dirty="0">
                <a:solidFill>
                  <a:schemeClr val="tx1"/>
                </a:solidFill>
              </a:rPr>
              <a:t>. They form a molecule of two atoms.</a:t>
            </a:r>
          </a:p>
          <a:p>
            <a:r>
              <a:rPr lang="en-US" b="1" dirty="0">
                <a:solidFill>
                  <a:schemeClr val="tx1"/>
                </a:solidFill>
              </a:rPr>
              <a:t>Oxygen</a:t>
            </a:r>
            <a:r>
              <a:rPr lang="en-US" dirty="0">
                <a:solidFill>
                  <a:schemeClr val="tx1"/>
                </a:solidFill>
              </a:rPr>
              <a:t> atoms occur naturally in </a:t>
            </a:r>
            <a:r>
              <a:rPr lang="en-US" b="1" dirty="0">
                <a:solidFill>
                  <a:schemeClr val="tx1"/>
                </a:solidFill>
              </a:rPr>
              <a:t>pairs</a:t>
            </a:r>
            <a:r>
              <a:rPr lang="en-US" dirty="0">
                <a:solidFill>
                  <a:schemeClr val="tx1"/>
                </a:solidFill>
              </a:rPr>
              <a:t>. They form </a:t>
            </a:r>
            <a:r>
              <a:rPr lang="en-US">
                <a:solidFill>
                  <a:schemeClr val="tx1"/>
                </a:solidFill>
              </a:rPr>
              <a:t>a molecule </a:t>
            </a:r>
            <a:r>
              <a:rPr lang="en-US" dirty="0">
                <a:solidFill>
                  <a:schemeClr val="tx1"/>
                </a:solidFill>
              </a:rPr>
              <a:t>of two atoms.</a:t>
            </a:r>
          </a:p>
          <a:p>
            <a:endParaRPr lang="en-US" dirty="0">
              <a:solidFill>
                <a:schemeClr val="tx1"/>
              </a:solidFill>
            </a:endParaRPr>
          </a:p>
          <a:p>
            <a:r>
              <a:rPr lang="en-US" dirty="0">
                <a:solidFill>
                  <a:schemeClr val="tx1"/>
                </a:solidFill>
              </a:rPr>
              <a:t>The model shows that the pairs of hydrogen atoms separate, and the pair of oxygen atoms separate, then two atoms of hydrogen join with one atom of oxygen to form water. </a:t>
            </a:r>
          </a:p>
        </p:txBody>
      </p:sp>
      <p:pic>
        <p:nvPicPr>
          <p:cNvPr id="5" name="Picture 4"/>
          <p:cNvPicPr>
            <a:picLocks noChangeAspect="1"/>
          </p:cNvPicPr>
          <p:nvPr/>
        </p:nvPicPr>
        <p:blipFill>
          <a:blip r:embed="rId2"/>
          <a:stretch>
            <a:fillRect/>
          </a:stretch>
        </p:blipFill>
        <p:spPr>
          <a:xfrm>
            <a:off x="915611" y="3857414"/>
            <a:ext cx="10421737" cy="2219184"/>
          </a:xfrm>
          <a:prstGeom prst="rect">
            <a:avLst/>
          </a:prstGeom>
        </p:spPr>
      </p:pic>
    </p:spTree>
    <p:extLst>
      <p:ext uri="{BB962C8B-B14F-4D97-AF65-F5344CB8AC3E}">
        <p14:creationId xmlns:p14="http://schemas.microsoft.com/office/powerpoint/2010/main" val="2597389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342" y="286603"/>
            <a:ext cx="10045337" cy="1450757"/>
          </a:xfrm>
        </p:spPr>
        <p:txBody>
          <a:bodyPr>
            <a:normAutofit/>
          </a:bodyPr>
          <a:lstStyle/>
          <a:p>
            <a:r>
              <a:rPr lang="en-US" dirty="0">
                <a:solidFill>
                  <a:schemeClr val="tx1"/>
                </a:solidFill>
              </a:rPr>
              <a:t>Types of chemical reactions</a:t>
            </a:r>
            <a:br>
              <a:rPr lang="en-US" dirty="0">
                <a:solidFill>
                  <a:schemeClr val="tx1"/>
                </a:solidFill>
              </a:rPr>
            </a:br>
            <a:endParaRPr lang="en-US" sz="2000" dirty="0">
              <a:solidFill>
                <a:schemeClr val="tx1"/>
              </a:solidFill>
            </a:endParaRPr>
          </a:p>
        </p:txBody>
      </p:sp>
      <p:sp>
        <p:nvSpPr>
          <p:cNvPr id="3" name="Content Placeholder 2"/>
          <p:cNvSpPr>
            <a:spLocks noGrp="1"/>
          </p:cNvSpPr>
          <p:nvPr>
            <p:ph sz="quarter" idx="4294967295"/>
          </p:nvPr>
        </p:nvSpPr>
        <p:spPr>
          <a:xfrm>
            <a:off x="913774" y="2037806"/>
            <a:ext cx="10363826" cy="3753393"/>
          </a:xfrm>
        </p:spPr>
        <p:txBody>
          <a:bodyPr>
            <a:normAutofit/>
          </a:bodyPr>
          <a:lstStyle/>
          <a:p>
            <a:pPr marL="0" indent="0">
              <a:buNone/>
            </a:pPr>
            <a:r>
              <a:rPr lang="en-US" sz="2400" dirty="0">
                <a:solidFill>
                  <a:schemeClr val="tx1"/>
                </a:solidFill>
              </a:rPr>
              <a:t>There are different types of chemical reactions, but in this chapter we will be focusing on only four types of them.</a:t>
            </a:r>
          </a:p>
          <a:p>
            <a:pPr marL="457200" indent="-457200">
              <a:buFont typeface="+mj-lt"/>
              <a:buAutoNum type="arabicPeriod"/>
            </a:pPr>
            <a:r>
              <a:rPr lang="en-US" sz="3600" dirty="0">
                <a:solidFill>
                  <a:schemeClr val="accent1"/>
                </a:solidFill>
              </a:rPr>
              <a:t>Synthesis reactions.</a:t>
            </a:r>
          </a:p>
          <a:p>
            <a:pPr marL="457200" indent="-457200">
              <a:buFont typeface="+mj-lt"/>
              <a:buAutoNum type="arabicPeriod"/>
            </a:pPr>
            <a:r>
              <a:rPr lang="en-US" sz="3600" dirty="0">
                <a:solidFill>
                  <a:schemeClr val="accent1"/>
                </a:solidFill>
              </a:rPr>
              <a:t>Oxidation reactions.</a:t>
            </a:r>
          </a:p>
          <a:p>
            <a:pPr marL="457200" indent="-457200">
              <a:buFont typeface="+mj-lt"/>
              <a:buAutoNum type="arabicPeriod"/>
            </a:pPr>
            <a:r>
              <a:rPr lang="en-US" sz="3600" dirty="0">
                <a:solidFill>
                  <a:schemeClr val="accent1"/>
                </a:solidFill>
              </a:rPr>
              <a:t>Corrosion reactions.</a:t>
            </a:r>
          </a:p>
          <a:p>
            <a:pPr marL="457200" indent="-457200">
              <a:buFont typeface="+mj-lt"/>
              <a:buAutoNum type="arabicPeriod"/>
            </a:pPr>
            <a:r>
              <a:rPr lang="en-US" sz="3600" dirty="0">
                <a:solidFill>
                  <a:schemeClr val="accent1"/>
                </a:solidFill>
              </a:rPr>
              <a:t>Acid reactions. (</a:t>
            </a:r>
            <a:r>
              <a:rPr lang="en-US" sz="1800" i="1" dirty="0">
                <a:solidFill>
                  <a:schemeClr val="accent1"/>
                </a:solidFill>
              </a:rPr>
              <a:t>neutralisation</a:t>
            </a:r>
            <a:r>
              <a:rPr lang="en-US" sz="3600" dirty="0">
                <a:solidFill>
                  <a:schemeClr val="accent1"/>
                </a:solidFill>
              </a:rPr>
              <a:t>)</a:t>
            </a:r>
          </a:p>
        </p:txBody>
      </p:sp>
    </p:spTree>
    <p:extLst>
      <p:ext uri="{BB962C8B-B14F-4D97-AF65-F5344CB8AC3E}">
        <p14:creationId xmlns:p14="http://schemas.microsoft.com/office/powerpoint/2010/main" val="2165082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solidFill>
              </a:rPr>
              <a:t>Synthesis reactions</a:t>
            </a:r>
          </a:p>
        </p:txBody>
      </p:sp>
      <p:pic>
        <p:nvPicPr>
          <p:cNvPr id="4" name="Content Placeholder 3"/>
          <p:cNvPicPr>
            <a:picLocks noGrp="1" noChangeAspect="1"/>
          </p:cNvPicPr>
          <p:nvPr>
            <p:ph idx="1"/>
          </p:nvPr>
        </p:nvPicPr>
        <p:blipFill rotWithShape="1">
          <a:blip r:embed="rId2"/>
          <a:srcRect t="46332"/>
          <a:stretch/>
        </p:blipFill>
        <p:spPr>
          <a:xfrm>
            <a:off x="143692" y="4366260"/>
            <a:ext cx="11951548" cy="915860"/>
          </a:xfrm>
          <a:prstGeom prst="rect">
            <a:avLst/>
          </a:prstGeom>
        </p:spPr>
      </p:pic>
      <p:pic>
        <p:nvPicPr>
          <p:cNvPr id="5" name="Content Placeholder 4"/>
          <p:cNvPicPr>
            <a:picLocks/>
          </p:cNvPicPr>
          <p:nvPr/>
        </p:nvPicPr>
        <p:blipFill rotWithShape="1">
          <a:blip r:embed="rId3"/>
          <a:srcRect l="7692" t="20524" r="57853" b="57811"/>
          <a:stretch/>
        </p:blipFill>
        <p:spPr bwMode="auto">
          <a:xfrm>
            <a:off x="4186645" y="2033824"/>
            <a:ext cx="4036424" cy="1245306"/>
          </a:xfrm>
          <a:prstGeom prst="rect">
            <a:avLst/>
          </a:prstGeom>
          <a:ln>
            <a:noFill/>
          </a:ln>
          <a:extLst>
            <a:ext uri="{53640926-AAD7-44D8-BBD7-CCE9431645EC}">
              <a14:shadowObscured xmlns:a14="http://schemas.microsoft.com/office/drawing/2010/main"/>
            </a:ext>
          </a:extLst>
        </p:spPr>
      </p:pic>
      <p:cxnSp>
        <p:nvCxnSpPr>
          <p:cNvPr id="6" name="Straight Arrow Connector 5"/>
          <p:cNvCxnSpPr/>
          <p:nvPr/>
        </p:nvCxnSpPr>
        <p:spPr>
          <a:xfrm>
            <a:off x="5878285" y="4650377"/>
            <a:ext cx="6531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878285" y="5037908"/>
            <a:ext cx="6531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707570" y="3343494"/>
            <a:ext cx="10994571" cy="830997"/>
          </a:xfrm>
          <a:prstGeom prst="rect">
            <a:avLst/>
          </a:prstGeom>
        </p:spPr>
        <p:txBody>
          <a:bodyPr wrap="square">
            <a:spAutoFit/>
          </a:bodyPr>
          <a:lstStyle/>
          <a:p>
            <a:r>
              <a:rPr lang="en-US" sz="2400" dirty="0"/>
              <a:t>Synthesis reactions occur when two different atoms or molecules interact to form a different molecule or compound.</a:t>
            </a:r>
          </a:p>
        </p:txBody>
      </p:sp>
      <p:sp>
        <p:nvSpPr>
          <p:cNvPr id="9" name="Rectangle 8"/>
          <p:cNvSpPr/>
          <p:nvPr/>
        </p:nvSpPr>
        <p:spPr>
          <a:xfrm>
            <a:off x="629194" y="5338198"/>
            <a:ext cx="10994571" cy="523220"/>
          </a:xfrm>
          <a:prstGeom prst="rect">
            <a:avLst/>
          </a:prstGeom>
        </p:spPr>
        <p:txBody>
          <a:bodyPr wrap="square">
            <a:spAutoFit/>
          </a:bodyPr>
          <a:lstStyle/>
          <a:p>
            <a:r>
              <a:rPr lang="en-US" sz="2400" dirty="0"/>
              <a:t>We can always identify a synthesis reaction because there is only </a:t>
            </a:r>
            <a:r>
              <a:rPr lang="en-US" sz="2800" b="1" u="sng" dirty="0">
                <a:solidFill>
                  <a:srgbClr val="FF0000"/>
                </a:solidFill>
              </a:rPr>
              <a:t>one product</a:t>
            </a:r>
            <a:r>
              <a:rPr lang="en-US" sz="2400" dirty="0"/>
              <a:t>.</a:t>
            </a:r>
          </a:p>
        </p:txBody>
      </p:sp>
    </p:spTree>
    <p:extLst>
      <p:ext uri="{BB962C8B-B14F-4D97-AF65-F5344CB8AC3E}">
        <p14:creationId xmlns:p14="http://schemas.microsoft.com/office/powerpoint/2010/main" val="1620504569"/>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9553</TotalTime>
  <Words>831</Words>
  <Application>Microsoft Office PowerPoint</Application>
  <PresentationFormat>Widescreen</PresentationFormat>
  <Paragraphs>100</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vt:lpstr>
      <vt:lpstr>Calibri</vt:lpstr>
      <vt:lpstr>Calibri Light</vt:lpstr>
      <vt:lpstr>Times New Roman</vt:lpstr>
      <vt:lpstr>Wingdings</vt:lpstr>
      <vt:lpstr>Retrospect</vt:lpstr>
      <vt:lpstr>Chemical reactions </vt:lpstr>
      <vt:lpstr>PowerPoint Presentation</vt:lpstr>
      <vt:lpstr>PowerPoint Presentation</vt:lpstr>
      <vt:lpstr>Signs of chemical reaction</vt:lpstr>
      <vt:lpstr>Chemical reactions </vt:lpstr>
      <vt:lpstr>Modelling a chemical reaction</vt:lpstr>
      <vt:lpstr>Modelling a chemical reaction</vt:lpstr>
      <vt:lpstr>Types of chemical reactions </vt:lpstr>
      <vt:lpstr>Synthesis reactions</vt:lpstr>
      <vt:lpstr>Oxidation reactions (When elements react with oxygen to form oxides )</vt:lpstr>
      <vt:lpstr>Combustion  </vt:lpstr>
      <vt:lpstr>Examples of combustion reactions </vt:lpstr>
      <vt:lpstr>Burning magnesium </vt:lpstr>
      <vt:lpstr>Examples of chemical reactions </vt:lpstr>
      <vt:lpstr>PowerPoint Presentation</vt:lpstr>
      <vt:lpstr>Corrosion reactions</vt:lpstr>
      <vt:lpstr>Iron corrosion rusting</vt:lpstr>
      <vt:lpstr>Preventing Iron corrosion rusting</vt:lpstr>
      <vt:lpstr>Copper corrosion</vt:lpstr>
      <vt:lpstr>Silver corrosion</vt:lpstr>
      <vt:lpstr>Acid reactions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R.Saman</dc:creator>
  <cp:lastModifiedBy>R.Saman</cp:lastModifiedBy>
  <cp:revision>77</cp:revision>
  <dcterms:created xsi:type="dcterms:W3CDTF">2022-02-25T13:23:05Z</dcterms:created>
  <dcterms:modified xsi:type="dcterms:W3CDTF">2023-03-21T11:14:49Z</dcterms:modified>
</cp:coreProperties>
</file>