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1014" autoAdjust="0"/>
  </p:normalViewPr>
  <p:slideViewPr>
    <p:cSldViewPr snapToGrid="0">
      <p:cViewPr varScale="1">
        <p:scale>
          <a:sx n="42" d="100"/>
          <a:sy n="42" d="100"/>
        </p:scale>
        <p:origin x="94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00841-4321-4646-A55E-F927957B507E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7FE5C-6AA2-4681-BE33-C759DF34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85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85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10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 smtClean="0"/>
              <a:t>1- المُحيطات         2- الْبِحار            3- الأنهار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5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30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60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0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85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3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89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FE5C-6AA2-4681-BE33-C759DF341F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5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5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4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4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1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9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8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7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6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64ADF-0512-4717-A085-9A2DD86A5FF2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48F2-521B-44C5-82AD-8D0E3414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0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sz="9600" dirty="0" smtClean="0">
                <a:solidFill>
                  <a:srgbClr val="FF0000"/>
                </a:solidFill>
              </a:rPr>
              <a:t>الأرض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39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3761" y="482502"/>
            <a:ext cx="95413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أَتَحقَّقُ ص36</a:t>
            </a:r>
            <a:r>
              <a:rPr lang="ar-JO" sz="4400" dirty="0" smtClean="0"/>
              <a:t>: أُوضّحُ الْمَقصودَ بِالْخَريطةِ الْجُغرافيَّةِ؟</a:t>
            </a:r>
            <a:endParaRPr lang="ar-JO" sz="4400" dirty="0"/>
          </a:p>
        </p:txBody>
      </p:sp>
      <p:sp>
        <p:nvSpPr>
          <p:cNvPr id="3" name="Rectangle 2"/>
          <p:cNvSpPr/>
          <p:nvPr/>
        </p:nvSpPr>
        <p:spPr>
          <a:xfrm>
            <a:off x="274320" y="1505635"/>
            <a:ext cx="117108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3600" dirty="0" smtClean="0">
                <a:solidFill>
                  <a:srgbClr val="7030A0"/>
                </a:solidFill>
              </a:rPr>
              <a:t>نَموذجٌ صَمَّمَهُ الْعلماءُ يُمثّلُ مَظاهِرَ سَطحِ الْأَرضِ مِن يابِسَةٍ وَماءٍ وَتُستَخدَمُ فيهِ الْأَلوان</a:t>
            </a:r>
            <a:endParaRPr lang="ar-JO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872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37700" y="180777"/>
            <a:ext cx="32912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5400" dirty="0">
                <a:solidFill>
                  <a:srgbClr val="7030A0"/>
                </a:solidFill>
              </a:rPr>
              <a:t>الْغِلافُ الْجَويُّ</a:t>
            </a:r>
            <a:endParaRPr lang="ar-JO" sz="5400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28986" y="1104107"/>
            <a:ext cx="40831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>
                <a:solidFill>
                  <a:srgbClr val="FF0000"/>
                </a:solidFill>
              </a:rPr>
              <a:t>ما هُوَ الْغِلافُ الْجَويُّ؟</a:t>
            </a:r>
            <a:endParaRPr lang="ar-JO" sz="4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180" y="1873548"/>
            <a:ext cx="115900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800" dirty="0" smtClean="0"/>
              <a:t>هو الْهَواءُ الْمُحيطُ بِالْأَرضِ وُهوَ خَليطٌ مِن </a:t>
            </a:r>
            <a:r>
              <a:rPr lang="ar-JO" sz="4800" dirty="0" smtClean="0">
                <a:solidFill>
                  <a:schemeClr val="accent4">
                    <a:lumMod val="50000"/>
                  </a:schemeClr>
                </a:solidFill>
              </a:rPr>
              <a:t>غازاتٍ</a:t>
            </a:r>
            <a:r>
              <a:rPr lang="ar-JO" sz="4800" dirty="0" smtClean="0"/>
              <a:t> عِدَّةٍ بِالإِضافَةِ إِلى حُبيباتٍ مِنَ ا</a:t>
            </a:r>
            <a:r>
              <a:rPr lang="ar-JO" sz="4800" dirty="0" smtClean="0">
                <a:solidFill>
                  <a:schemeClr val="accent4">
                    <a:lumMod val="50000"/>
                  </a:schemeClr>
                </a:solidFill>
              </a:rPr>
              <a:t>لْغُبار</a:t>
            </a:r>
            <a:r>
              <a:rPr lang="ar-JO" sz="4800" dirty="0" smtClean="0"/>
              <a:t>ِ وَ</a:t>
            </a:r>
            <a:r>
              <a:rPr lang="ar-JO" sz="4800" dirty="0" smtClean="0">
                <a:solidFill>
                  <a:schemeClr val="accent4">
                    <a:lumMod val="50000"/>
                  </a:schemeClr>
                </a:solidFill>
              </a:rPr>
              <a:t>الْأَتربَةِ</a:t>
            </a:r>
            <a:endParaRPr lang="ar-JO" sz="4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79640" y="3827928"/>
            <a:ext cx="80986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ما هِيَ الْغازاتُ الْمَوجودةُ في الْغِلافِ الْجَويّ؟</a:t>
            </a:r>
            <a:endParaRPr lang="ar-JO" sz="4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2813" y="4982089"/>
            <a:ext cx="117791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sz="4800" dirty="0" smtClean="0"/>
              <a:t>1- </a:t>
            </a:r>
            <a:r>
              <a:rPr lang="ar-JO" sz="4800" dirty="0" smtClean="0">
                <a:solidFill>
                  <a:srgbClr val="00B0F0"/>
                </a:solidFill>
              </a:rPr>
              <a:t>غازُ الْأُكسجين 2-غازُ ثاني أُكسيدِ الْكَربونِ</a:t>
            </a:r>
            <a:r>
              <a:rPr lang="ar-JO" sz="4800" dirty="0" smtClean="0"/>
              <a:t>3- </a:t>
            </a:r>
            <a:r>
              <a:rPr lang="ar-JO" sz="4800" dirty="0" smtClean="0">
                <a:solidFill>
                  <a:srgbClr val="00B0F0"/>
                </a:solidFill>
              </a:rPr>
              <a:t>بُخارُ الْماءِ</a:t>
            </a:r>
            <a:endParaRPr lang="ar-JO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5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5628" y="386834"/>
            <a:ext cx="91053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ما أَهميَّةُ الْغِلافِ الْجَويّ لِلحياةِ عَلى سَطحِ الْأَرضِ؟</a:t>
            </a:r>
            <a:endParaRPr lang="ar-JO" sz="4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8620" y="1642795"/>
            <a:ext cx="1159238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400" dirty="0" smtClean="0"/>
              <a:t>1- الْغِلافُ الْجَويُّ ضَروريٌّ لِلحياةِ عَلى سَطحِ الْأَرضِ لِأنَّ فِيهِ تَتَكوَّنُ </a:t>
            </a:r>
            <a:r>
              <a:rPr lang="ar-JO" sz="4400" dirty="0" smtClean="0">
                <a:solidFill>
                  <a:srgbClr val="FFC000"/>
                </a:solidFill>
              </a:rPr>
              <a:t>الْغُيومُ</a:t>
            </a:r>
            <a:r>
              <a:rPr lang="ar-JO" sz="4400" dirty="0" smtClean="0"/>
              <a:t> مِنْ تَكاثُفِ </a:t>
            </a:r>
            <a:r>
              <a:rPr lang="ar-JO" sz="4400" dirty="0" smtClean="0">
                <a:solidFill>
                  <a:srgbClr val="FFC000"/>
                </a:solidFill>
              </a:rPr>
              <a:t>بِخارِ الْماءِ</a:t>
            </a:r>
            <a:endParaRPr lang="ar-JO" sz="4400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64716" y="3381494"/>
            <a:ext cx="68162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sz="4400" dirty="0"/>
              <a:t>2</a:t>
            </a:r>
            <a:r>
              <a:rPr lang="ar-JO" sz="4400" dirty="0" smtClean="0"/>
              <a:t>- تَهطُلُ </a:t>
            </a:r>
            <a:r>
              <a:rPr lang="ar-JO" sz="4400" dirty="0" smtClean="0">
                <a:solidFill>
                  <a:srgbClr val="FFC000"/>
                </a:solidFill>
              </a:rPr>
              <a:t>الْأمطارُ</a:t>
            </a:r>
            <a:r>
              <a:rPr lang="ar-JO" sz="4400" dirty="0" smtClean="0"/>
              <a:t> عَلى سَطحِ الْأَرضِ</a:t>
            </a:r>
            <a:endParaRPr lang="ar-JO" sz="4400" dirty="0"/>
          </a:p>
        </p:txBody>
      </p:sp>
      <p:sp>
        <p:nvSpPr>
          <p:cNvPr id="5" name="Rectangle 4"/>
          <p:cNvSpPr/>
          <p:nvPr/>
        </p:nvSpPr>
        <p:spPr>
          <a:xfrm>
            <a:off x="8572861" y="4443084"/>
            <a:ext cx="3318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أَينَ تَتَكوَّنُ الْغُيوم؟</a:t>
            </a:r>
            <a:endParaRPr lang="ar-JO" sz="4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32786" y="5504674"/>
            <a:ext cx="33586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00B0F0"/>
                </a:solidFill>
              </a:rPr>
              <a:t>في الغِلافِ الْجَويّ</a:t>
            </a:r>
            <a:endParaRPr lang="ar-JO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14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5090" y="478274"/>
            <a:ext cx="76947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أَتَحقَّقُ ص37</a:t>
            </a:r>
            <a:r>
              <a:rPr lang="ar-JO" sz="4400" dirty="0" smtClean="0"/>
              <a:t>: ما مُكوّناتُ الْغِلافِ الْجَويّ؟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598483" y="1552694"/>
            <a:ext cx="112213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/>
              <a:t>1- </a:t>
            </a:r>
            <a:r>
              <a:rPr lang="ar-JO" sz="4000" dirty="0" smtClean="0">
                <a:solidFill>
                  <a:schemeClr val="accent1">
                    <a:lumMod val="75000"/>
                  </a:schemeClr>
                </a:solidFill>
              </a:rPr>
              <a:t>غازات</a:t>
            </a:r>
            <a:r>
              <a:rPr lang="ar-JO" sz="4000" dirty="0" smtClean="0"/>
              <a:t> مِثل: </a:t>
            </a:r>
            <a:r>
              <a:rPr lang="ar-JO" sz="4000" dirty="0" smtClean="0">
                <a:solidFill>
                  <a:schemeClr val="accent1">
                    <a:lumMod val="75000"/>
                  </a:schemeClr>
                </a:solidFill>
              </a:rPr>
              <a:t>غازُ الْأُكسجين</a:t>
            </a:r>
            <a:r>
              <a:rPr lang="ar-JO" sz="4000" dirty="0" smtClean="0"/>
              <a:t>،</a:t>
            </a:r>
            <a:r>
              <a:rPr lang="ar-JO" sz="4000" dirty="0" smtClean="0">
                <a:solidFill>
                  <a:schemeClr val="accent1">
                    <a:lumMod val="75000"/>
                  </a:schemeClr>
                </a:solidFill>
              </a:rPr>
              <a:t>غازُ ثاني أُكسيدُ الْكًربون</a:t>
            </a:r>
            <a:r>
              <a:rPr lang="ar-JO" sz="4000" dirty="0" smtClean="0"/>
              <a:t>، </a:t>
            </a:r>
            <a:r>
              <a:rPr lang="ar-JO" sz="4000" dirty="0" smtClean="0">
                <a:solidFill>
                  <a:schemeClr val="accent1">
                    <a:lumMod val="75000"/>
                  </a:schemeClr>
                </a:solidFill>
              </a:rPr>
              <a:t>بُخارُ الْماءِ</a:t>
            </a:r>
            <a:endParaRPr lang="ar-JO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11586" y="2565559"/>
            <a:ext cx="55082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/>
              <a:t>2- حُبيباتٌ مِنَ </a:t>
            </a:r>
            <a:r>
              <a:rPr lang="ar-JO" sz="4400" dirty="0" smtClean="0">
                <a:solidFill>
                  <a:srgbClr val="00B050"/>
                </a:solidFill>
              </a:rPr>
              <a:t>الْغُبار</a:t>
            </a:r>
            <a:r>
              <a:rPr lang="ar-JO" sz="4400" dirty="0" smtClean="0"/>
              <a:t>ِ </a:t>
            </a:r>
            <a:r>
              <a:rPr lang="ar-JO" sz="4400" dirty="0" smtClean="0">
                <a:solidFill>
                  <a:schemeClr val="bg2">
                    <a:lumMod val="25000"/>
                  </a:schemeClr>
                </a:solidFill>
              </a:rPr>
              <a:t>وَ</a:t>
            </a:r>
            <a:r>
              <a:rPr lang="ar-JO" sz="4400" dirty="0" smtClean="0">
                <a:solidFill>
                  <a:srgbClr val="00B050"/>
                </a:solidFill>
              </a:rPr>
              <a:t>الْأَترِبَةِ</a:t>
            </a:r>
            <a:endParaRPr lang="ar-JO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31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70339" y="438789"/>
            <a:ext cx="1010725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sz="6000" dirty="0" smtClean="0"/>
              <a:t>الْفِكرَةُ الرَّئيسةُ: ما مَظاهِرُ سَطحِ الأرضِ؟</a:t>
            </a:r>
            <a:endParaRPr lang="ar-JO" sz="6000" dirty="0"/>
          </a:p>
        </p:txBody>
      </p:sp>
      <p:sp>
        <p:nvSpPr>
          <p:cNvPr id="17" name="Rectangle 16"/>
          <p:cNvSpPr/>
          <p:nvPr/>
        </p:nvSpPr>
        <p:spPr>
          <a:xfrm>
            <a:off x="7538318" y="1827014"/>
            <a:ext cx="41392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يَتَكوَّنُ سَطحُ الأرضِ ؟</a:t>
            </a:r>
            <a:endParaRPr lang="ar-JO" sz="4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607955" y="2834640"/>
            <a:ext cx="2069638" cy="868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944100" y="2834640"/>
            <a:ext cx="1733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800" dirty="0" smtClean="0">
                <a:solidFill>
                  <a:srgbClr val="00B050"/>
                </a:solidFill>
              </a:rPr>
              <a:t>الْيابِسَةِ</a:t>
            </a:r>
            <a:r>
              <a:rPr lang="ar-JO" sz="4800" dirty="0" smtClean="0"/>
              <a:t>          </a:t>
            </a:r>
            <a:endParaRPr lang="en-US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7538318" y="2897654"/>
            <a:ext cx="1733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800" dirty="0" smtClean="0">
                <a:solidFill>
                  <a:srgbClr val="0070C0"/>
                </a:solidFill>
              </a:rPr>
              <a:t>الْماء</a:t>
            </a:r>
            <a:r>
              <a:rPr lang="ar-JO" sz="4800" dirty="0" smtClean="0"/>
              <a:t>          </a:t>
            </a:r>
            <a:endParaRPr lang="en-US" sz="4800" dirty="0"/>
          </a:p>
        </p:txBody>
      </p:sp>
      <p:sp>
        <p:nvSpPr>
          <p:cNvPr id="22" name="Rectangle 21"/>
          <p:cNvSpPr/>
          <p:nvPr/>
        </p:nvSpPr>
        <p:spPr>
          <a:xfrm>
            <a:off x="8942633" y="3966836"/>
            <a:ext cx="30267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ما هي الْيابِسَةِ؟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00028" y="4987531"/>
            <a:ext cx="99693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sz="4400" dirty="0" smtClean="0"/>
              <a:t>هي الْجُزءُ </a:t>
            </a:r>
            <a:r>
              <a:rPr lang="ar-JO" sz="4400" dirty="0" smtClean="0">
                <a:solidFill>
                  <a:schemeClr val="accent4">
                    <a:lumMod val="50000"/>
                  </a:schemeClr>
                </a:solidFill>
              </a:rPr>
              <a:t>الصَّلبُ</a:t>
            </a:r>
            <a:r>
              <a:rPr lang="ar-JO" sz="4400" dirty="0" smtClean="0"/>
              <a:t> مِن سَطحِ الأَرضِ، وَلها أَشكالٌ عِدَّةٌ</a:t>
            </a:r>
            <a:endParaRPr lang="ar-JO" sz="4400" dirty="0"/>
          </a:p>
        </p:txBody>
      </p:sp>
    </p:spTree>
    <p:extLst>
      <p:ext uri="{BB962C8B-B14F-4D97-AF65-F5344CB8AC3E}">
        <p14:creationId xmlns:p14="http://schemas.microsoft.com/office/powerpoint/2010/main" val="933634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63340" y="316915"/>
            <a:ext cx="7955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800" dirty="0" smtClean="0">
                <a:solidFill>
                  <a:srgbClr val="FF0000"/>
                </a:solidFill>
                <a:latin typeface="Arial" panose="020B0604020202020204" pitchFamily="34" charset="0"/>
              </a:rPr>
              <a:t>مِن</a:t>
            </a:r>
            <a:r>
              <a:rPr lang="ar-JO" sz="48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أَشكالِ الْيابِسَةِ عَلى سَطحِ الأرضِ:</a:t>
            </a:r>
            <a:r>
              <a:rPr lang="ar-JO" sz="4800" dirty="0" smtClean="0">
                <a:solidFill>
                  <a:srgbClr val="FF0000"/>
                </a:solidFill>
              </a:rPr>
              <a:t/>
            </a:r>
            <a:br>
              <a:rPr lang="ar-JO" sz="4800" dirty="0" smtClean="0">
                <a:solidFill>
                  <a:srgbClr val="FF0000"/>
                </a:solidFill>
              </a:rPr>
            </a:br>
            <a:r>
              <a:rPr lang="ar-JO" sz="4800" dirty="0" smtClean="0">
                <a:solidFill>
                  <a:srgbClr val="FF0000"/>
                </a:solidFill>
              </a:rPr>
              <a:t> </a:t>
            </a:r>
            <a:r>
              <a:rPr lang="ar-JO" sz="4800" dirty="0" smtClean="0">
                <a:solidFill>
                  <a:srgbClr val="7030A0"/>
                </a:solidFill>
              </a:rPr>
              <a:t>ممَّ تَتَكوَّنُ الْيابِسَةِ؟</a:t>
            </a:r>
          </a:p>
        </p:txBody>
      </p:sp>
      <p:sp>
        <p:nvSpPr>
          <p:cNvPr id="3" name="Rectangle 2"/>
          <p:cNvSpPr/>
          <p:nvPr/>
        </p:nvSpPr>
        <p:spPr>
          <a:xfrm>
            <a:off x="8100936" y="2055614"/>
            <a:ext cx="37176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/>
              <a:t>1- </a:t>
            </a:r>
            <a:r>
              <a:rPr lang="ar-JO" sz="4400" dirty="0" smtClean="0">
                <a:solidFill>
                  <a:schemeClr val="accent2">
                    <a:lumMod val="50000"/>
                  </a:schemeClr>
                </a:solidFill>
              </a:rPr>
              <a:t>صخورٍ</a:t>
            </a:r>
            <a:r>
              <a:rPr lang="ar-JO" sz="4400" dirty="0" smtClean="0"/>
              <a:t> 2- </a:t>
            </a:r>
            <a:r>
              <a:rPr lang="ar-JO" sz="4400" dirty="0" smtClean="0">
                <a:solidFill>
                  <a:schemeClr val="accent2">
                    <a:lumMod val="50000"/>
                  </a:schemeClr>
                </a:solidFill>
              </a:rPr>
              <a:t>تُربَة</a:t>
            </a:r>
            <a:endParaRPr lang="en-US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24808" y="2994094"/>
            <a:ext cx="54938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كم عَدَدُ الْقارَّات في الْيابِسَةِ؟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29034" y="3932574"/>
            <a:ext cx="89466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C000"/>
                </a:solidFill>
              </a:rPr>
              <a:t>سبعُ</a:t>
            </a:r>
            <a:r>
              <a:rPr lang="ar-JO" sz="4400" dirty="0" smtClean="0"/>
              <a:t> قارات، مِثالُ: </a:t>
            </a:r>
            <a:r>
              <a:rPr lang="ar-JO" sz="4400" dirty="0" smtClean="0">
                <a:solidFill>
                  <a:srgbClr val="FFC000"/>
                </a:solidFill>
              </a:rPr>
              <a:t>قارَّةِ آسيا </a:t>
            </a:r>
            <a:r>
              <a:rPr lang="ar-JO" sz="4400" dirty="0" smtClean="0"/>
              <a:t>الّتي يَقَعُ فيها </a:t>
            </a:r>
            <a:r>
              <a:rPr lang="ar-JO" sz="4400" dirty="0" smtClean="0">
                <a:solidFill>
                  <a:srgbClr val="FFC000"/>
                </a:solidFill>
              </a:rPr>
              <a:t>الأردنّ.</a:t>
            </a:r>
            <a:endParaRPr lang="en-US" sz="4400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10928" y="4932610"/>
            <a:ext cx="36647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ما الْمَقصودُ بِالْقارَّةِ؟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71460" y="5871090"/>
            <a:ext cx="42995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/>
              <a:t>أجزاءٌ كَبيرَةٌ مِنَ </a:t>
            </a:r>
            <a:r>
              <a:rPr lang="ar-JO" sz="4400" dirty="0" smtClean="0">
                <a:solidFill>
                  <a:srgbClr val="00B050"/>
                </a:solidFill>
              </a:rPr>
              <a:t>الْيابِسَةِ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1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35559" y="432554"/>
            <a:ext cx="45592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مُقارَنَةٌ بَينَ أَشكالِ الْيابِسَةِ</a:t>
            </a:r>
            <a:endParaRPr lang="en-US" sz="44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135848"/>
              </p:ext>
            </p:extLst>
          </p:nvPr>
        </p:nvGraphicFramePr>
        <p:xfrm>
          <a:off x="160020" y="1192410"/>
          <a:ext cx="11734800" cy="536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380">
                  <a:extLst>
                    <a:ext uri="{9D8B030D-6E8A-4147-A177-3AD203B41FA5}">
                      <a16:colId xmlns:a16="http://schemas.microsoft.com/office/drawing/2014/main" val="2553158751"/>
                    </a:ext>
                  </a:extLst>
                </a:gridCol>
                <a:gridCol w="1623060">
                  <a:extLst>
                    <a:ext uri="{9D8B030D-6E8A-4147-A177-3AD203B41FA5}">
                      <a16:colId xmlns:a16="http://schemas.microsoft.com/office/drawing/2014/main" val="718440478"/>
                    </a:ext>
                  </a:extLst>
                </a:gridCol>
                <a:gridCol w="4137660">
                  <a:extLst>
                    <a:ext uri="{9D8B030D-6E8A-4147-A177-3AD203B41FA5}">
                      <a16:colId xmlns:a16="http://schemas.microsoft.com/office/drawing/2014/main" val="2911570233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1797774794"/>
                    </a:ext>
                  </a:extLst>
                </a:gridCol>
              </a:tblGrid>
              <a:tr h="943782">
                <a:tc>
                  <a:txBody>
                    <a:bodyPr/>
                    <a:lstStyle/>
                    <a:p>
                      <a:r>
                        <a:rPr lang="ar-JO" sz="3200" dirty="0" smtClean="0"/>
                        <a:t>الشَّكل    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200" dirty="0" smtClean="0"/>
                        <a:t>مِثال     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200" dirty="0" smtClean="0"/>
                        <a:t>الْمَفهوم    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dirty="0" smtClean="0"/>
                        <a:t>اسم الشّكل     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76792"/>
                  </a:ext>
                </a:extLst>
              </a:tr>
              <a:tr h="1159504">
                <a:tc>
                  <a:txBody>
                    <a:bodyPr/>
                    <a:lstStyle/>
                    <a:p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2800" b="1" dirty="0" smtClean="0"/>
                        <a:t>     -       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جزءٌ مِنَ الْيابِسَةِ</a:t>
                      </a:r>
                      <a:r>
                        <a:rPr lang="ar-JO" sz="2800" b="1" baseline="0" dirty="0" smtClean="0"/>
                        <a:t> </a:t>
                      </a:r>
                      <a:r>
                        <a:rPr lang="ar-JO" sz="2800" b="1" dirty="0" smtClean="0"/>
                        <a:t>الْمُحاطُ بِالْماءِ مِنْ جميعُ الْجِهاتِ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الْجَزيرَةُ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07462"/>
                  </a:ext>
                </a:extLst>
              </a:tr>
              <a:tr h="1159504">
                <a:tc>
                  <a:txBody>
                    <a:bodyPr/>
                    <a:lstStyle/>
                    <a:p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جِبالُ عجلون 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أَرضٌ مُرتَفِعَةٌ وَلَها قِمَّةٌ وَقاعٌ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الْجَبَلُ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537882"/>
                  </a:ext>
                </a:extLst>
              </a:tr>
              <a:tr h="1159504">
                <a:tc>
                  <a:txBody>
                    <a:bodyPr/>
                    <a:lstStyle/>
                    <a:p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غورُ الأُردنّ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أَرضٌ مُنخَفِضَةٌ بَينَ</a:t>
                      </a:r>
                      <a:r>
                        <a:rPr lang="ar-JO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J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جَبَلينِ</a:t>
                      </a:r>
                    </a:p>
                    <a:p>
                      <a:endParaRPr 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الْوادي 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042945"/>
                  </a:ext>
                </a:extLst>
              </a:tr>
              <a:tr h="808956">
                <a:tc>
                  <a:txBody>
                    <a:bodyPr/>
                    <a:lstStyle/>
                    <a:p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سُهول إربد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أَرضٌ مُنبَسِطَةٌ </a:t>
                      </a:r>
                      <a:r>
                        <a:rPr lang="ar-JO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وَمُمتَدَّةٌ</a:t>
                      </a:r>
                    </a:p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السَّهل 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8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27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73488" y="181094"/>
            <a:ext cx="63963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أَشْكالُ الْماءِ عَلى سَطحِ الأَرضِ؟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75836" y="1262538"/>
            <a:ext cx="68996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كَم نِسبَةُ الْماءِ عَلى سَطحِ الأَرضِ؟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8009" y="2343983"/>
            <a:ext cx="104374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5400" dirty="0" smtClean="0">
                <a:solidFill>
                  <a:srgbClr val="0070C0"/>
                </a:solidFill>
              </a:rPr>
              <a:t>الْماءُ </a:t>
            </a:r>
            <a:r>
              <a:rPr lang="ar-JO" sz="5400" dirty="0" smtClean="0"/>
              <a:t>يُشَكّلُ </a:t>
            </a:r>
            <a:r>
              <a:rPr lang="ar-JO" sz="5400" dirty="0" smtClean="0">
                <a:solidFill>
                  <a:srgbClr val="0070C0"/>
                </a:solidFill>
              </a:rPr>
              <a:t>71</a:t>
            </a:r>
            <a:r>
              <a:rPr lang="ar-JO" sz="5400" dirty="0" smtClean="0"/>
              <a:t> بالْمِئة و</a:t>
            </a:r>
            <a:r>
              <a:rPr lang="ar-JO" sz="5400" dirty="0" smtClean="0">
                <a:solidFill>
                  <a:schemeClr val="accent4">
                    <a:lumMod val="50000"/>
                  </a:schemeClr>
                </a:solidFill>
              </a:rPr>
              <a:t>الْيابِسَةُ</a:t>
            </a:r>
            <a:r>
              <a:rPr lang="ar-JO" sz="5400" dirty="0" smtClean="0"/>
              <a:t> تُشكّلُ</a:t>
            </a:r>
            <a:r>
              <a:rPr lang="ar-JO" sz="5400" dirty="0" smtClean="0">
                <a:solidFill>
                  <a:schemeClr val="accent4">
                    <a:lumMod val="50000"/>
                  </a:schemeClr>
                </a:solidFill>
              </a:rPr>
              <a:t>29</a:t>
            </a:r>
            <a:r>
              <a:rPr lang="ar-JO" sz="5400" dirty="0" smtClean="0"/>
              <a:t> بِالْمِئةِ </a:t>
            </a:r>
            <a:endParaRPr lang="ar-JO" sz="5400" dirty="0"/>
          </a:p>
        </p:txBody>
      </p:sp>
      <p:sp>
        <p:nvSpPr>
          <p:cNvPr id="5" name="Rectangle 4"/>
          <p:cNvSpPr/>
          <p:nvPr/>
        </p:nvSpPr>
        <p:spPr>
          <a:xfrm>
            <a:off x="2826936" y="3267313"/>
            <a:ext cx="93650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 ما هي مَصادِرُ تَجمُّعِ الْماءِ عَلى سَطحِ الأَرضِ؟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96605" y="4252199"/>
            <a:ext cx="94788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/>
              <a:t>1- </a:t>
            </a:r>
            <a:r>
              <a:rPr lang="ar-JO" sz="4400" dirty="0" smtClean="0">
                <a:solidFill>
                  <a:srgbClr val="0070C0"/>
                </a:solidFill>
              </a:rPr>
              <a:t>المُحيطات</a:t>
            </a:r>
            <a:r>
              <a:rPr lang="ar-JO" sz="4400" dirty="0" smtClean="0"/>
              <a:t>         2- </a:t>
            </a:r>
            <a:r>
              <a:rPr lang="ar-JO" sz="4400" dirty="0" smtClean="0">
                <a:solidFill>
                  <a:srgbClr val="0070C0"/>
                </a:solidFill>
              </a:rPr>
              <a:t>الْبِحار</a:t>
            </a:r>
            <a:r>
              <a:rPr lang="ar-JO" sz="4400" dirty="0" smtClean="0"/>
              <a:t>            3- </a:t>
            </a:r>
            <a:r>
              <a:rPr lang="ar-JO" sz="4400" dirty="0" smtClean="0">
                <a:solidFill>
                  <a:srgbClr val="0070C0"/>
                </a:solidFill>
              </a:rPr>
              <a:t>الأنهار</a:t>
            </a:r>
            <a:endParaRPr lang="ar-JO" sz="44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40882" y="5021640"/>
            <a:ext cx="1013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400" dirty="0" smtClean="0">
                <a:solidFill>
                  <a:srgbClr val="FF0000"/>
                </a:solidFill>
              </a:rPr>
              <a:t>كَم عَدَدُ الْمُحيطاتِ وَما أَكبَرُ مُحيطٍ عَلى الأَرضِ؟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34772" y="5852637"/>
            <a:ext cx="70407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b="0" i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خَمْسَةُ </a:t>
            </a:r>
            <a:r>
              <a:rPr lang="ar-JO" sz="4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مُحيطاتٍ، أَكبَرُها </a:t>
            </a:r>
            <a:r>
              <a:rPr lang="ar-JO" sz="4400" b="0" i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الْمُحيطُ الْهادي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78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052159"/>
              </p:ext>
            </p:extLst>
          </p:nvPr>
        </p:nvGraphicFramePr>
        <p:xfrm>
          <a:off x="160020" y="1405466"/>
          <a:ext cx="114173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272">
                  <a:extLst>
                    <a:ext uri="{9D8B030D-6E8A-4147-A177-3AD203B41FA5}">
                      <a16:colId xmlns:a16="http://schemas.microsoft.com/office/drawing/2014/main" val="2280004778"/>
                    </a:ext>
                  </a:extLst>
                </a:gridCol>
                <a:gridCol w="2333928">
                  <a:extLst>
                    <a:ext uri="{9D8B030D-6E8A-4147-A177-3AD203B41FA5}">
                      <a16:colId xmlns:a16="http://schemas.microsoft.com/office/drawing/2014/main" val="2080224776"/>
                    </a:ext>
                  </a:extLst>
                </a:gridCol>
                <a:gridCol w="5852160">
                  <a:extLst>
                    <a:ext uri="{9D8B030D-6E8A-4147-A177-3AD203B41FA5}">
                      <a16:colId xmlns:a16="http://schemas.microsoft.com/office/drawing/2014/main" val="1653371407"/>
                    </a:ext>
                  </a:extLst>
                </a:gridCol>
                <a:gridCol w="1678940">
                  <a:extLst>
                    <a:ext uri="{9D8B030D-6E8A-4147-A177-3AD203B41FA5}">
                      <a16:colId xmlns:a16="http://schemas.microsoft.com/office/drawing/2014/main" val="402126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JO" sz="4400" dirty="0" smtClean="0"/>
                        <a:t>الشّكل 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4400" dirty="0" smtClean="0"/>
                        <a:t>مثال       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4400" dirty="0" smtClean="0"/>
                        <a:t>المًفهوم     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4400" dirty="0" smtClean="0"/>
                        <a:t>اسم الشّكل    </a:t>
                      </a:r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029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4000" dirty="0" smtClean="0"/>
                        <a:t>الْحيطُ الهادي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4000" dirty="0" smtClean="0"/>
                        <a:t>تَجَمّعٌ كَبيرٌ وَعَميقٌ مِن الْماءِ الْمالِحِ</a:t>
                      </a:r>
                    </a:p>
                    <a:p>
                      <a:pPr algn="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4000" dirty="0" smtClean="0"/>
                        <a:t>الْمُحيط   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653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4000" dirty="0" smtClean="0"/>
                        <a:t>البَحرُ</a:t>
                      </a:r>
                      <a:r>
                        <a:rPr lang="ar-JO" sz="4000" baseline="0" dirty="0" smtClean="0"/>
                        <a:t> الأحمرُ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4000" dirty="0" smtClean="0"/>
                        <a:t>تَجَمّعٌ مائيٌّ مالحٌ أَقلُّ مَساحةً وَعُمقٌا مِن الْمُحيطِ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4000" dirty="0" smtClean="0"/>
                        <a:t>الْبَحر     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215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4000" dirty="0" smtClean="0"/>
                        <a:t>نهر الأردن  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4000" dirty="0" smtClean="0"/>
                        <a:t>مِياهٌ عَذبَةٌ تَجري عَلى سَطحِ الأرضِ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4000" dirty="0" smtClean="0"/>
                        <a:t>النَّهر 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27228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819195" y="281754"/>
            <a:ext cx="83728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مُقارَنَةٌ بَينَ أَشكالِ الْماءِ عَلى سَطحِ الْأرضِ</a:t>
            </a:r>
            <a:endParaRPr lang="ar-JO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91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4839" y="341114"/>
            <a:ext cx="38010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أَينَ تَقَعُ مَدينَةُ الْعَقَبَةِ؟</a:t>
            </a:r>
            <a:endParaRPr lang="ar-JO" sz="4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27354" y="1369814"/>
            <a:ext cx="60885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/>
              <a:t>تَقَعُ عَلى ساحِلِ الْبَحرِ الأَحْمَرِ. 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3221247" y="2428400"/>
            <a:ext cx="849463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sz="4400" dirty="0" smtClean="0"/>
              <a:t> </a:t>
            </a:r>
            <a:r>
              <a:rPr lang="ar-JO" sz="4400" dirty="0" smtClean="0">
                <a:solidFill>
                  <a:srgbClr val="FF0000"/>
                </a:solidFill>
              </a:rPr>
              <a:t>أتحقق ص35: </a:t>
            </a:r>
          </a:p>
          <a:p>
            <a:pPr algn="r" rtl="1"/>
            <a:r>
              <a:rPr lang="ar-JO" sz="4400" dirty="0" smtClean="0">
                <a:solidFill>
                  <a:srgbClr val="7030A0"/>
                </a:solidFill>
              </a:rPr>
              <a:t>أُعَددُ أَشكالَ الْيابِسَةِ وَالْماءِ عَلى سَطحِ الأَرضِ </a:t>
            </a:r>
            <a:r>
              <a:rPr lang="ar-JO" sz="4400" dirty="0" smtClean="0"/>
              <a:t>:</a:t>
            </a:r>
            <a:endParaRPr lang="en-US" sz="4400" dirty="0"/>
          </a:p>
        </p:txBody>
      </p:sp>
      <p:sp>
        <p:nvSpPr>
          <p:cNvPr id="5" name="Rectangle 4"/>
          <p:cNvSpPr/>
          <p:nvPr/>
        </p:nvSpPr>
        <p:spPr>
          <a:xfrm>
            <a:off x="1309199" y="3976989"/>
            <a:ext cx="1064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أَشْكالُ الْيابِسَةِ</a:t>
            </a:r>
            <a:r>
              <a:rPr lang="ar-JO" sz="4400" dirty="0" smtClean="0"/>
              <a:t>: 1- </a:t>
            </a:r>
            <a:r>
              <a:rPr lang="ar-JO" sz="4400" dirty="0" smtClean="0">
                <a:solidFill>
                  <a:srgbClr val="00B050"/>
                </a:solidFill>
              </a:rPr>
              <a:t>الْجَزيرَةِ </a:t>
            </a:r>
            <a:r>
              <a:rPr lang="ar-JO" sz="4400" dirty="0" smtClean="0"/>
              <a:t>2- </a:t>
            </a:r>
            <a:r>
              <a:rPr lang="ar-JO" sz="4400" dirty="0" smtClean="0">
                <a:solidFill>
                  <a:srgbClr val="00B050"/>
                </a:solidFill>
              </a:rPr>
              <a:t>الْجِبلِ</a:t>
            </a:r>
            <a:r>
              <a:rPr lang="ar-JO" sz="4400" dirty="0" smtClean="0"/>
              <a:t> 3- </a:t>
            </a:r>
            <a:r>
              <a:rPr lang="ar-JO" sz="4400" dirty="0" smtClean="0">
                <a:solidFill>
                  <a:srgbClr val="00B050"/>
                </a:solidFill>
              </a:rPr>
              <a:t>الْوادي </a:t>
            </a:r>
            <a:r>
              <a:rPr lang="ar-JO" sz="4400" dirty="0" smtClean="0"/>
              <a:t>4- </a:t>
            </a:r>
            <a:r>
              <a:rPr lang="ar-JO" sz="4400" dirty="0" smtClean="0">
                <a:solidFill>
                  <a:srgbClr val="00B050"/>
                </a:solidFill>
              </a:rPr>
              <a:t>السَّهلِ </a:t>
            </a:r>
            <a:endParaRPr lang="en-US" sz="4400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1247" y="5067245"/>
            <a:ext cx="85603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أَشكالُ الْماءِ</a:t>
            </a:r>
            <a:r>
              <a:rPr lang="ar-JO" sz="4800" dirty="0" smtClean="0"/>
              <a:t>: 1- </a:t>
            </a:r>
            <a:r>
              <a:rPr lang="ar-JO" sz="4800" dirty="0" smtClean="0">
                <a:solidFill>
                  <a:srgbClr val="0070C0"/>
                </a:solidFill>
              </a:rPr>
              <a:t>الْمُحيط </a:t>
            </a:r>
            <a:r>
              <a:rPr lang="ar-JO" sz="4800" dirty="0" smtClean="0"/>
              <a:t>2- </a:t>
            </a:r>
            <a:r>
              <a:rPr lang="ar-JO" sz="4800" dirty="0" smtClean="0">
                <a:solidFill>
                  <a:srgbClr val="0070C0"/>
                </a:solidFill>
              </a:rPr>
              <a:t>الْبحر</a:t>
            </a:r>
            <a:r>
              <a:rPr lang="ar-JO" sz="4800" dirty="0" smtClean="0"/>
              <a:t> 3- </a:t>
            </a:r>
            <a:r>
              <a:rPr lang="ar-JO" sz="4800" dirty="0" smtClean="0">
                <a:solidFill>
                  <a:srgbClr val="0070C0"/>
                </a:solidFill>
              </a:rPr>
              <a:t>النَّهر</a:t>
            </a:r>
            <a:endParaRPr lang="ar-JO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26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231" y="363974"/>
            <a:ext cx="37785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7030A0"/>
                </a:solidFill>
              </a:rPr>
              <a:t>الْخَريطَةُ الْجُغرافيَّةُ</a:t>
            </a:r>
            <a:endParaRPr lang="ar-JO" sz="48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0" y="1437055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JO" sz="4400" dirty="0" smtClean="0">
                <a:solidFill>
                  <a:srgbClr val="FF0000"/>
                </a:solidFill>
              </a:rPr>
              <a:t>الْمَقصودُ بِمظاهِرِ سَطحِ الْأَرضِ؟ </a:t>
            </a:r>
            <a:endParaRPr lang="ar-JO" sz="4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94467" y="2448580"/>
            <a:ext cx="83503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/>
              <a:t>هِيَ أَشكالُ </a:t>
            </a:r>
            <a:r>
              <a:rPr lang="ar-JO" sz="4000" dirty="0" smtClean="0">
                <a:solidFill>
                  <a:srgbClr val="00B050"/>
                </a:solidFill>
              </a:rPr>
              <a:t>الْيابِسَةِ</a:t>
            </a:r>
            <a:r>
              <a:rPr lang="ar-JO" sz="4000" dirty="0" smtClean="0"/>
              <a:t> وَأَشكالُ </a:t>
            </a:r>
            <a:r>
              <a:rPr lang="ar-JO" sz="4000" dirty="0" smtClean="0">
                <a:solidFill>
                  <a:srgbClr val="00B0F0"/>
                </a:solidFill>
              </a:rPr>
              <a:t>الْماءِ</a:t>
            </a:r>
            <a:r>
              <a:rPr lang="ar-JO" sz="4000" dirty="0" smtClean="0"/>
              <a:t> عَلى سَطحِ الْأَرضِ</a:t>
            </a:r>
            <a:endParaRPr lang="ar-JO" sz="4000" dirty="0"/>
          </a:p>
        </p:txBody>
      </p:sp>
      <p:sp>
        <p:nvSpPr>
          <p:cNvPr id="5" name="Rectangle 4"/>
          <p:cNvSpPr/>
          <p:nvPr/>
        </p:nvSpPr>
        <p:spPr>
          <a:xfrm>
            <a:off x="3213260" y="3398550"/>
            <a:ext cx="89787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C00000"/>
                </a:solidFill>
              </a:rPr>
              <a:t>قَد دَرَستَ أَشكالَ الْيابِسَةِ وَالْماءِ وَتَعرَّفتَ عَليها</a:t>
            </a:r>
            <a:endParaRPr lang="ar-JO" sz="48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6846" y="4348520"/>
            <a:ext cx="113351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C00000"/>
                </a:solidFill>
              </a:rPr>
              <a:t>ما هِيَ الْخَريطةُ الْجُغرافِيَّةُ، وَأَيضا ما هو نَموذَجُ الْكُرَةِ الأَرضيَّةِ</a:t>
            </a:r>
            <a:endParaRPr lang="ar-JO" sz="4400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236934"/>
            <a:ext cx="120367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400" dirty="0" smtClean="0"/>
              <a:t>نَموذَجٌ صَمَّمهُ الْعُلماءُ يُمثلُ مَظاهِرَ سَطحِ الْأَرضِ مِنْ يابِسَةٍ وَماءٍ وَتَستَخدِمَ فيه الألوانُ</a:t>
            </a:r>
            <a:endParaRPr lang="ar-JO" sz="4400" dirty="0"/>
          </a:p>
        </p:txBody>
      </p:sp>
    </p:spTree>
    <p:extLst>
      <p:ext uri="{BB962C8B-B14F-4D97-AF65-F5344CB8AC3E}">
        <p14:creationId xmlns:p14="http://schemas.microsoft.com/office/powerpoint/2010/main" val="1175073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026" y="363974"/>
            <a:ext cx="121238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FF0000"/>
                </a:solidFill>
              </a:rPr>
              <a:t>يُوجَدُ أَلوانٌ مُختَلِفَةٌ عَلى الْخَريطَةِ الْجُغرافيَّةِ، عَلامَ تَدلَّ تِلكَ الْأَلوان؟</a:t>
            </a:r>
            <a:endParaRPr lang="ar-JO" sz="4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67011" y="1506974"/>
            <a:ext cx="93249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>
                <a:solidFill>
                  <a:schemeClr val="accent6">
                    <a:lumMod val="50000"/>
                  </a:schemeClr>
                </a:solidFill>
              </a:rPr>
              <a:t>تَدلَّ الألوانُ عَلى أَشكالِ الْيابِسَةِ وَالْماءِ عَلى سَطحِ الْأَرضِ</a:t>
            </a:r>
            <a:endParaRPr lang="ar-JO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67011" y="2588419"/>
            <a:ext cx="92288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/>
              <a:t>اللَّونُ </a:t>
            </a:r>
            <a:r>
              <a:rPr lang="ar-JO" sz="4400" dirty="0" smtClean="0">
                <a:solidFill>
                  <a:srgbClr val="7030A0"/>
                </a:solidFill>
              </a:rPr>
              <a:t>الْأَزرقُ</a:t>
            </a:r>
            <a:r>
              <a:rPr lang="ar-JO" sz="4400" dirty="0" smtClean="0"/>
              <a:t>: أَشكالُ الْماءِ مِثلُ: </a:t>
            </a:r>
            <a:r>
              <a:rPr lang="ar-JO" sz="4400" dirty="0" smtClean="0">
                <a:solidFill>
                  <a:srgbClr val="7030A0"/>
                </a:solidFill>
              </a:rPr>
              <a:t>الْبِحار </a:t>
            </a:r>
            <a:r>
              <a:rPr lang="ar-JO" sz="4400" dirty="0" smtClean="0"/>
              <a:t>وَا</a:t>
            </a:r>
            <a:r>
              <a:rPr lang="ar-JO" sz="4400" dirty="0" smtClean="0">
                <a:solidFill>
                  <a:srgbClr val="7030A0"/>
                </a:solidFill>
              </a:rPr>
              <a:t>لْمُحيطات</a:t>
            </a:r>
            <a:endParaRPr lang="ar-JO" sz="4400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51833" y="3736658"/>
            <a:ext cx="98780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/>
              <a:t>اللّونُ </a:t>
            </a:r>
            <a:r>
              <a:rPr lang="ar-JO" sz="4000" dirty="0" smtClean="0">
                <a:solidFill>
                  <a:schemeClr val="accent2">
                    <a:lumMod val="75000"/>
                  </a:schemeClr>
                </a:solidFill>
              </a:rPr>
              <a:t>الْبُنيُّ وَا</a:t>
            </a:r>
            <a:r>
              <a:rPr lang="ar-JO" sz="4000" dirty="0" smtClean="0">
                <a:solidFill>
                  <a:schemeClr val="accent6">
                    <a:lumMod val="75000"/>
                  </a:schemeClr>
                </a:solidFill>
              </a:rPr>
              <a:t>لْأَخضر</a:t>
            </a:r>
            <a:r>
              <a:rPr lang="ar-JO" sz="4000" dirty="0" smtClean="0">
                <a:solidFill>
                  <a:schemeClr val="accent2">
                    <a:lumMod val="75000"/>
                  </a:schemeClr>
                </a:solidFill>
              </a:rPr>
              <a:t>ُ</a:t>
            </a:r>
            <a:r>
              <a:rPr lang="ar-JO" sz="4000" dirty="0" smtClean="0"/>
              <a:t>: أَشكالُ الْيابِسَةِ مِثلُ: </a:t>
            </a:r>
            <a:r>
              <a:rPr lang="ar-JO" sz="4000" dirty="0" smtClean="0">
                <a:solidFill>
                  <a:schemeClr val="accent6">
                    <a:lumMod val="75000"/>
                  </a:schemeClr>
                </a:solidFill>
              </a:rPr>
              <a:t>الْجبال</a:t>
            </a:r>
            <a:r>
              <a:rPr lang="ar-JO" sz="4000" dirty="0" smtClean="0"/>
              <a:t> وا</a:t>
            </a:r>
            <a:r>
              <a:rPr lang="ar-JO" sz="4000" dirty="0" smtClean="0">
                <a:solidFill>
                  <a:srgbClr val="00B050"/>
                </a:solidFill>
              </a:rPr>
              <a:t>لسُّهول</a:t>
            </a:r>
            <a:endParaRPr lang="ar-JO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0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467</Words>
  <Application>Microsoft Office PowerPoint</Application>
  <PresentationFormat>Widescreen</PresentationFormat>
  <Paragraphs>93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الأرض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الأرض</dc:title>
  <dc:creator>rema.haddadin</dc:creator>
  <cp:lastModifiedBy>rema.haddadin</cp:lastModifiedBy>
  <cp:revision>17</cp:revision>
  <dcterms:created xsi:type="dcterms:W3CDTF">2022-04-08T11:28:30Z</dcterms:created>
  <dcterms:modified xsi:type="dcterms:W3CDTF">2022-04-08T13:43:39Z</dcterms:modified>
</cp:coreProperties>
</file>