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8F0E-10F9-42A5-9979-D5BD4FFC011F}"/>
              </a:ext>
            </a:extLst>
          </p:cNvPr>
          <p:cNvSpPr>
            <a:spLocks noGrp="1"/>
          </p:cNvSpPr>
          <p:nvPr>
            <p:ph type="ctrTitle"/>
          </p:nvPr>
        </p:nvSpPr>
        <p:spPr>
          <a:xfrm>
            <a:off x="1638300" y="434009"/>
            <a:ext cx="8915399" cy="2262781"/>
          </a:xfrm>
        </p:spPr>
        <p:txBody>
          <a:bodyPr/>
          <a:lstStyle/>
          <a:p>
            <a:pPr algn="ctr" rtl="1"/>
            <a:r>
              <a:rPr lang="ar-JO" dirty="0">
                <a:solidFill>
                  <a:schemeClr val="tx1"/>
                </a:solidFill>
              </a:rPr>
              <a:t>اليأس</a:t>
            </a:r>
            <a:endParaRPr lang="en-US" dirty="0">
              <a:solidFill>
                <a:schemeClr val="tx1"/>
              </a:solidFill>
            </a:endParaRPr>
          </a:p>
        </p:txBody>
      </p:sp>
      <p:sp>
        <p:nvSpPr>
          <p:cNvPr id="3" name="Subtitle 2">
            <a:extLst>
              <a:ext uri="{FF2B5EF4-FFF2-40B4-BE49-F238E27FC236}">
                <a16:creationId xmlns:a16="http://schemas.microsoft.com/office/drawing/2014/main" id="{78EFFB9A-6AF4-4203-BC94-D163A37D4BEB}"/>
              </a:ext>
            </a:extLst>
          </p:cNvPr>
          <p:cNvSpPr>
            <a:spLocks noGrp="1"/>
          </p:cNvSpPr>
          <p:nvPr>
            <p:ph type="subTitle" idx="1"/>
          </p:nvPr>
        </p:nvSpPr>
        <p:spPr>
          <a:xfrm>
            <a:off x="2589213" y="2875723"/>
            <a:ext cx="8915399" cy="3027940"/>
          </a:xfrm>
        </p:spPr>
        <p:txBody>
          <a:bodyPr/>
          <a:lstStyle/>
          <a:p>
            <a:pPr algn="r" rtl="1"/>
            <a:r>
              <a:rPr lang="ar-JO" dirty="0">
                <a:solidFill>
                  <a:schemeClr val="tx1"/>
                </a:solidFill>
              </a:rPr>
              <a:t>النتاجات التعليمية:</a:t>
            </a:r>
            <a:endParaRPr lang="en-US" dirty="0">
              <a:solidFill>
                <a:schemeClr val="tx1"/>
              </a:solidFill>
            </a:endParaRPr>
          </a:p>
          <a:p>
            <a:pPr marL="342900" lvl="0" indent="-342900" algn="r" rtl="1">
              <a:buFont typeface="+mj-lt"/>
              <a:buAutoNum type="arabicPeriod"/>
            </a:pPr>
            <a:r>
              <a:rPr lang="ar-JO" dirty="0">
                <a:solidFill>
                  <a:schemeClr val="tx1"/>
                </a:solidFill>
              </a:rPr>
              <a:t>معرفة ما الذي سببه موت المسيح لتلاميذه.</a:t>
            </a:r>
            <a:endParaRPr lang="en-US" dirty="0">
              <a:solidFill>
                <a:schemeClr val="tx1"/>
              </a:solidFill>
            </a:endParaRPr>
          </a:p>
          <a:p>
            <a:pPr marL="342900" lvl="0" indent="-342900" algn="r" rtl="1">
              <a:buFont typeface="+mj-lt"/>
              <a:buAutoNum type="arabicPeriod"/>
            </a:pPr>
            <a:r>
              <a:rPr lang="ar-JO" dirty="0">
                <a:solidFill>
                  <a:schemeClr val="tx1"/>
                </a:solidFill>
              </a:rPr>
              <a:t>يحدد لماذا دعا السيد المسيح تلميذي عمواس قليلي الفهم.</a:t>
            </a:r>
            <a:endParaRPr lang="en-US" dirty="0">
              <a:solidFill>
                <a:schemeClr val="tx1"/>
              </a:solidFill>
            </a:endParaRPr>
          </a:p>
          <a:p>
            <a:pPr marL="342900" lvl="0" indent="-342900" algn="r" rtl="1">
              <a:buFont typeface="+mj-lt"/>
              <a:buAutoNum type="arabicPeriod"/>
            </a:pPr>
            <a:r>
              <a:rPr lang="ar-JO" dirty="0">
                <a:solidFill>
                  <a:schemeClr val="tx1"/>
                </a:solidFill>
              </a:rPr>
              <a:t>يستنتج كيف عالج السيد المسيح يأس التلميذين.</a:t>
            </a:r>
            <a:endParaRPr lang="en-US" dirty="0">
              <a:solidFill>
                <a:schemeClr val="tx1"/>
              </a:solidFill>
            </a:endParaRPr>
          </a:p>
          <a:p>
            <a:pPr marL="342900" lvl="0" indent="-342900" algn="r" rtl="1">
              <a:buFont typeface="+mj-lt"/>
              <a:buAutoNum type="arabicPeriod"/>
            </a:pPr>
            <a:r>
              <a:rPr lang="ar-JO" dirty="0">
                <a:solidFill>
                  <a:schemeClr val="tx1"/>
                </a:solidFill>
              </a:rPr>
              <a:t>معرفة ما هو السبب لإيماننا بالقيامة.</a:t>
            </a:r>
            <a:endParaRPr lang="en-US" dirty="0">
              <a:solidFill>
                <a:schemeClr val="tx1"/>
              </a:solidFill>
            </a:endParaRPr>
          </a:p>
          <a:p>
            <a:pPr algn="r" rtl="1"/>
            <a:endParaRPr lang="en-US" dirty="0"/>
          </a:p>
        </p:txBody>
      </p:sp>
    </p:spTree>
    <p:extLst>
      <p:ext uri="{BB962C8B-B14F-4D97-AF65-F5344CB8AC3E}">
        <p14:creationId xmlns:p14="http://schemas.microsoft.com/office/powerpoint/2010/main" val="1851341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22D02-275B-4450-B1C6-411BBA33C7C0}"/>
              </a:ext>
            </a:extLst>
          </p:cNvPr>
          <p:cNvSpPr>
            <a:spLocks noGrp="1"/>
          </p:cNvSpPr>
          <p:nvPr>
            <p:ph type="title"/>
          </p:nvPr>
        </p:nvSpPr>
        <p:spPr>
          <a:xfrm>
            <a:off x="1590261" y="624110"/>
            <a:ext cx="9914351" cy="1280890"/>
          </a:xfrm>
        </p:spPr>
        <p:txBody>
          <a:bodyPr/>
          <a:lstStyle/>
          <a:p>
            <a:pPr algn="ctr" rtl="1"/>
            <a:r>
              <a:rPr lang="ar-JO" dirty="0">
                <a:solidFill>
                  <a:schemeClr val="tx1"/>
                </a:solidFill>
              </a:rPr>
              <a:t>معرفة ما الذي سببه موت المسيح لتلاميذه.</a:t>
            </a:r>
            <a:endParaRPr lang="en-US" dirty="0"/>
          </a:p>
        </p:txBody>
      </p:sp>
      <p:sp>
        <p:nvSpPr>
          <p:cNvPr id="3" name="Content Placeholder 2">
            <a:extLst>
              <a:ext uri="{FF2B5EF4-FFF2-40B4-BE49-F238E27FC236}">
                <a16:creationId xmlns:a16="http://schemas.microsoft.com/office/drawing/2014/main" id="{316A412E-1723-4C95-9E03-B9BCCB2574DC}"/>
              </a:ext>
            </a:extLst>
          </p:cNvPr>
          <p:cNvSpPr>
            <a:spLocks noGrp="1"/>
          </p:cNvSpPr>
          <p:nvPr>
            <p:ph idx="1"/>
          </p:nvPr>
        </p:nvSpPr>
        <p:spPr>
          <a:xfrm>
            <a:off x="1590261" y="2133600"/>
            <a:ext cx="9914351" cy="3777622"/>
          </a:xfrm>
        </p:spPr>
        <p:txBody>
          <a:bodyPr>
            <a:normAutofit/>
          </a:bodyPr>
          <a:lstStyle/>
          <a:p>
            <a:pPr marL="0" indent="0" algn="r" rtl="1">
              <a:buNone/>
            </a:pPr>
            <a:r>
              <a:rPr lang="ar-JO" sz="2400" dirty="0">
                <a:solidFill>
                  <a:schemeClr val="tx1"/>
                </a:solidFill>
              </a:rPr>
              <a:t>عند صلب الرب يسوع وحكم عليه بالموت تشتت شمل التلاميذ وأوشكت أن تتلاشى آمالهم وينعدم فيهم الرجاء واستحوذ علي قلوبهم اليأس، وقد أظلمت الحياة في عيونهم وارتسمت على وجوههم امارات الحزن والكآبة.</a:t>
            </a:r>
            <a:endParaRPr lang="en-US" sz="2400" dirty="0">
              <a:solidFill>
                <a:schemeClr val="tx1"/>
              </a:solidFill>
            </a:endParaRPr>
          </a:p>
        </p:txBody>
      </p:sp>
    </p:spTree>
    <p:extLst>
      <p:ext uri="{BB962C8B-B14F-4D97-AF65-F5344CB8AC3E}">
        <p14:creationId xmlns:p14="http://schemas.microsoft.com/office/powerpoint/2010/main" val="411049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C557E-9B90-4717-A20B-013824F511F7}"/>
              </a:ext>
            </a:extLst>
          </p:cNvPr>
          <p:cNvSpPr>
            <a:spLocks noGrp="1"/>
          </p:cNvSpPr>
          <p:nvPr>
            <p:ph type="title"/>
          </p:nvPr>
        </p:nvSpPr>
        <p:spPr>
          <a:xfrm>
            <a:off x="1590261" y="624110"/>
            <a:ext cx="9914351" cy="1280890"/>
          </a:xfrm>
        </p:spPr>
        <p:txBody>
          <a:bodyPr/>
          <a:lstStyle/>
          <a:p>
            <a:pPr algn="ctr" rtl="1"/>
            <a:r>
              <a:rPr lang="ar-JO" dirty="0">
                <a:solidFill>
                  <a:schemeClr val="tx1"/>
                </a:solidFill>
              </a:rPr>
              <a:t>لماذا دعا السيد المسيح تلميذي عمواس قليلي الفهم؟</a:t>
            </a:r>
            <a:endParaRPr lang="en-US" dirty="0"/>
          </a:p>
        </p:txBody>
      </p:sp>
      <p:sp>
        <p:nvSpPr>
          <p:cNvPr id="3" name="Content Placeholder 2">
            <a:extLst>
              <a:ext uri="{FF2B5EF4-FFF2-40B4-BE49-F238E27FC236}">
                <a16:creationId xmlns:a16="http://schemas.microsoft.com/office/drawing/2014/main" id="{D899FC09-F05F-40AD-A6A3-C579FDEBAE65}"/>
              </a:ext>
            </a:extLst>
          </p:cNvPr>
          <p:cNvSpPr>
            <a:spLocks noGrp="1"/>
          </p:cNvSpPr>
          <p:nvPr>
            <p:ph idx="1"/>
          </p:nvPr>
        </p:nvSpPr>
        <p:spPr>
          <a:xfrm>
            <a:off x="1590261" y="2133600"/>
            <a:ext cx="9914351" cy="3777622"/>
          </a:xfrm>
        </p:spPr>
        <p:txBody>
          <a:bodyPr/>
          <a:lstStyle/>
          <a:p>
            <a:pPr marL="0" indent="0" algn="r" rtl="1">
              <a:buNone/>
            </a:pPr>
            <a:r>
              <a:rPr lang="ar-JO" dirty="0"/>
              <a:t>لأنه أراد له المجد أن يحل قضية اضطرابهما ، فظهر لهما كإنسان غريب ورافقهما ولم يعرفاه مع انه رافقهما مدة غير يسيرة وقد أظهرا له بعض ما اعتراهما من خيبة الأمل.</a:t>
            </a:r>
            <a:endParaRPr lang="en-US" dirty="0"/>
          </a:p>
          <a:p>
            <a:pPr marL="0" indent="0" rtl="1">
              <a:buNone/>
            </a:pPr>
            <a:r>
              <a:rPr lang="ar-JO" dirty="0"/>
              <a:t> </a:t>
            </a:r>
            <a:endParaRPr lang="en-US" dirty="0"/>
          </a:p>
          <a:p>
            <a:pPr algn="r" rtl="1"/>
            <a:endParaRPr lang="en-US" dirty="0"/>
          </a:p>
        </p:txBody>
      </p:sp>
    </p:spTree>
    <p:extLst>
      <p:ext uri="{BB962C8B-B14F-4D97-AF65-F5344CB8AC3E}">
        <p14:creationId xmlns:p14="http://schemas.microsoft.com/office/powerpoint/2010/main" val="1246665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8B880-72F7-42EA-B9C3-EAB5960BD1DF}"/>
              </a:ext>
            </a:extLst>
          </p:cNvPr>
          <p:cNvSpPr>
            <a:spLocks noGrp="1"/>
          </p:cNvSpPr>
          <p:nvPr>
            <p:ph type="title"/>
          </p:nvPr>
        </p:nvSpPr>
        <p:spPr>
          <a:xfrm>
            <a:off x="1563757" y="946778"/>
            <a:ext cx="9940855" cy="958222"/>
          </a:xfrm>
        </p:spPr>
        <p:txBody>
          <a:bodyPr/>
          <a:lstStyle/>
          <a:p>
            <a:pPr algn="ctr"/>
            <a:r>
              <a:rPr lang="ar-JO" dirty="0">
                <a:solidFill>
                  <a:schemeClr val="tx1"/>
                </a:solidFill>
              </a:rPr>
              <a:t>يستنتج كيف عالج السيد المسيح يأس التلميذين.</a:t>
            </a:r>
            <a:endParaRPr lang="en-US" dirty="0"/>
          </a:p>
        </p:txBody>
      </p:sp>
      <p:sp>
        <p:nvSpPr>
          <p:cNvPr id="3" name="Content Placeholder 2">
            <a:extLst>
              <a:ext uri="{FF2B5EF4-FFF2-40B4-BE49-F238E27FC236}">
                <a16:creationId xmlns:a16="http://schemas.microsoft.com/office/drawing/2014/main" id="{080F78F1-5470-4196-997A-29FF48737489}"/>
              </a:ext>
            </a:extLst>
          </p:cNvPr>
          <p:cNvSpPr>
            <a:spLocks noGrp="1"/>
          </p:cNvSpPr>
          <p:nvPr>
            <p:ph idx="1"/>
          </p:nvPr>
        </p:nvSpPr>
        <p:spPr>
          <a:xfrm>
            <a:off x="1563757" y="2133600"/>
            <a:ext cx="9940855" cy="3777622"/>
          </a:xfrm>
        </p:spPr>
        <p:txBody>
          <a:bodyPr/>
          <a:lstStyle/>
          <a:p>
            <a:pPr algn="r" rtl="1"/>
            <a:r>
              <a:rPr lang="ar-JO" sz="2000" dirty="0">
                <a:solidFill>
                  <a:schemeClr val="tx1"/>
                </a:solidFill>
              </a:rPr>
              <a:t>أولاً: وجَّه اليهما السؤال التالي: ما هذا الكلام الذي تتطارحان بهِ، فكان بذلك كالطبيب الذي يستدرج المريض لمعرفة أصل الداء كي يصف له الدواء الشافي.</a:t>
            </a:r>
            <a:endParaRPr lang="en-US" sz="2000" dirty="0">
              <a:solidFill>
                <a:schemeClr val="tx1"/>
              </a:solidFill>
            </a:endParaRPr>
          </a:p>
          <a:p>
            <a:pPr algn="r" rtl="1"/>
            <a:r>
              <a:rPr lang="ar-JO" sz="2000" dirty="0">
                <a:solidFill>
                  <a:schemeClr val="tx1"/>
                </a:solidFill>
              </a:rPr>
              <a:t>ثانياً: فتح أمامهما الكتاب المقدس بنبؤاته عنه ابتداءً من موسى ومن جميع الأنبياء وأخذ يفسِّر لهما الأمور المختصة به في جميع الأسفار وبهذه الوسيلة أكد لهما أن مشيئة الله المحتومة لا بد ان تتم وهكذا أحيا فيهما رجاءً أوشك ان يموت.</a:t>
            </a:r>
            <a:endParaRPr lang="en-US" sz="2000" dirty="0">
              <a:solidFill>
                <a:schemeClr val="tx1"/>
              </a:solidFill>
            </a:endParaRPr>
          </a:p>
          <a:p>
            <a:pPr algn="r" rtl="1"/>
            <a:r>
              <a:rPr lang="ar-JO" sz="2000" dirty="0">
                <a:solidFill>
                  <a:schemeClr val="tx1"/>
                </a:solidFill>
              </a:rPr>
              <a:t>ثالثاً: فتح بصيرتهما وكشف لهما عن شخصه الإلهي وذلك لما أخذ خبزاً وبارك وكسر وناولهما .....لما غمرهما الرجاء الراسخ والإيمان التام.</a:t>
            </a:r>
            <a:endParaRPr lang="en-US" sz="2000" dirty="0">
              <a:solidFill>
                <a:schemeClr val="tx1"/>
              </a:solidFill>
            </a:endParaRPr>
          </a:p>
          <a:p>
            <a:pPr algn="r" rtl="1"/>
            <a:endParaRPr lang="en-US" dirty="0"/>
          </a:p>
        </p:txBody>
      </p:sp>
    </p:spTree>
    <p:extLst>
      <p:ext uri="{BB962C8B-B14F-4D97-AF65-F5344CB8AC3E}">
        <p14:creationId xmlns:p14="http://schemas.microsoft.com/office/powerpoint/2010/main" val="3807368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D621D-4540-485F-AA8C-B1E3D84DA885}"/>
              </a:ext>
            </a:extLst>
          </p:cNvPr>
          <p:cNvSpPr>
            <a:spLocks noGrp="1"/>
          </p:cNvSpPr>
          <p:nvPr>
            <p:ph type="title"/>
          </p:nvPr>
        </p:nvSpPr>
        <p:spPr>
          <a:xfrm>
            <a:off x="1590261" y="624110"/>
            <a:ext cx="9914351" cy="1280890"/>
          </a:xfrm>
        </p:spPr>
        <p:txBody>
          <a:bodyPr/>
          <a:lstStyle/>
          <a:p>
            <a:pPr algn="ctr" rtl="1"/>
            <a:r>
              <a:rPr lang="ar-JO" dirty="0">
                <a:solidFill>
                  <a:schemeClr val="tx1"/>
                </a:solidFill>
              </a:rPr>
              <a:t>ما هو السبب لإيماننا بالقيامة؟</a:t>
            </a:r>
            <a:endParaRPr lang="en-US" dirty="0"/>
          </a:p>
        </p:txBody>
      </p:sp>
      <p:sp>
        <p:nvSpPr>
          <p:cNvPr id="3" name="Content Placeholder 2">
            <a:extLst>
              <a:ext uri="{FF2B5EF4-FFF2-40B4-BE49-F238E27FC236}">
                <a16:creationId xmlns:a16="http://schemas.microsoft.com/office/drawing/2014/main" id="{69CD6B46-07E1-49DC-B78F-6E07458F0EB2}"/>
              </a:ext>
            </a:extLst>
          </p:cNvPr>
          <p:cNvSpPr>
            <a:spLocks noGrp="1"/>
          </p:cNvSpPr>
          <p:nvPr>
            <p:ph idx="1"/>
          </p:nvPr>
        </p:nvSpPr>
        <p:spPr>
          <a:xfrm>
            <a:off x="1590261" y="2133600"/>
            <a:ext cx="9914351" cy="3777622"/>
          </a:xfrm>
        </p:spPr>
        <p:txBody>
          <a:bodyPr/>
          <a:lstStyle/>
          <a:p>
            <a:pPr marL="0" indent="0" algn="r" rtl="1">
              <a:buNone/>
            </a:pPr>
            <a:r>
              <a:rPr lang="ar-JO" dirty="0"/>
              <a:t>الرجاء في حياتنا هو السبب لإيماننا بالقيامة لأننا نموت على رجاء القيامة.</a:t>
            </a:r>
            <a:endParaRPr lang="en-US" dirty="0"/>
          </a:p>
        </p:txBody>
      </p:sp>
    </p:spTree>
    <p:extLst>
      <p:ext uri="{BB962C8B-B14F-4D97-AF65-F5344CB8AC3E}">
        <p14:creationId xmlns:p14="http://schemas.microsoft.com/office/powerpoint/2010/main" val="144273417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7</TotalTime>
  <Words>244</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Tahoma</vt:lpstr>
      <vt:lpstr>Wingdings 3</vt:lpstr>
      <vt:lpstr>Wisp</vt:lpstr>
      <vt:lpstr>اليأس</vt:lpstr>
      <vt:lpstr>معرفة ما الذي سببه موت المسيح لتلاميذه.</vt:lpstr>
      <vt:lpstr>لماذا دعا السيد المسيح تلميذي عمواس قليلي الفهم؟</vt:lpstr>
      <vt:lpstr>يستنتج كيف عالج السيد المسيح يأس التلميذين.</vt:lpstr>
      <vt:lpstr>ما هو السبب لإيماننا بالقيامة؟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اليأس</dc:title>
  <dc:creator>Admin</dc:creator>
  <cp:lastModifiedBy>Admin</cp:lastModifiedBy>
  <cp:revision>1</cp:revision>
  <dcterms:created xsi:type="dcterms:W3CDTF">2021-01-01T20:43:59Z</dcterms:created>
  <dcterms:modified xsi:type="dcterms:W3CDTF">2021-01-01T20:51:23Z</dcterms:modified>
</cp:coreProperties>
</file>