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60" r:id="rId3"/>
    <p:sldId id="261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07/09/1444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8498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07/09/1444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9323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07/09/1444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1521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07/09/1444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3144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07/09/1444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5471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07/09/1444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8328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07/09/1444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3564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07/09/1444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73341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07/09/1444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4935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07/09/1444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4179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07/09/1444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4618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A911C-FCDF-4C42-84E8-DF3B2B14B7EE}" type="datetimeFigureOut">
              <a:rPr lang="ar-JO" smtClean="0"/>
              <a:t>07/09/1444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598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764704"/>
            <a:ext cx="7920880" cy="353943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ar-JO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الوحدة الثالثة : المظاهر الحضارية للدولة الاموية</a:t>
            </a:r>
          </a:p>
          <a:p>
            <a:pPr algn="ctr"/>
            <a:endParaRPr lang="ar-JO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/>
            <a:endParaRPr lang="ar-JO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ar-JO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الدرس الثالث : العلوم الدينية والانسانية والتطبيقية</a:t>
            </a:r>
          </a:p>
          <a:p>
            <a:pPr algn="ctr"/>
            <a:endParaRPr lang="ar-JO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2860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548680"/>
            <a:ext cx="3744416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الانسانية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3548" y="1556792"/>
            <a:ext cx="8136904" cy="48936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sz="2400" b="1" dirty="0" smtClean="0">
                <a:solidFill>
                  <a:srgbClr val="FF0000"/>
                </a:solidFill>
              </a:rPr>
              <a:t>3. التاريخ :</a:t>
            </a: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هو العلم </a:t>
            </a:r>
            <a:r>
              <a:rPr lang="ar-JO" sz="2400" b="1" dirty="0" smtClean="0">
                <a:solidFill>
                  <a:schemeClr val="tx1"/>
                </a:solidFill>
              </a:rPr>
              <a:t>الذي يهتم بتسجيل الاحداث التاريخية وفقا لزمن حدوثها .</a:t>
            </a: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chemeClr val="tx1"/>
                </a:solidFill>
              </a:rPr>
              <a:t>أهتمت كتب التاريخ بتدوين :</a:t>
            </a: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                                        1. أخبار المسلمين وفتوحاتهم .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         2. تدوين أنساب القبائل العربية . </a:t>
            </a:r>
          </a:p>
          <a:p>
            <a:pPr algn="r" rtl="1"/>
            <a:endParaRPr lang="ar-JO" sz="2400" b="1" dirty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                              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chemeClr val="tx1"/>
                </a:solidFill>
              </a:rPr>
              <a:t>اول من دون التاريخ ( عبيدة بن شرية ) في عهد ( معاوية بن ابي سفيان )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chemeClr val="tx1"/>
                </a:solidFill>
              </a:rPr>
              <a:t>أول من ألف السيرة ( عروة بن الزبير بن العوام ) .  </a:t>
            </a:r>
          </a:p>
          <a:p>
            <a:pPr algn="r" rtl="1"/>
            <a:endParaRPr lang="ar-JO" sz="2400" b="1" dirty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418765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6272" y="225514"/>
            <a:ext cx="3456384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الانسانية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016" y="890136"/>
            <a:ext cx="8064896" cy="1600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4</a:t>
            </a:r>
            <a:r>
              <a:rPr lang="ar-JO" sz="2000" b="1" dirty="0" smtClean="0">
                <a:solidFill>
                  <a:srgbClr val="FF0000"/>
                </a:solidFill>
              </a:rPr>
              <a:t>. الفلسفة 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من العلوم التي تم نقلها الى العربية عن اللغات </a:t>
            </a:r>
            <a:r>
              <a:rPr lang="ar-JO" sz="2000" b="1" dirty="0" smtClean="0">
                <a:solidFill>
                  <a:schemeClr val="tx1"/>
                </a:solidFill>
              </a:rPr>
              <a:t>الأخرى علم الفلسفة </a:t>
            </a:r>
            <a:r>
              <a:rPr lang="ar-JO" sz="2000" b="1" dirty="0" smtClean="0">
                <a:solidFill>
                  <a:schemeClr val="tx1"/>
                </a:solidFill>
              </a:rPr>
              <a:t>.</a:t>
            </a:r>
          </a:p>
          <a:p>
            <a:pPr algn="r" rtl="1"/>
            <a:endParaRPr lang="ar-JO" sz="20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أشهر الفلاسفة في العصر الاموي ( واصل بن عطاء ) . </a:t>
            </a:r>
            <a:endParaRPr lang="ar-JO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endParaRPr lang="ar-JO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6796" y="2852936"/>
            <a:ext cx="8064896" cy="33547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5</a:t>
            </a:r>
            <a:r>
              <a:rPr lang="ar-JO" sz="2000" b="1" dirty="0" smtClean="0">
                <a:solidFill>
                  <a:srgbClr val="FF0000"/>
                </a:solidFill>
              </a:rPr>
              <a:t>. الترجمة 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اطلع المسلمين على ثقافات شعوب البلاد المفتوحة نتيجة الاختلاط بهم </a:t>
            </a:r>
            <a:r>
              <a:rPr lang="ar-JO" sz="2000" b="1" dirty="0">
                <a:solidFill>
                  <a:schemeClr val="tx1"/>
                </a:solidFill>
              </a:rPr>
              <a:t>ف</a:t>
            </a:r>
            <a:r>
              <a:rPr lang="ar-JO" sz="2000" b="1" dirty="0" smtClean="0">
                <a:solidFill>
                  <a:schemeClr val="tx1"/>
                </a:solidFill>
              </a:rPr>
              <a:t>قام </a:t>
            </a:r>
            <a:r>
              <a:rPr lang="ar-JO" sz="2000" b="1" dirty="0" smtClean="0">
                <a:solidFill>
                  <a:schemeClr val="tx1"/>
                </a:solidFill>
              </a:rPr>
              <a:t>المسلمين بترجمة </a:t>
            </a:r>
            <a:r>
              <a:rPr lang="ar-JO" sz="2000" b="1" dirty="0" smtClean="0">
                <a:solidFill>
                  <a:schemeClr val="tx1"/>
                </a:solidFill>
              </a:rPr>
              <a:t>عدة علوم </a:t>
            </a:r>
            <a:r>
              <a:rPr lang="ar-JO" sz="2000" b="1" dirty="0" smtClean="0">
                <a:solidFill>
                  <a:schemeClr val="tx1"/>
                </a:solidFill>
              </a:rPr>
              <a:t>هذه الشعوب </a:t>
            </a:r>
            <a:r>
              <a:rPr lang="ar-JO" sz="2000" b="1" dirty="0">
                <a:solidFill>
                  <a:schemeClr val="tx1"/>
                </a:solidFill>
              </a:rPr>
              <a:t>.</a:t>
            </a:r>
            <a:endParaRPr lang="ar-JO" sz="2000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 </a:t>
            </a:r>
            <a:endParaRPr lang="ar-JO" sz="2000" b="1" dirty="0">
              <a:solidFill>
                <a:schemeClr val="tx1"/>
              </a:solidFill>
            </a:endParaRP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من أشهر </a:t>
            </a:r>
            <a:r>
              <a:rPr lang="ar-JO" sz="2000" b="1" dirty="0" smtClean="0">
                <a:solidFill>
                  <a:schemeClr val="tx1"/>
                </a:solidFill>
              </a:rPr>
              <a:t>المترجمين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1. ( ابن المقفع ) ترجم الكتاب المشهور ( كليلة ودمنة )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2. ( الطبيب ابن أثال ) ترجم كتبا في الطب بطلب من ( معاوية بن أبي سفيان ) </a:t>
            </a:r>
          </a:p>
          <a:p>
            <a:pPr algn="r" rtl="1"/>
            <a:endParaRPr lang="ar-JO" b="1" dirty="0">
              <a:solidFill>
                <a:schemeClr val="tx1"/>
              </a:solidFill>
            </a:endParaRPr>
          </a:p>
          <a:p>
            <a:pPr algn="r" rtl="1"/>
            <a:endParaRPr lang="ar-JO" b="1" dirty="0" smtClean="0">
              <a:solidFill>
                <a:schemeClr val="tx1"/>
              </a:solidFill>
            </a:endParaRPr>
          </a:p>
          <a:p>
            <a:pPr algn="r" rtl="1"/>
            <a:endParaRPr lang="ar-JO" b="1" dirty="0">
              <a:solidFill>
                <a:schemeClr val="tx1"/>
              </a:solidFill>
            </a:endParaRP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</a:t>
            </a:r>
            <a:endParaRPr lang="ar-JO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087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6272" y="225514"/>
            <a:ext cx="382396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التطبيقية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884145"/>
            <a:ext cx="8280920" cy="4801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endParaRPr lang="ar-JO" b="1" dirty="0" smtClean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r>
              <a:rPr lang="ar-JO" b="1" dirty="0" smtClean="0">
                <a:solidFill>
                  <a:srgbClr val="FF0000"/>
                </a:solidFill>
              </a:rPr>
              <a:t>الرياضيات والهندسة 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b="1" dirty="0" smtClean="0">
                <a:solidFill>
                  <a:schemeClr val="tx1"/>
                </a:solidFill>
              </a:rPr>
              <a:t>برزت براعة علماء المسلمين في علمي الرياضيات والهندسة من خلال :</a:t>
            </a:r>
          </a:p>
          <a:p>
            <a:pPr algn="r" rtl="1"/>
            <a:r>
              <a:rPr lang="ar-JO" b="1" dirty="0">
                <a:solidFill>
                  <a:schemeClr val="tx1"/>
                </a:solidFill>
              </a:rPr>
              <a:t> </a:t>
            </a:r>
            <a:r>
              <a:rPr lang="ar-JO" b="1" dirty="0" smtClean="0">
                <a:solidFill>
                  <a:schemeClr val="tx1"/>
                </a:solidFill>
              </a:rPr>
              <a:t>                                                                                       أ : بناء القصور .</a:t>
            </a:r>
          </a:p>
          <a:p>
            <a:pPr algn="r" rtl="1"/>
            <a:r>
              <a:rPr lang="ar-JO" b="1" dirty="0">
                <a:solidFill>
                  <a:schemeClr val="tx1"/>
                </a:solidFill>
              </a:rPr>
              <a:t> </a:t>
            </a:r>
            <a:r>
              <a:rPr lang="ar-JO" b="1" dirty="0" smtClean="0">
                <a:solidFill>
                  <a:schemeClr val="tx1"/>
                </a:solidFill>
              </a:rPr>
              <a:t>                                                                                      ب : بناء المساجد </a:t>
            </a:r>
            <a:r>
              <a:rPr lang="ar-JO" b="1" dirty="0" smtClean="0">
                <a:solidFill>
                  <a:schemeClr val="tx1"/>
                </a:solidFill>
              </a:rPr>
              <a:t>.</a:t>
            </a:r>
            <a:endParaRPr lang="ar-JO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                                                                                       </a:t>
            </a:r>
            <a:r>
              <a:rPr lang="ar-JO" b="1" dirty="0" smtClean="0">
                <a:solidFill>
                  <a:schemeClr val="tx1"/>
                </a:solidFill>
              </a:rPr>
              <a:t>ج: </a:t>
            </a:r>
            <a:r>
              <a:rPr lang="ar-JO" b="1" dirty="0" smtClean="0">
                <a:solidFill>
                  <a:schemeClr val="tx1"/>
                </a:solidFill>
              </a:rPr>
              <a:t>حسن التخطيط عند بناء المدن</a:t>
            </a:r>
          </a:p>
          <a:p>
            <a:pPr algn="r" rtl="1"/>
            <a:r>
              <a:rPr lang="ar-JO" b="1" dirty="0">
                <a:solidFill>
                  <a:schemeClr val="tx1"/>
                </a:solidFill>
              </a:rPr>
              <a:t> </a:t>
            </a:r>
            <a:r>
              <a:rPr lang="ar-JO" b="1" dirty="0" smtClean="0">
                <a:solidFill>
                  <a:schemeClr val="tx1"/>
                </a:solidFill>
              </a:rPr>
              <a:t>                                                                                             في أرجاء الدولة الاموية .</a:t>
            </a:r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2. الكيمياء 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b="1" dirty="0" smtClean="0">
                <a:solidFill>
                  <a:schemeClr val="tx1"/>
                </a:solidFill>
              </a:rPr>
              <a:t>عرفت الكيمياء عند العرب بعلم ( الصنعة ) </a:t>
            </a:r>
            <a:r>
              <a:rPr lang="ar-JO" b="1" dirty="0" smtClean="0">
                <a:solidFill>
                  <a:schemeClr val="tx1"/>
                </a:solidFill>
              </a:rPr>
              <a:t>.</a:t>
            </a:r>
          </a:p>
          <a:p>
            <a:pPr algn="r" rtl="1"/>
            <a:endParaRPr lang="ar-JO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b="1" dirty="0" smtClean="0">
                <a:solidFill>
                  <a:schemeClr val="tx1"/>
                </a:solidFill>
              </a:rPr>
              <a:t>أشهر علماء الكيمياء في العصر الاموي </a:t>
            </a:r>
            <a:r>
              <a:rPr lang="ar-JO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b="1" dirty="0" smtClean="0">
                <a:solidFill>
                  <a:schemeClr val="tx1"/>
                </a:solidFill>
              </a:rPr>
              <a:t>  </a:t>
            </a:r>
            <a:r>
              <a:rPr lang="ar-JO" b="1" dirty="0" smtClean="0">
                <a:solidFill>
                  <a:schemeClr val="tx1"/>
                </a:solidFill>
              </a:rPr>
              <a:t>( خالد بن يزيد بن معاوية ) </a:t>
            </a:r>
            <a:r>
              <a:rPr lang="ar-JO" b="1" dirty="0" smtClean="0">
                <a:solidFill>
                  <a:schemeClr val="tx1"/>
                </a:solidFill>
              </a:rPr>
              <a:t> واطلق عليه حكيم بني مروان لاهتمامه بهذه العلوم، و </a:t>
            </a:r>
            <a:r>
              <a:rPr lang="ar-JO" b="1" dirty="0" smtClean="0">
                <a:solidFill>
                  <a:schemeClr val="tx1"/>
                </a:solidFill>
              </a:rPr>
              <a:t>كان خطيبا وشاعرا فصيحا .</a:t>
            </a: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            </a:t>
            </a:r>
            <a:r>
              <a:rPr lang="ar-JO" b="1" dirty="0" smtClean="0">
                <a:solidFill>
                  <a:schemeClr val="tx1"/>
                </a:solidFill>
              </a:rPr>
              <a:t>ومن </a:t>
            </a:r>
            <a:r>
              <a:rPr lang="ar-JO" b="1" dirty="0" smtClean="0">
                <a:solidFill>
                  <a:schemeClr val="tx1"/>
                </a:solidFill>
              </a:rPr>
              <a:t>مؤلفاته </a:t>
            </a:r>
            <a:r>
              <a:rPr lang="ar-JO" b="1" dirty="0" smtClean="0">
                <a:solidFill>
                  <a:schemeClr val="tx1"/>
                </a:solidFill>
              </a:rPr>
              <a:t>:</a:t>
            </a: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كتاب </a:t>
            </a:r>
            <a:r>
              <a:rPr lang="ar-JO" b="1" dirty="0" smtClean="0">
                <a:solidFill>
                  <a:schemeClr val="tx1"/>
                </a:solidFill>
              </a:rPr>
              <a:t>( الحرارات ) </a:t>
            </a:r>
            <a:endParaRPr lang="ar-JO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و كتاب </a:t>
            </a:r>
            <a:r>
              <a:rPr lang="ar-JO" b="1" dirty="0" smtClean="0">
                <a:solidFill>
                  <a:schemeClr val="tx1"/>
                </a:solidFill>
              </a:rPr>
              <a:t>( فردوس الحكمة في علم الكيمياء ) . </a:t>
            </a:r>
            <a:endParaRPr lang="ar-JO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     </a:t>
            </a:r>
            <a:endParaRPr lang="ar-JO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990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6272" y="225514"/>
            <a:ext cx="382396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التطبيقية</a:t>
            </a:r>
            <a:r>
              <a:rPr lang="ar-JO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ar-JO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4971" y="1196752"/>
            <a:ext cx="8352928" cy="37856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sz="2000" b="1" dirty="0" smtClean="0">
                <a:solidFill>
                  <a:srgbClr val="FF0000"/>
                </a:solidFill>
              </a:rPr>
              <a:t>3. الطب 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من مظاهر اهتمام العلماء المسلمين بالطب وعلومه في الدولة الأموية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1. تشجيع خلفاء بني أمية الأطباء وتقريبهم مثل ( ابن أثال ) طبيب معاوية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 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2. العناية باصحاب الامراض المزمنة والمعدية مثل ( الجذام ) وذلك ببناء </a:t>
            </a:r>
            <a:r>
              <a:rPr lang="ar-JO" sz="2000" b="1" dirty="0" err="1" smtClean="0">
                <a:solidFill>
                  <a:schemeClr val="tx1"/>
                </a:solidFill>
              </a:rPr>
              <a:t>البيمارستنات</a:t>
            </a:r>
            <a:r>
              <a:rPr lang="ar-JO" sz="2000" b="1" dirty="0" smtClean="0">
                <a:solidFill>
                  <a:schemeClr val="tx1"/>
                </a:solidFill>
              </a:rPr>
              <a:t> 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( المستشفيات ) الخاصة. </a:t>
            </a:r>
          </a:p>
          <a:p>
            <a:pPr algn="r" rtl="1"/>
            <a:endParaRPr lang="ar-JO" sz="20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err="1" smtClean="0">
                <a:solidFill>
                  <a:schemeClr val="tx1"/>
                </a:solidFill>
              </a:rPr>
              <a:t>البيمارستان</a:t>
            </a:r>
            <a:r>
              <a:rPr lang="ar-JO" sz="2000" b="1" dirty="0" smtClean="0">
                <a:solidFill>
                  <a:schemeClr val="tx1"/>
                </a:solidFill>
              </a:rPr>
              <a:t> ( المستشفى )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لفظ فارسي مكون من ( بيمار ) وتعني المرض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و ( ستان ) وتعني المكان .</a:t>
            </a:r>
          </a:p>
          <a:p>
            <a:pPr algn="r" rtl="1"/>
            <a:endParaRPr lang="ar-JO" sz="2000" b="1" dirty="0">
              <a:solidFill>
                <a:schemeClr val="tx1"/>
              </a:solidFill>
            </a:endParaRPr>
          </a:p>
          <a:p>
            <a:pPr algn="r" rtl="1"/>
            <a:endParaRPr lang="ar-JO" sz="20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5" y="4715280"/>
            <a:ext cx="3816423" cy="18820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729367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6272" y="225514"/>
            <a:ext cx="382396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</a:t>
            </a:r>
            <a:r>
              <a:rPr lang="ar-JO" sz="3600" b="1" smtClean="0">
                <a:solidFill>
                  <a:schemeClr val="tx1"/>
                </a:solidFill>
              </a:rPr>
              <a:t>العلوم التطبيقية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700808"/>
            <a:ext cx="7704856" cy="4062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sz="2000" b="1" dirty="0" smtClean="0">
                <a:solidFill>
                  <a:srgbClr val="FF0000"/>
                </a:solidFill>
              </a:rPr>
              <a:t>4. الفلك :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عرف </a:t>
            </a:r>
            <a:r>
              <a:rPr lang="ar-JO" sz="2000" b="1" dirty="0" smtClean="0">
                <a:solidFill>
                  <a:schemeClr val="tx1"/>
                </a:solidFill>
              </a:rPr>
              <a:t>علم الفلك عند المسلمين بعلم ( الهيئة ) </a:t>
            </a:r>
            <a:r>
              <a:rPr lang="ar-JO" sz="2000" b="1" dirty="0" smtClean="0">
                <a:solidFill>
                  <a:schemeClr val="tx1"/>
                </a:solidFill>
              </a:rPr>
              <a:t>وهو علم </a:t>
            </a:r>
            <a:r>
              <a:rPr lang="ar-JO" sz="2000" b="1" dirty="0" smtClean="0">
                <a:solidFill>
                  <a:schemeClr val="tx1"/>
                </a:solidFill>
              </a:rPr>
              <a:t>يهتم </a:t>
            </a:r>
            <a:r>
              <a:rPr lang="ar-JO" sz="2000" b="1" dirty="0" smtClean="0">
                <a:solidFill>
                  <a:schemeClr val="tx1"/>
                </a:solidFill>
              </a:rPr>
              <a:t>بدراسة الاجرام السماوية </a:t>
            </a:r>
            <a:endParaRPr lang="ar-JO" sz="2000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( </a:t>
            </a:r>
            <a:r>
              <a:rPr lang="ar-JO" sz="2000" b="1" dirty="0" smtClean="0">
                <a:solidFill>
                  <a:schemeClr val="tx1"/>
                </a:solidFill>
              </a:rPr>
              <a:t>النجوم )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أهمية علم الفلك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تحديد اوقات العبادات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أ : تحديد اوقات الصيام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ب : تحديد اوقات الصلاة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د : تحديد اوقات الحج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اول كتاب في الفلك ترجم عن ( اليونانية ) هو كتاب ( مفتاح النجوم ) لهرمس الحكيم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الادوات الفلكية التي صنعها العرب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1. الاسطرلاب لمعرفة حركة الكواكب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2. البوصلة لمعرفة الاتجاهات الاربعة 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ar-JO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549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868660"/>
            <a:ext cx="3888432" cy="30954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40"/>
          <a:stretch/>
        </p:blipFill>
        <p:spPr>
          <a:xfrm>
            <a:off x="467544" y="1833427"/>
            <a:ext cx="3888432" cy="30954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44322" y="401723"/>
            <a:ext cx="5472608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الادوات الفلكية التي صنعها العرب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5229200"/>
            <a:ext cx="382396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البوصلة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9780" y="5229200"/>
            <a:ext cx="382396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الاسطرلاب</a:t>
            </a:r>
            <a:endParaRPr lang="ar-JO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6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04664"/>
            <a:ext cx="7884876" cy="2831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endParaRPr lang="ar-JO" sz="2000" b="1" dirty="0">
              <a:solidFill>
                <a:schemeClr val="tx1"/>
              </a:solidFill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ar-JO" sz="2000" b="1" dirty="0" smtClean="0">
                <a:solidFill>
                  <a:srgbClr val="FF0000"/>
                </a:solidFill>
              </a:rPr>
              <a:t>الكتاتيب :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  أماكن أقيمت بالقرب من المساجد أو في بيت ( شيخ الكتاب ) يتعلم فيها ( الصبيان ) في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 سن مبكرة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          1. حفظ القران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          2. القراءة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          3. الكتابة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          4. الحساب .</a:t>
            </a:r>
          </a:p>
          <a:p>
            <a:r>
              <a:rPr lang="ar-JO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ar-JO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789040"/>
            <a:ext cx="3276364" cy="20745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789040"/>
            <a:ext cx="3276364" cy="20745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22150" y="5980638"/>
            <a:ext cx="187220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الكتاتيب في المساجد</a:t>
            </a:r>
            <a:endParaRPr lang="ar-JO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594" y="5980638"/>
            <a:ext cx="266429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الكتاتيب في بيت شيخ الكتاب </a:t>
            </a:r>
            <a:endParaRPr lang="ar-JO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-13975"/>
            <a:ext cx="36004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JO" sz="2400" b="1" dirty="0">
                <a:solidFill>
                  <a:schemeClr val="tx1"/>
                </a:solidFill>
              </a:rPr>
              <a:t>اولاً : المؤسسات التعليمية</a:t>
            </a:r>
          </a:p>
        </p:txBody>
      </p:sp>
    </p:spTree>
    <p:extLst>
      <p:ext uri="{BB962C8B-B14F-4D97-AF65-F5344CB8AC3E}">
        <p14:creationId xmlns:p14="http://schemas.microsoft.com/office/powerpoint/2010/main" val="156457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5889"/>
            <a:ext cx="8064896" cy="46782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endParaRPr lang="ar-JO" b="1" dirty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 smtClean="0">
                <a:solidFill>
                  <a:srgbClr val="FF0000"/>
                </a:solidFill>
              </a:rPr>
              <a:t>2</a:t>
            </a:r>
            <a:r>
              <a:rPr lang="ar-JO" sz="2000" b="1" dirty="0" smtClean="0">
                <a:solidFill>
                  <a:srgbClr val="FF0000"/>
                </a:solidFill>
              </a:rPr>
              <a:t>. المساجد :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كان </a:t>
            </a:r>
            <a:r>
              <a:rPr lang="ar-JO" sz="2000" b="1" dirty="0" smtClean="0">
                <a:solidFill>
                  <a:schemeClr val="tx1"/>
                </a:solidFill>
              </a:rPr>
              <a:t>التدريس في المساجد بنظام ( الحلقات ) 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rgbClr val="00B050"/>
                </a:solidFill>
              </a:rPr>
              <a:t>نظام الحلقات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التفاف الطلاب على شكل حلقة حول أحد العلماء لتلقي العلم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أشهر المساجد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1. المسجد الحرام في مكة المكرمة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2. المسجد النبوي في المدينة المنورة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3. المسجد الاموي في دمشق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4. المسجد الاقصى في القدس </a:t>
            </a:r>
            <a:r>
              <a:rPr lang="ar-JO" sz="2000" b="1" dirty="0" smtClean="0">
                <a:solidFill>
                  <a:schemeClr val="tx1"/>
                </a:solidFill>
              </a:rPr>
              <a:t>.</a:t>
            </a:r>
          </a:p>
          <a:p>
            <a:pPr algn="r" rtl="1"/>
            <a:endParaRPr lang="ar-JO" sz="20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rgbClr val="FF0000"/>
                </a:solidFill>
              </a:rPr>
              <a:t>المؤدبون </a:t>
            </a:r>
            <a:r>
              <a:rPr lang="ar-JO" sz="2000" b="1" dirty="0" smtClean="0">
                <a:solidFill>
                  <a:schemeClr val="tx1"/>
                </a:solidFill>
              </a:rPr>
              <a:t>: 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</a:t>
            </a:r>
            <a:r>
              <a:rPr lang="ar-JO" sz="2000" b="1" dirty="0" smtClean="0">
                <a:solidFill>
                  <a:schemeClr val="tx1"/>
                </a:solidFill>
              </a:rPr>
              <a:t>هم </a:t>
            </a:r>
            <a:r>
              <a:rPr lang="ar-JO" sz="2000" b="1" dirty="0" smtClean="0">
                <a:solidFill>
                  <a:schemeClr val="tx1"/>
                </a:solidFill>
              </a:rPr>
              <a:t>المعلمون ذوي الخبرة </a:t>
            </a:r>
            <a:r>
              <a:rPr lang="ar-JO" sz="2000" b="1" dirty="0" smtClean="0">
                <a:solidFill>
                  <a:schemeClr val="tx1"/>
                </a:solidFill>
              </a:rPr>
              <a:t>الذين تم اختيارهم </a:t>
            </a:r>
            <a:r>
              <a:rPr lang="ar-JO" sz="2000" b="1" dirty="0" smtClean="0">
                <a:solidFill>
                  <a:schemeClr val="tx1"/>
                </a:solidFill>
              </a:rPr>
              <a:t>لتعليم ابناء الخاصة ( الخلفاء ، الولاة </a:t>
            </a:r>
            <a:r>
              <a:rPr lang="ar-JO" sz="2000" b="1" dirty="0" smtClean="0">
                <a:solidFill>
                  <a:schemeClr val="tx1"/>
                </a:solidFill>
              </a:rPr>
              <a:t>)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r" rtl="1"/>
            <a:endParaRPr lang="en-US" b="1" dirty="0">
              <a:solidFill>
                <a:schemeClr val="tx1"/>
              </a:solidFill>
            </a:endParaRPr>
          </a:p>
          <a:p>
            <a:pPr algn="r" rtl="1"/>
            <a:endParaRPr lang="ar-JO" b="1" dirty="0" smtClean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-13975"/>
            <a:ext cx="36004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JO" sz="2400" b="1" dirty="0">
                <a:solidFill>
                  <a:schemeClr val="tx1"/>
                </a:solidFill>
              </a:rPr>
              <a:t>اولاً : المؤسسات التعليمية</a:t>
            </a:r>
          </a:p>
        </p:txBody>
      </p:sp>
    </p:spTree>
    <p:extLst>
      <p:ext uri="{BB962C8B-B14F-4D97-AF65-F5344CB8AC3E}">
        <p14:creationId xmlns:p14="http://schemas.microsoft.com/office/powerpoint/2010/main" val="80965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68790"/>
            <a:ext cx="36004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ثانياً : العلوم الدينية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340768"/>
            <a:ext cx="7776864" cy="44012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rgbClr val="00B050"/>
                </a:solidFill>
              </a:rPr>
              <a:t>العلوم الدينية :</a:t>
            </a:r>
          </a:p>
          <a:p>
            <a:pPr marL="342900" indent="-342900" algn="r" rtl="1">
              <a:buAutoNum type="arabicPeriod"/>
            </a:pPr>
            <a:r>
              <a:rPr lang="ar-JO" sz="2000" b="1" dirty="0" smtClean="0">
                <a:solidFill>
                  <a:srgbClr val="FF0000"/>
                </a:solidFill>
              </a:rPr>
              <a:t>علوم القرآن الكريم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</a:t>
            </a:r>
            <a:r>
              <a:rPr lang="ar-JO" sz="2000" b="1" dirty="0" smtClean="0">
                <a:solidFill>
                  <a:schemeClr val="tx1"/>
                </a:solidFill>
              </a:rPr>
              <a:t>       هي علوم </a:t>
            </a:r>
            <a:r>
              <a:rPr lang="ar-JO" sz="2000" b="1" dirty="0" smtClean="0">
                <a:solidFill>
                  <a:schemeClr val="tx1"/>
                </a:solidFill>
              </a:rPr>
              <a:t>متعلقة بالقرآن الكريم كــ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 أ : التفسير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ب : أسباب نزول القران الكريم .</a:t>
            </a:r>
          </a:p>
          <a:p>
            <a:pPr marL="342900" indent="-342900" algn="r" rtl="1">
              <a:buAutoNum type="arabicPeriod" startAt="2"/>
            </a:pPr>
            <a:r>
              <a:rPr lang="ar-JO" sz="2000" b="1" dirty="0" smtClean="0">
                <a:solidFill>
                  <a:srgbClr val="FF0000"/>
                </a:solidFill>
              </a:rPr>
              <a:t>علم </a:t>
            </a:r>
            <a:r>
              <a:rPr lang="ar-JO" sz="2000" b="1" dirty="0" smtClean="0">
                <a:solidFill>
                  <a:srgbClr val="FF0000"/>
                </a:solidFill>
              </a:rPr>
              <a:t>الحديث :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 الحديث النبوي </a:t>
            </a:r>
            <a:r>
              <a:rPr lang="ar-JO" sz="2000" b="1" dirty="0" smtClean="0">
                <a:solidFill>
                  <a:schemeClr val="tx1"/>
                </a:solidFill>
              </a:rPr>
              <a:t>الشريف هو </a:t>
            </a:r>
            <a:r>
              <a:rPr lang="ar-JO" sz="2000" b="1" dirty="0" smtClean="0">
                <a:solidFill>
                  <a:schemeClr val="tx1"/>
                </a:solidFill>
              </a:rPr>
              <a:t>كل ما صح نقله عن الرسول الكريم من قول او </a:t>
            </a:r>
            <a:r>
              <a:rPr lang="ar-JO" sz="2000" b="1" dirty="0" smtClean="0">
                <a:solidFill>
                  <a:schemeClr val="tx1"/>
                </a:solidFill>
              </a:rPr>
              <a:t>فعل.</a:t>
            </a:r>
            <a:endParaRPr lang="ar-JO" sz="2000" b="1" dirty="0" smtClean="0">
              <a:solidFill>
                <a:schemeClr val="tx1"/>
              </a:solidFill>
            </a:endParaRPr>
          </a:p>
          <a:p>
            <a:pPr algn="r" rtl="1"/>
            <a:endParaRPr lang="ar-JO" sz="20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كانت </a:t>
            </a:r>
            <a:r>
              <a:rPr lang="ar-JO" sz="2000" b="1" dirty="0" smtClean="0">
                <a:solidFill>
                  <a:schemeClr val="tx1"/>
                </a:solidFill>
              </a:rPr>
              <a:t>الأحاديث </a:t>
            </a:r>
            <a:r>
              <a:rPr lang="ar-JO" sz="2000" b="1" dirty="0" smtClean="0">
                <a:solidFill>
                  <a:schemeClr val="tx1"/>
                </a:solidFill>
              </a:rPr>
              <a:t>تحفظ </a:t>
            </a:r>
            <a:r>
              <a:rPr lang="ar-JO" sz="2000" b="1" dirty="0" smtClean="0">
                <a:solidFill>
                  <a:schemeClr val="tx1"/>
                </a:solidFill>
              </a:rPr>
              <a:t>قديما في </a:t>
            </a:r>
            <a:r>
              <a:rPr lang="ar-JO" sz="2000" b="1" dirty="0" smtClean="0">
                <a:solidFill>
                  <a:schemeClr val="tx1"/>
                </a:solidFill>
              </a:rPr>
              <a:t>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أ : صدورالرجال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ب : صحائف متفرقة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في عهد الخليفة الاموي ( عمر بن عبد العزيز ) أمر بــ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أ : تدوين الحديث الصحيح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ب : جمع الحديث الصحيح في كتب .</a:t>
            </a:r>
          </a:p>
        </p:txBody>
      </p:sp>
    </p:spTree>
    <p:extLst>
      <p:ext uri="{BB962C8B-B14F-4D97-AF65-F5344CB8AC3E}">
        <p14:creationId xmlns:p14="http://schemas.microsoft.com/office/powerpoint/2010/main" val="32939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305735"/>
            <a:ext cx="36004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ثانياً : العلوم الدينية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044" y="1124744"/>
            <a:ext cx="8064896" cy="43396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chemeClr val="tx1"/>
                </a:solidFill>
              </a:rPr>
              <a:t>لماذا </a:t>
            </a:r>
            <a:r>
              <a:rPr lang="ar-JO" sz="2400" b="1" dirty="0" smtClean="0">
                <a:solidFill>
                  <a:schemeClr val="tx1"/>
                </a:solidFill>
              </a:rPr>
              <a:t>أمر الخليفة عمر بن عبد العزيز بتدوين الاحاديث النبوية؟</a:t>
            </a: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1- </a:t>
            </a:r>
            <a:r>
              <a:rPr lang="ar-JO" sz="2400" b="1" dirty="0" smtClean="0">
                <a:solidFill>
                  <a:schemeClr val="tx1"/>
                </a:solidFill>
              </a:rPr>
              <a:t>بسبب ظهور </a:t>
            </a:r>
            <a:r>
              <a:rPr lang="ar-JO" sz="2400" b="1" dirty="0" smtClean="0">
                <a:solidFill>
                  <a:schemeClr val="tx1"/>
                </a:solidFill>
              </a:rPr>
              <a:t>الاحاديث ( الموضوعة المكذوبة ) :</a:t>
            </a: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    2. </a:t>
            </a:r>
            <a:r>
              <a:rPr lang="ar-JO" sz="2400" b="1" dirty="0" smtClean="0">
                <a:solidFill>
                  <a:schemeClr val="tx1"/>
                </a:solidFill>
              </a:rPr>
              <a:t>وتفرق </a:t>
            </a:r>
            <a:r>
              <a:rPr lang="ar-JO" sz="2400" b="1" dirty="0" smtClean="0">
                <a:solidFill>
                  <a:schemeClr val="tx1"/>
                </a:solidFill>
              </a:rPr>
              <a:t>الصحابة والتابعين من حفظة الحديث في البلاد المفتوحة .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3. </a:t>
            </a:r>
            <a:r>
              <a:rPr lang="ar-JO" sz="2400" b="1" dirty="0" smtClean="0">
                <a:solidFill>
                  <a:schemeClr val="tx1"/>
                </a:solidFill>
              </a:rPr>
              <a:t>ولأنه مات </a:t>
            </a:r>
            <a:r>
              <a:rPr lang="ar-JO" sz="2400" b="1" dirty="0" smtClean="0">
                <a:solidFill>
                  <a:schemeClr val="tx1"/>
                </a:solidFill>
              </a:rPr>
              <a:t>الكثير من </a:t>
            </a:r>
            <a:r>
              <a:rPr lang="ar-JO" sz="2400" b="1" dirty="0">
                <a:solidFill>
                  <a:schemeClr val="tx1"/>
                </a:solidFill>
              </a:rPr>
              <a:t>الصحابة والتابعين </a:t>
            </a:r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endParaRPr lang="ar-JO" sz="2400" b="1" dirty="0">
              <a:solidFill>
                <a:schemeClr val="tx1"/>
              </a:solidFill>
            </a:endParaRP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rgbClr val="FF0000"/>
                </a:solidFill>
              </a:rPr>
              <a:t>أشهر المحدثين </a:t>
            </a:r>
            <a:r>
              <a:rPr lang="ar-JO" sz="2400" b="1" dirty="0" smtClean="0">
                <a:solidFill>
                  <a:srgbClr val="FF0000"/>
                </a:solidFill>
              </a:rPr>
              <a:t>( علم الحديث ) في </a:t>
            </a:r>
            <a:r>
              <a:rPr lang="ar-JO" sz="2400" b="1" dirty="0" smtClean="0">
                <a:solidFill>
                  <a:srgbClr val="FF0000"/>
                </a:solidFill>
              </a:rPr>
              <a:t>العصر الاموي :</a:t>
            </a:r>
          </a:p>
          <a:p>
            <a:pPr algn="ct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        سفيان الثوري صاحب كتاب ( الجامع الكبير </a:t>
            </a:r>
            <a:r>
              <a:rPr lang="ar-JO" sz="2400" b="1" dirty="0" smtClean="0">
                <a:solidFill>
                  <a:schemeClr val="tx1"/>
                </a:solidFill>
              </a:rPr>
              <a:t>)</a:t>
            </a:r>
            <a:endParaRPr lang="ar-JO" b="1" dirty="0" smtClean="0">
              <a:solidFill>
                <a:schemeClr val="tx1"/>
              </a:solidFill>
            </a:endParaRPr>
          </a:p>
          <a:p>
            <a:pPr algn="r" rtl="1"/>
            <a:endParaRPr lang="ar-JO" b="1" dirty="0">
              <a:solidFill>
                <a:schemeClr val="tx1"/>
              </a:solidFill>
            </a:endParaRP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</a:t>
            </a:r>
            <a:r>
              <a:rPr lang="ar-JO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 </a:t>
            </a:r>
            <a:endParaRPr lang="ar-JO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65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16632"/>
            <a:ext cx="7529547" cy="54476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rgbClr val="FF0000"/>
                </a:solidFill>
              </a:rPr>
              <a:t>3.  علم الفقه :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هو العلم </a:t>
            </a:r>
            <a:r>
              <a:rPr lang="ar-JO" sz="2400" b="1" dirty="0" smtClean="0">
                <a:solidFill>
                  <a:schemeClr val="tx1"/>
                </a:solidFill>
              </a:rPr>
              <a:t>الذي يبحث بالاحكام الشرعية </a:t>
            </a:r>
            <a:r>
              <a:rPr lang="ar-JO" sz="2400" b="1" dirty="0" smtClean="0">
                <a:solidFill>
                  <a:schemeClr val="tx1"/>
                </a:solidFill>
              </a:rPr>
              <a:t>العملية المستنبطة من :</a:t>
            </a:r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                                                             1. القران الكريم .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                                                             2. السنة النبوية .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                                                             3. الاجماع .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                                                             4. القياس </a:t>
            </a:r>
            <a:r>
              <a:rPr lang="ar-JO" sz="2400" b="1" dirty="0" smtClean="0">
                <a:solidFill>
                  <a:schemeClr val="tx1"/>
                </a:solidFill>
              </a:rPr>
              <a:t>.</a:t>
            </a: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من أشهر الفقهاء في الدولة الأموية:</a:t>
            </a:r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( عبد الرحمن بن عمر الاوزاعي ) صاحب كتاب ( السنن في الفقه )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r" rtl="1"/>
            <a:endParaRPr lang="en-US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377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325237"/>
            <a:ext cx="4248472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الانسانية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340768"/>
            <a:ext cx="7920880" cy="15696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ar-JO" sz="2000" b="1" dirty="0" smtClean="0">
                <a:solidFill>
                  <a:srgbClr val="FF0000"/>
                </a:solidFill>
              </a:rPr>
              <a:t>اللغة 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وضع علماء اللغة قواعد للمحافظة على اللغة العربية من اللحن ( الخطأ ) بسبب دخول العديد من الشعوب  غير العربية في الاسلام </a:t>
            </a:r>
            <a:r>
              <a:rPr lang="ar-JO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ar-JO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ar-JO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3212976"/>
            <a:ext cx="3888432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مظاهر تطور اللغة في العصر الاموي</a:t>
            </a:r>
            <a:endParaRPr lang="ar-JO" sz="24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4" y="4437112"/>
            <a:ext cx="3744416" cy="14773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1- تنقيط احرف اللغة العربية .</a:t>
            </a: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2- ضبط احرف اللغة العربية بالحركات .</a:t>
            </a:r>
          </a:p>
          <a:p>
            <a:pPr algn="r" rtl="1"/>
            <a:endParaRPr lang="ar-JO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b="1" dirty="0" smtClean="0">
                <a:solidFill>
                  <a:schemeClr val="tx1"/>
                </a:solidFill>
              </a:rPr>
              <a:t>قام بذلك عالم اللغة ( أبي الأسود الدؤلي ) 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endParaRPr lang="ar-JO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4437112"/>
            <a:ext cx="3960440" cy="14773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b="1" dirty="0" smtClean="0">
                <a:solidFill>
                  <a:schemeClr val="tx1"/>
                </a:solidFill>
              </a:rPr>
              <a:t>بسبب ظهور </a:t>
            </a:r>
            <a:r>
              <a:rPr lang="ar-JO" b="1" dirty="0" smtClean="0">
                <a:solidFill>
                  <a:schemeClr val="tx1"/>
                </a:solidFill>
              </a:rPr>
              <a:t>مصطلحات جديدة </a:t>
            </a:r>
            <a:r>
              <a:rPr lang="ar-JO" b="1" dirty="0" smtClean="0">
                <a:solidFill>
                  <a:schemeClr val="tx1"/>
                </a:solidFill>
              </a:rPr>
              <a:t>في الدولة الاموية ألف:</a:t>
            </a: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الخليل بن احمد الفراهيدي</a:t>
            </a:r>
            <a:endParaRPr lang="ar-JO" b="1" dirty="0" smtClean="0">
              <a:solidFill>
                <a:schemeClr val="tx1"/>
              </a:solidFill>
            </a:endParaRPr>
          </a:p>
          <a:p>
            <a:pPr algn="r" rtl="1"/>
            <a:endParaRPr lang="ar-JO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معجم ( العين </a:t>
            </a:r>
            <a:r>
              <a:rPr lang="ar-JO" b="1" dirty="0" smtClean="0">
                <a:solidFill>
                  <a:schemeClr val="tx1"/>
                </a:solidFill>
              </a:rPr>
              <a:t>)</a:t>
            </a:r>
            <a:endParaRPr lang="ar-JO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2"/>
          </p:cNvCxnSpPr>
          <p:nvPr/>
        </p:nvCxnSpPr>
        <p:spPr>
          <a:xfrm flipH="1">
            <a:off x="3491880" y="3674641"/>
            <a:ext cx="1080120" cy="618455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2"/>
          </p:cNvCxnSpPr>
          <p:nvPr/>
        </p:nvCxnSpPr>
        <p:spPr>
          <a:xfrm>
            <a:off x="4572000" y="3674641"/>
            <a:ext cx="1080120" cy="618455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5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95710"/>
            <a:ext cx="3816424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الانسانية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412776"/>
            <a:ext cx="7992888" cy="44012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sz="2000" b="1" dirty="0" smtClean="0">
                <a:solidFill>
                  <a:srgbClr val="FF0000"/>
                </a:solidFill>
              </a:rPr>
              <a:t>2. الشعر :</a:t>
            </a:r>
            <a:endParaRPr lang="ar-JO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من مظاهر تطور الشعر </a:t>
            </a:r>
            <a:r>
              <a:rPr lang="ar-JO" sz="2000" b="1" dirty="0" smtClean="0">
                <a:solidFill>
                  <a:schemeClr val="tx1"/>
                </a:solidFill>
              </a:rPr>
              <a:t>في </a:t>
            </a:r>
            <a:r>
              <a:rPr lang="ar-JO" sz="2000" b="1" dirty="0" smtClean="0">
                <a:solidFill>
                  <a:schemeClr val="tx1"/>
                </a:solidFill>
              </a:rPr>
              <a:t>العصر الاموي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     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ظهور علم </a:t>
            </a:r>
            <a:r>
              <a:rPr lang="ar-JO" sz="2000" b="1" dirty="0" smtClean="0">
                <a:solidFill>
                  <a:schemeClr val="tx1"/>
                </a:solidFill>
              </a:rPr>
              <a:t>العروض : 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</a:t>
            </a:r>
            <a:r>
              <a:rPr lang="ar-JO" sz="2000" b="1" dirty="0" smtClean="0">
                <a:solidFill>
                  <a:schemeClr val="tx1"/>
                </a:solidFill>
              </a:rPr>
              <a:t>هو علم لضبط </a:t>
            </a:r>
            <a:r>
              <a:rPr lang="ar-JO" sz="2000" b="1" dirty="0" smtClean="0">
                <a:solidFill>
                  <a:schemeClr val="tx1"/>
                </a:solidFill>
              </a:rPr>
              <a:t>اوزان الشعر .</a:t>
            </a:r>
          </a:p>
          <a:p>
            <a:pPr algn="r" rtl="1"/>
            <a:endParaRPr lang="ar-JO" sz="20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ظهر ( علم العروض ) على يد ( الخليل بن أحمد الفراهيدي )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أغراض الشعر في العصر الأموي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1. المديح . 2. الفخر 3. الغزل 4. الرثاء</a:t>
            </a:r>
          </a:p>
          <a:p>
            <a:pPr algn="r" rtl="1"/>
            <a:endParaRPr lang="ar-JO" sz="20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شجع الخلفاء والامراء الامويون الشعراء وقربوهم منهم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أشهر شعراء العصر الاموي : 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1. ( الاخطل ) شاعر معاوية بن ابي سفيان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2. ( الفرزدق ) شاعر عبد الملك بن مروان </a:t>
            </a:r>
            <a:r>
              <a:rPr lang="ar-JO" b="1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45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548" y="1772816"/>
            <a:ext cx="8136904" cy="4801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sz="2400" b="1" dirty="0" smtClean="0">
                <a:solidFill>
                  <a:srgbClr val="FF0000"/>
                </a:solidFill>
              </a:rPr>
              <a:t>2. الخطابة :</a:t>
            </a: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chemeClr val="tx1"/>
                </a:solidFill>
              </a:rPr>
              <a:t>ازدهرت الخطابة في العصر اموي .</a:t>
            </a: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chemeClr val="tx1"/>
                </a:solidFill>
              </a:rPr>
              <a:t>اشتهر الكثير من الخلفاء والامراء والقادة في العصر الاموي بالخطابة منهم :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1. الخليفة ( معاوية بن ابي سفيان ) .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2. أمير العراق ( زياد بن أبيه ) الذي أشتهر بخطبته ( البتراء ) .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r" rtl="1"/>
            <a:endParaRPr lang="en-US" b="1" dirty="0">
              <a:solidFill>
                <a:schemeClr val="tx1"/>
              </a:solidFill>
            </a:endParaRPr>
          </a:p>
          <a:p>
            <a:pPr algn="r" rtl="1"/>
            <a:endParaRPr lang="en-US" b="1" dirty="0" smtClean="0">
              <a:solidFill>
                <a:schemeClr val="tx1"/>
              </a:solidFill>
            </a:endParaRPr>
          </a:p>
          <a:p>
            <a:pPr algn="r" rtl="1"/>
            <a:endParaRPr lang="en-US" b="1" dirty="0">
              <a:solidFill>
                <a:schemeClr val="tx1"/>
              </a:solidFill>
            </a:endParaRP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                             </a:t>
            </a:r>
          </a:p>
          <a:p>
            <a:r>
              <a:rPr lang="ar-JO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3808" y="548680"/>
            <a:ext cx="396044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الانسانية </a:t>
            </a:r>
            <a:endParaRPr lang="ar-JO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37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</TotalTime>
  <Words>1073</Words>
  <Application>Microsoft Office PowerPoint</Application>
  <PresentationFormat>On-screen Show (4:3)</PresentationFormat>
  <Paragraphs>186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s.almanasir</cp:lastModifiedBy>
  <cp:revision>64</cp:revision>
  <dcterms:created xsi:type="dcterms:W3CDTF">2021-01-07T12:28:14Z</dcterms:created>
  <dcterms:modified xsi:type="dcterms:W3CDTF">2023-03-28T19:19:59Z</dcterms:modified>
</cp:coreProperties>
</file>