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2" r:id="rId8"/>
    <p:sldId id="268" r:id="rId9"/>
    <p:sldId id="269" r:id="rId10"/>
    <p:sldId id="270" r:id="rId11"/>
    <p:sldId id="274" r:id="rId12"/>
    <p:sldId id="273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86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7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4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6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6673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50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0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32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00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0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0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2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4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8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DFD8782-F5D1-47AA-B6B5-4BEA177D3D8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CB6E-39D7-44D0-B6BB-25C616F2F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34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05AF-9A52-4B47-8B86-5F75A178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6711654" cy="1447800"/>
          </a:xfrm>
        </p:spPr>
        <p:txBody>
          <a:bodyPr/>
          <a:lstStyle/>
          <a:p>
            <a:pPr algn="ctr" rtl="1"/>
            <a:r>
              <a:rPr lang="ar-JO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التربية الدينية المسيحية </a:t>
            </a:r>
            <a:br>
              <a:rPr lang="ar-JO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ar-JO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الصف الخامس الأساسي </a:t>
            </a:r>
            <a:b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68303-D7F5-41F9-A02C-C440F16A2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2362200"/>
            <a:ext cx="4953000" cy="411480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4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الدرس الحادي عشر :</a:t>
            </a:r>
          </a:p>
          <a:p>
            <a:pPr marL="0" indent="0" algn="ctr" rtl="1">
              <a:buNone/>
            </a:pPr>
            <a:r>
              <a:rPr lang="ar-JO" sz="4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الوصايا العشر</a:t>
            </a:r>
          </a:p>
          <a:p>
            <a:pPr marL="0" indent="0" algn="ctr" rtl="1">
              <a:buNone/>
            </a:pPr>
            <a:r>
              <a:rPr lang="ar-JO" sz="4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(اللوح الثاني) </a:t>
            </a:r>
          </a:p>
          <a:p>
            <a:pPr marL="0" indent="0" algn="ctr" rtl="1">
              <a:buNone/>
            </a:pPr>
            <a:r>
              <a:rPr lang="ar-JO" sz="4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علاقة الإنسان بأخيهِ الإنسان.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E8741-5CC9-4423-8ED5-35B275373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381000" y="2590800"/>
            <a:ext cx="3048000" cy="3429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66279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E223-EF05-4363-AFAF-32D7FCB13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573741"/>
            <a:ext cx="4495800" cy="995082"/>
          </a:xfrm>
        </p:spPr>
        <p:txBody>
          <a:bodyPr/>
          <a:lstStyle/>
          <a:p>
            <a:pPr algn="ctr" rtl="1"/>
            <a:r>
              <a:rPr lang="ar-JO" sz="4400" b="1" dirty="0">
                <a:solidFill>
                  <a:srgbClr val="FF0000"/>
                </a:solidFill>
              </a:rPr>
              <a:t>الوصيِّة الثامنة :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CBA89-5B76-46C2-A83A-01EF14501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905000"/>
            <a:ext cx="4894709" cy="4379259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6600" b="1" dirty="0">
                <a:solidFill>
                  <a:srgbClr val="FFC000"/>
                </a:solidFill>
              </a:rPr>
              <a:t>" لا تَسّرِق "</a:t>
            </a:r>
          </a:p>
          <a:p>
            <a:pPr marL="0" indent="0" algn="ctr" rtl="1">
              <a:lnSpc>
                <a:spcPct val="200000"/>
              </a:lnSpc>
              <a:buNone/>
            </a:pPr>
            <a:r>
              <a:rPr lang="ar-JO" sz="3200" b="1" dirty="0">
                <a:solidFill>
                  <a:schemeClr val="bg1"/>
                </a:solidFill>
              </a:rPr>
              <a:t>بمعنى عدم أخذ ممتلكات غيرنا وحقوق الآخر وأملاكه.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ar-JO" sz="3200" b="1" dirty="0">
                <a:solidFill>
                  <a:schemeClr val="bg1"/>
                </a:solidFill>
              </a:rPr>
              <a:t>ومَن يُخالف الوصيّه يُعد سارقاً.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8D04B5-66CA-4201-A7F5-E5273C282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881"/>
            <a:ext cx="4191000" cy="484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24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D9ADE-4ACF-4353-AB73-08EBAAE4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9600"/>
            <a:ext cx="6549490" cy="842682"/>
          </a:xfrm>
        </p:spPr>
        <p:txBody>
          <a:bodyPr/>
          <a:lstStyle/>
          <a:p>
            <a:pPr algn="ctr" rtl="1"/>
            <a:r>
              <a:rPr lang="ar-JO" sz="4400" b="1" dirty="0">
                <a:solidFill>
                  <a:schemeClr val="bg1"/>
                </a:solidFill>
              </a:rPr>
              <a:t>مَن هو السارق :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61E115-5582-472F-8260-D7AE610ED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92252"/>
            <a:ext cx="2395448" cy="260130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875ACB-BB1C-4519-A069-5C102B705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2" y="3801630"/>
            <a:ext cx="2395448" cy="2601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1DB0A6-5E9C-4584-A254-AFD7A7DB82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10" y="2168696"/>
            <a:ext cx="2723579" cy="324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3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C880-C58A-4633-903E-7FD918686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55" y="838200"/>
            <a:ext cx="6930490" cy="918882"/>
          </a:xfrm>
        </p:spPr>
        <p:txBody>
          <a:bodyPr/>
          <a:lstStyle/>
          <a:p>
            <a:pPr algn="ctr" rtl="1"/>
            <a:r>
              <a:rPr lang="ar-JO" sz="4800" b="1" dirty="0">
                <a:solidFill>
                  <a:schemeClr val="bg1"/>
                </a:solidFill>
              </a:rPr>
              <a:t>مَن هو السارق :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81A52-70B9-463A-9CB1-15F1875FA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905000"/>
            <a:ext cx="8915400" cy="457200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JO" sz="2800" b="1" dirty="0">
                <a:solidFill>
                  <a:srgbClr val="FFC000"/>
                </a:solidFill>
              </a:rPr>
              <a:t>1- مَن وَجَدَ نقوداً أو أشياء وعرفَ صاحبها ولم يَرُدَّها.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JO" sz="2800" b="1" dirty="0">
                <a:solidFill>
                  <a:srgbClr val="FFC000"/>
                </a:solidFill>
              </a:rPr>
              <a:t>2- مديون ولم يَفِ ما عليه من الديون أو أنه ينكرها أو لا يدفع أجرة العامل العادلة.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JO" sz="2800" b="1" dirty="0">
                <a:solidFill>
                  <a:srgbClr val="FFC000"/>
                </a:solidFill>
              </a:rPr>
              <a:t>3- مَن يغِشُّ أو يخدع في الميزان وفي البيع والشراء.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JO" sz="2800" b="1" dirty="0">
                <a:solidFill>
                  <a:srgbClr val="FFC000"/>
                </a:solidFill>
              </a:rPr>
              <a:t>4- مَن يُساعد الآخرين على السرقة أو يقبل أموالاً وأشياء مسروقة.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JO" sz="2800" b="1" dirty="0">
                <a:solidFill>
                  <a:srgbClr val="FFC000"/>
                </a:solidFill>
              </a:rPr>
              <a:t>5- مَن يستغل وقت العمل للقيام بأعمال خاصه به أو هدر الوقت.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0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DA910-E084-4812-8EFF-0A60757C1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2718"/>
            <a:ext cx="6016090" cy="995082"/>
          </a:xfrm>
        </p:spPr>
        <p:txBody>
          <a:bodyPr/>
          <a:lstStyle/>
          <a:p>
            <a:pPr algn="ctr" rtl="1"/>
            <a:r>
              <a:rPr lang="ar-JO" sz="5400" b="1" dirty="0">
                <a:solidFill>
                  <a:srgbClr val="FF0000"/>
                </a:solidFill>
              </a:rPr>
              <a:t>الوصية التاسعة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D72D2-68E9-4405-829F-CC7DFD99A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5001"/>
            <a:ext cx="7176868" cy="446394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4400" b="1" dirty="0">
                <a:solidFill>
                  <a:srgbClr val="FFC000"/>
                </a:solidFill>
              </a:rPr>
              <a:t>" لا تشهد على قريبك شهادة زورٍ "</a:t>
            </a:r>
          </a:p>
          <a:p>
            <a:pPr marL="0" indent="0" algn="ctr" rtl="1">
              <a:buNone/>
            </a:pPr>
            <a:r>
              <a:rPr lang="ar-JO" sz="3200" b="1" dirty="0">
                <a:solidFill>
                  <a:schemeClr val="bg1"/>
                </a:solidFill>
              </a:rPr>
              <a:t>"هذه الوصيّة تنهي عن مخالفة قول الصدق والحق".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04452-5E92-4EAF-B0B7-B23863DF7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0"/>
            <a:ext cx="4370419" cy="27178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284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F11F-7E7A-4FB0-9918-725A75BA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355" y="990600"/>
            <a:ext cx="6473290" cy="842682"/>
          </a:xfrm>
        </p:spPr>
        <p:txBody>
          <a:bodyPr/>
          <a:lstStyle/>
          <a:p>
            <a:pPr algn="ctr" rtl="1"/>
            <a:r>
              <a:rPr lang="ar-JO" dirty="0"/>
              <a:t>الوصية العاشرة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CA7B2-9460-4E85-8B7A-C9844A09D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07457"/>
            <a:ext cx="7394427" cy="842682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4000" b="1" dirty="0">
                <a:solidFill>
                  <a:srgbClr val="FFC000"/>
                </a:solidFill>
              </a:rPr>
              <a:t>" لا تشتهِ بيت قريبك. ولا شيئاً ممّا لقريبك "</a:t>
            </a:r>
            <a:endParaRPr lang="en-US" sz="4000" b="1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F1DAB4-6FB9-4EF9-8D21-876C18C01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29000"/>
            <a:ext cx="5266403" cy="2962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942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8D25C-E482-43E1-B65F-447B300C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5330290" cy="1223682"/>
          </a:xfrm>
        </p:spPr>
        <p:txBody>
          <a:bodyPr/>
          <a:lstStyle/>
          <a:p>
            <a:pPr algn="r" rtl="1"/>
            <a:r>
              <a:rPr lang="ar-JO" sz="6600" dirty="0"/>
              <a:t>آية الدرس للحفظ :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4C96E-8DEC-41D7-872C-F895C900B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08836"/>
            <a:ext cx="6711654" cy="4195481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JO" sz="5400" dirty="0">
                <a:solidFill>
                  <a:srgbClr val="FFC000"/>
                </a:solidFill>
              </a:rPr>
              <a:t>(( هذه هي وصيَّتي : أن يُحِبَّ بعضكُم بعضاً كما أحببتكم )) </a:t>
            </a:r>
            <a:r>
              <a:rPr lang="ar-JO" sz="2800" dirty="0">
                <a:solidFill>
                  <a:srgbClr val="FF0000"/>
                </a:solidFill>
              </a:rPr>
              <a:t>(يوحنا 15 : 12)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7F23D-6983-49E3-BCE4-1D4BF64CA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8"/>
          <a:stretch/>
        </p:blipFill>
        <p:spPr>
          <a:xfrm>
            <a:off x="2696174" y="4648200"/>
            <a:ext cx="3751652" cy="192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882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890" y="609600"/>
            <a:ext cx="6705600" cy="8382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1"/>
            <a:r>
              <a:rPr lang="ar-JO" sz="4400" b="1" cap="none" dirty="0">
                <a:ln/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ما هي الوصايا </a:t>
            </a:r>
            <a:r>
              <a:rPr lang="ar-JO" sz="4400" b="1" dirty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الستة المتبقيّة</a:t>
            </a:r>
            <a:r>
              <a:rPr lang="ar-JO" sz="4400" b="1" cap="none" dirty="0">
                <a:ln/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؟</a:t>
            </a:r>
            <a:endParaRPr lang="en-US" sz="4400" b="1" cap="none" dirty="0">
              <a:ln/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4582" y="1765625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هي وصايا تتحدَّث عن علاقة الإنسان بأخيه الإنسان، وتؤكِّد على احترام حياتِهِ ومالِهِ ومُمتلكاتِهِ وسُمعَتِهِ.</a:t>
            </a:r>
          </a:p>
          <a:p>
            <a:pPr algn="ctr" rtl="1"/>
            <a:r>
              <a:rPr lang="ar-JO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وهي " المحبة "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28460-49F0-44BB-B821-79AA87675A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t="34444" r="14445" b="8889"/>
          <a:stretch/>
        </p:blipFill>
        <p:spPr>
          <a:xfrm>
            <a:off x="3552041" y="4276393"/>
            <a:ext cx="2039917" cy="2419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2900"/>
            <a:ext cx="5638800" cy="914400"/>
          </a:xfrm>
        </p:spPr>
        <p:txBody>
          <a:bodyPr>
            <a:normAutofit/>
          </a:bodyPr>
          <a:lstStyle/>
          <a:p>
            <a:pPr algn="ctr" rtl="1"/>
            <a:r>
              <a:rPr lang="ar-JO" sz="44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Arial" pitchFamily="34" charset="0"/>
                <a:cs typeface="Arial" pitchFamily="34" charset="0"/>
              </a:rPr>
              <a:t>اللوح الثاني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owchart: Delay 6"/>
          <p:cNvSpPr/>
          <p:nvPr/>
        </p:nvSpPr>
        <p:spPr>
          <a:xfrm rot="16200000">
            <a:off x="2019301" y="1746150"/>
            <a:ext cx="5105398" cy="4508699"/>
          </a:xfrm>
          <a:prstGeom prst="flowChartDelay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8500" y="1981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b="1" dirty="0">
                <a:solidFill>
                  <a:schemeClr val="bg1"/>
                </a:solidFill>
                <a:latin typeface="Arial" pitchFamily="34" charset="0"/>
              </a:rPr>
              <a:t>ستة وصايا</a:t>
            </a:r>
            <a:r>
              <a:rPr lang="ar-JO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3850" y="3160931"/>
            <a:ext cx="4311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5- أكرم أباك وأُمَك.</a:t>
            </a:r>
          </a:p>
          <a:p>
            <a:pPr algn="r" rtl="1"/>
            <a:r>
              <a:rPr lang="ar-JO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6- لا تَقتُل.</a:t>
            </a:r>
          </a:p>
          <a:p>
            <a:pPr algn="r" rtl="1"/>
            <a:r>
              <a:rPr lang="ar-JO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7- لا تزنِ.</a:t>
            </a:r>
          </a:p>
          <a:p>
            <a:pPr algn="r" rtl="1"/>
            <a:r>
              <a:rPr lang="ar-JO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8- لا تسرِق.</a:t>
            </a:r>
          </a:p>
          <a:p>
            <a:pPr algn="r" rtl="1"/>
            <a:r>
              <a:rPr lang="ar-JO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9- لا تشهَد على قريبك شهادة زور.</a:t>
            </a:r>
          </a:p>
          <a:p>
            <a:pPr algn="r" rtl="1"/>
            <a:r>
              <a:rPr lang="ar-JO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10- لا تشتهِ بيت قريبك.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2718"/>
            <a:ext cx="5863690" cy="842682"/>
          </a:xfrm>
        </p:spPr>
        <p:txBody>
          <a:bodyPr>
            <a:normAutofit/>
          </a:bodyPr>
          <a:lstStyle/>
          <a:p>
            <a:pPr algn="ctr"/>
            <a:r>
              <a:rPr lang="ar-JO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الوصية الخامسة :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2A9E6-021E-4B89-92A5-F426DB8A0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555" y="1382593"/>
            <a:ext cx="7744890" cy="3505200"/>
          </a:xfrm>
        </p:spPr>
        <p:txBody>
          <a:bodyPr>
            <a:normAutofit/>
          </a:bodyPr>
          <a:lstStyle/>
          <a:p>
            <a:pPr marL="0" indent="0" algn="ctr" rtl="1">
              <a:lnSpc>
                <a:spcPct val="110000"/>
              </a:lnSpc>
              <a:buNone/>
            </a:pPr>
            <a:r>
              <a:rPr lang="ar-JO" sz="4000" dirty="0">
                <a:solidFill>
                  <a:srgbClr val="FFC000"/>
                </a:solidFill>
              </a:rPr>
              <a:t>" أكرِم أباكَ وأُمَّكَ، لكي تطول أيامُكَ على الأرض التي يُعطيكَ الرَّبُ إلهُكَ ".</a:t>
            </a:r>
            <a:endParaRPr lang="en-US" sz="4000" dirty="0">
              <a:solidFill>
                <a:srgbClr val="FFC000"/>
              </a:solidFill>
            </a:endParaRPr>
          </a:p>
          <a:p>
            <a:pPr marL="0" indent="0" algn="ctr" rtl="1">
              <a:buNone/>
            </a:pPr>
            <a:endParaRPr lang="ar-JO" sz="4000" dirty="0">
              <a:solidFill>
                <a:srgbClr val="FFC000"/>
              </a:solidFill>
            </a:endParaRPr>
          </a:p>
          <a:p>
            <a:pPr marL="0" indent="0" algn="ctr" rtl="1">
              <a:buNone/>
            </a:pPr>
            <a:r>
              <a:rPr lang="ar-JO" sz="3200" dirty="0"/>
              <a:t>هذه الوصيّة تبيّن </a:t>
            </a:r>
            <a:r>
              <a:rPr lang="ar-JO" sz="3200" b="1" dirty="0">
                <a:solidFill>
                  <a:srgbClr val="FFC000"/>
                </a:solidFill>
              </a:rPr>
              <a:t>أهمية إكرام الوالدين </a:t>
            </a:r>
            <a:r>
              <a:rPr lang="ar-JO" sz="3200" dirty="0"/>
              <a:t>من خلال :</a:t>
            </a:r>
          </a:p>
          <a:p>
            <a:pPr marL="0" indent="0" algn="ctr" rtl="1">
              <a:buNone/>
            </a:pPr>
            <a:r>
              <a:rPr lang="ar-JO" sz="3200" dirty="0"/>
              <a:t>1- المحبة 2- الطاعة 3- الإحترام 4- المساعدة 5- النجاح . 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7BEEF-E114-4233-9ED1-EAFC5F708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2" r="17519"/>
          <a:stretch/>
        </p:blipFill>
        <p:spPr>
          <a:xfrm>
            <a:off x="2372164" y="5029200"/>
            <a:ext cx="4399671" cy="16654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1677"/>
            <a:ext cx="5486400" cy="2150336"/>
          </a:xfrm>
        </p:spPr>
        <p:txBody>
          <a:bodyPr>
            <a:noAutofit/>
          </a:bodyPr>
          <a:lstStyle/>
          <a:p>
            <a:pPr algn="ctr" rtl="1"/>
            <a:r>
              <a:rPr lang="ar-JO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الوصية السادسة</a:t>
            </a:r>
            <a:br>
              <a:rPr lang="ar-JO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ar-JO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ar-JO" sz="4800" b="1" dirty="0">
                <a:latin typeface="Arial" pitchFamily="34" charset="0"/>
                <a:cs typeface="Arial" pitchFamily="34" charset="0"/>
              </a:rPr>
            </a:br>
            <a:r>
              <a:rPr lang="ar-JO" sz="4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" لا تَقتُل "</a:t>
            </a:r>
            <a:endParaRPr lang="en-US" sz="4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2897268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القتل ثلاث أنواع :</a:t>
            </a:r>
            <a:endParaRPr lang="en-US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41056"/>
            <a:ext cx="8915400" cy="2886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JO" sz="3200" b="1" dirty="0">
                <a:latin typeface="Arial" pitchFamily="34" charset="0"/>
                <a:cs typeface="Arial" pitchFamily="34" charset="0"/>
              </a:rPr>
              <a:t>1. القتل الفعلي. </a:t>
            </a:r>
            <a:r>
              <a:rPr lang="ar-JO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مثل ( الإنتحار ) او (قتل الآخرين الذي يؤدي إلى الموت الكُليّ)</a:t>
            </a:r>
          </a:p>
          <a:p>
            <a:pPr algn="r" rtl="1">
              <a:lnSpc>
                <a:spcPct val="150000"/>
              </a:lnSpc>
            </a:pPr>
            <a:r>
              <a:rPr lang="ar-JO" sz="3200" b="1" dirty="0">
                <a:latin typeface="Arial" pitchFamily="34" charset="0"/>
                <a:cs typeface="Arial" pitchFamily="34" charset="0"/>
              </a:rPr>
              <a:t>2. القتل الجُزئي. </a:t>
            </a:r>
            <a:r>
              <a:rPr lang="ar-JO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أي الإعتداء على الآخرين وإيذائهم </a:t>
            </a:r>
            <a:r>
              <a:rPr lang="ar-JO" sz="2400" b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أو تعذيبهم </a:t>
            </a:r>
            <a:r>
              <a:rPr lang="ar-JO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أو تشويههم.</a:t>
            </a:r>
          </a:p>
          <a:p>
            <a:pPr algn="r" rtl="1">
              <a:lnSpc>
                <a:spcPct val="150000"/>
              </a:lnSpc>
            </a:pPr>
            <a:r>
              <a:rPr lang="ar-JO" sz="3200" b="1" dirty="0">
                <a:latin typeface="Arial" pitchFamily="34" charset="0"/>
                <a:cs typeface="Arial" pitchFamily="34" charset="0"/>
              </a:rPr>
              <a:t>3. القتل المعنوي أو النفسي. </a:t>
            </a:r>
            <a:r>
              <a:rPr lang="ar-JO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أي التشهير بالآخرين والإساءة إلى سمعتهم، والشَكِّ بالآخرين، والشتم وجرح شعورهم.</a:t>
            </a:r>
            <a:endParaRPr lang="en-US" sz="36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5D528-2F1B-449E-82A0-A075C98A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80737" y="1673856"/>
            <a:ext cx="2819400" cy="19928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791200" cy="3733799"/>
          </a:xfrm>
        </p:spPr>
        <p:txBody>
          <a:bodyPr>
            <a:noAutofit/>
          </a:bodyPr>
          <a:lstStyle/>
          <a:p>
            <a:pPr algn="ctr" rtl="1">
              <a:lnSpc>
                <a:spcPct val="200000"/>
              </a:lnSpc>
            </a:pPr>
            <a:r>
              <a:rPr lang="ar-JO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الوصية السابعة :</a:t>
            </a:r>
            <a:br>
              <a:rPr lang="ar-JO" sz="4400" b="1" dirty="0">
                <a:latin typeface="Arial" pitchFamily="34" charset="0"/>
                <a:cs typeface="Arial" pitchFamily="34" charset="0"/>
              </a:rPr>
            </a:br>
            <a:r>
              <a:rPr lang="ar-JO" sz="7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" لا تَزْنِ "</a:t>
            </a:r>
            <a:endParaRPr lang="en-US" sz="72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0386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الزنى : </a:t>
            </a:r>
            <a:r>
              <a:rPr lang="ar-JO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هي خطيئة حرَّمَها الله لأنها تُدنِّس النَفس والجَسد.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F5D64-9C66-4671-BC1F-44AFE9F03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371600"/>
            <a:ext cx="7055380" cy="766482"/>
          </a:xfrm>
        </p:spPr>
        <p:txBody>
          <a:bodyPr/>
          <a:lstStyle/>
          <a:p>
            <a:pPr algn="r" rtl="1"/>
            <a:r>
              <a:rPr lang="ar-JO" sz="3600" b="1" dirty="0">
                <a:solidFill>
                  <a:srgbClr val="FFFF00"/>
                </a:solidFill>
              </a:rPr>
              <a:t>الأسباب التي تعود للوقوع في خطيئة الزنى :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5EFAB-8426-4488-B83C-969B77E7F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743200"/>
            <a:ext cx="8534400" cy="3585881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1- البُعد عن الله وتعاليم الكنيسة.</a:t>
            </a:r>
          </a:p>
          <a:p>
            <a:pPr marL="0" indent="0" algn="r" rtl="1">
              <a:buNone/>
            </a:pP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2- مصاحبة رفاق السوء والعيش في بيئة غير سليمة.</a:t>
            </a:r>
          </a:p>
          <a:p>
            <a:pPr marL="0" indent="0" algn="r" rtl="1">
              <a:buNone/>
            </a:pP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3- قراءة الكتب والنشرات المُخلَّة للآداب.</a:t>
            </a:r>
          </a:p>
          <a:p>
            <a:pPr marL="0" indent="0" algn="r" rtl="1">
              <a:buNone/>
            </a:pPr>
            <a:r>
              <a:rPr lang="ar-JO" sz="4000" b="1" dirty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4- مشاهدة الصور والأفلام الإباحيّة أو سماع الأغاني والفُكاهات غير اللائقة.</a:t>
            </a:r>
            <a:endParaRPr lang="en-US" sz="4000" b="1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346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0F9D7-AB74-4F24-AFC7-4FFB787E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2202120"/>
            <a:ext cx="4921780" cy="766482"/>
          </a:xfrm>
        </p:spPr>
        <p:txBody>
          <a:bodyPr/>
          <a:lstStyle/>
          <a:p>
            <a:pPr algn="r" rtl="1"/>
            <a:r>
              <a:rPr lang="ar-JO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كيف ننتصر على الخطيئة :</a:t>
            </a:r>
            <a:endParaRPr lang="en-US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65F9E-C6C3-4585-8581-5C4FAE0D1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200400"/>
            <a:ext cx="8382000" cy="2850838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ar-JO" sz="3200" b="1" dirty="0">
                <a:solidFill>
                  <a:srgbClr val="FF0000"/>
                </a:solidFill>
              </a:rPr>
              <a:t>أولاً : </a:t>
            </a:r>
            <a:r>
              <a:rPr lang="ar-JO" sz="3200" b="1" dirty="0"/>
              <a:t>تحصين الفكر والقلب بمحبة الله.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JO" sz="3200" b="1" dirty="0">
                <a:solidFill>
                  <a:srgbClr val="FF0000"/>
                </a:solidFill>
              </a:rPr>
              <a:t>ثانياً : </a:t>
            </a:r>
            <a:r>
              <a:rPr lang="ar-JO" sz="3200" b="1" dirty="0"/>
              <a:t>الإبتعاد عن أوقات الفراغ، واستغلال الوقت بأعمال مفيدة.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ar-JO" sz="3200" b="1" dirty="0">
                <a:solidFill>
                  <a:srgbClr val="FF0000"/>
                </a:solidFill>
              </a:rPr>
              <a:t>ثالثاً : </a:t>
            </a:r>
            <a:r>
              <a:rPr lang="ar-JO" sz="3200" b="1" dirty="0"/>
              <a:t>الإبتعاد عن رفاق السوء والبيئة الشريرة.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614431-A868-41FF-9134-B1A1A975C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2209800" cy="23590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1227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426</TotalTime>
  <Words>438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Arabic Typesetting</vt:lpstr>
      <vt:lpstr>Arial</vt:lpstr>
      <vt:lpstr>Century Gothic</vt:lpstr>
      <vt:lpstr>Times New Roman</vt:lpstr>
      <vt:lpstr>Wingdings 3</vt:lpstr>
      <vt:lpstr>Ion</vt:lpstr>
      <vt:lpstr>التربية الدينية المسيحية  الصف الخامس الأساسي  </vt:lpstr>
      <vt:lpstr>آية الدرس للحفظ :</vt:lpstr>
      <vt:lpstr>ما هي الوصايا الستة المتبقيّة؟</vt:lpstr>
      <vt:lpstr>اللوح الثاني</vt:lpstr>
      <vt:lpstr>الوصية الخامسة :</vt:lpstr>
      <vt:lpstr>الوصية السادسة   " لا تَقتُل "</vt:lpstr>
      <vt:lpstr>الوصية السابعة : " لا تَزْنِ "</vt:lpstr>
      <vt:lpstr>الأسباب التي تعود للوقوع في خطيئة الزنى :</vt:lpstr>
      <vt:lpstr>كيف ننتصر على الخطيئة :</vt:lpstr>
      <vt:lpstr>الوصيِّة الثامنة :</vt:lpstr>
      <vt:lpstr>مَن هو السارق :</vt:lpstr>
      <vt:lpstr>مَن هو السارق :</vt:lpstr>
      <vt:lpstr>الوصية التاسعة</vt:lpstr>
      <vt:lpstr>الوصية العاشرة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Muneer Haddad</cp:lastModifiedBy>
  <cp:revision>59</cp:revision>
  <dcterms:created xsi:type="dcterms:W3CDTF">2021-02-21T15:48:17Z</dcterms:created>
  <dcterms:modified xsi:type="dcterms:W3CDTF">2023-03-27T08:11:29Z</dcterms:modified>
</cp:coreProperties>
</file>