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60" r:id="rId3"/>
    <p:sldId id="262" r:id="rId4"/>
    <p:sldId id="263" r:id="rId5"/>
    <p:sldId id="259" r:id="rId6"/>
    <p:sldId id="258" r:id="rId7"/>
    <p:sldId id="264" r:id="rId8"/>
    <p:sldId id="265" r:id="rId9"/>
    <p:sldId id="25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3/16/2021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3/16/2021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3/16/2021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3/16/2021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3/16/2021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3/16/2021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3/16/2021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3/16/2021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3/16/2021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3/16/2021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3/16/2021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3/16/2021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E6B84-B90F-4C75-B904-793C445ED2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JO" sz="16600" b="1" dirty="0">
                <a:latin typeface="Arial" panose="020B0604020202020204" pitchFamily="34" charset="0"/>
                <a:cs typeface="Arial" panose="020B0604020202020204" pitchFamily="34" charset="0"/>
              </a:rPr>
              <a:t>التَّدْريباتُ</a:t>
            </a:r>
            <a:endParaRPr lang="en-US" sz="1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5F5A55-8914-4E87-9242-19381A0CAD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JO" sz="2400" dirty="0">
                <a:solidFill>
                  <a:srgbClr val="FF0000"/>
                </a:solidFill>
              </a:rPr>
              <a:t>ص28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57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9007E-73EB-4BE5-971A-7EC45E445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42594"/>
            <a:ext cx="10515600" cy="1371600"/>
          </a:xfrm>
        </p:spPr>
        <p:txBody>
          <a:bodyPr>
            <a:normAutofit fontScale="90000"/>
          </a:bodyPr>
          <a:lstStyle/>
          <a:p>
            <a:pPr algn="r"/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 امْلَأ</a:t>
            </a: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ِ </a:t>
            </a:r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الْفَراغَ بِـ (إِنَّ)، وَلاحِظْ حَرَكَةَ آخِرِ الْكَلِمَتَيْنِ الْمُلَوَّنَتَيْنِ</a:t>
            </a: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 ثمَّ اقْرَأْ:</a:t>
            </a:r>
            <a:b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839B42-8862-49A9-973F-3AE8028E5F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أ- </a:t>
            </a:r>
            <a:r>
              <a:rPr lang="ar-JO" sz="3200" dirty="0">
                <a:latin typeface="Arial" panose="020B0604020202020204" pitchFamily="34" charset="0"/>
                <a:cs typeface="Arial" panose="020B0604020202020204" pitchFamily="34" charset="0"/>
              </a:rPr>
              <a:t>.....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ar-SA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اللهَ غَفورٌ.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            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ب- </a:t>
            </a:r>
            <a:r>
              <a:rPr lang="ar-JO" sz="3200" dirty="0">
                <a:latin typeface="Arial" panose="020B0604020202020204" pitchFamily="34" charset="0"/>
                <a:cs typeface="Arial" panose="020B0604020202020204" pitchFamily="34" charset="0"/>
              </a:rPr>
              <a:t>.....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r>
              <a:rPr lang="ar-SA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الْأَعْمِدَةَ مُتَوَّجَةٌ.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ج- </a:t>
            </a:r>
            <a:r>
              <a:rPr lang="ar-JO" sz="3200" dirty="0">
                <a:latin typeface="Arial" panose="020B0604020202020204" pitchFamily="34" charset="0"/>
                <a:cs typeface="Arial" panose="020B0604020202020204" pitchFamily="34" charset="0"/>
              </a:rPr>
              <a:t>.....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r>
              <a:rPr lang="ar-SA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الرَّبيعَ جَميلٌ.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د- </a:t>
            </a:r>
            <a:r>
              <a:rPr lang="ar-JO" sz="3200" dirty="0">
                <a:latin typeface="Arial" panose="020B0604020202020204" pitchFamily="34" charset="0"/>
                <a:cs typeface="Arial" panose="020B0604020202020204" pitchFamily="34" charset="0"/>
              </a:rPr>
              <a:t>.....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r>
              <a:rPr lang="ar-SA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الظَّلامَ حالِكٌ.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indent="0" algn="r">
              <a:lnSpc>
                <a:spcPct val="150000"/>
              </a:lnSpc>
              <a:buNone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264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9007E-73EB-4BE5-971A-7EC45E445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42594"/>
            <a:ext cx="10515600" cy="1371600"/>
          </a:xfrm>
        </p:spPr>
        <p:txBody>
          <a:bodyPr>
            <a:normAutofit fontScale="90000"/>
          </a:bodyPr>
          <a:lstStyle/>
          <a:p>
            <a:pPr algn="r"/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 امْلَأ</a:t>
            </a: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ِ </a:t>
            </a:r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الْفَراغَ بِـ (إِنَّ)، وَلاحِظْ حَرَكَةَ آخِرِ الْكَلِمَتَيْنِ الْمُلَوَّنَتَيْنِ</a:t>
            </a: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 ثمَّ اقْرَأْ:</a:t>
            </a:r>
            <a:b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839B42-8862-49A9-973F-3AE8028E5F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أ- </a:t>
            </a:r>
            <a:r>
              <a:rPr lang="ar-SA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إِنَّ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ar-SA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اللهَ غَفورٌ.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            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ب-</a:t>
            </a:r>
            <a:r>
              <a:rPr lang="ar-SA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إِنَّ 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ar-SA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الْأَعْمِدَةَ مُتَوَّجَةٌ.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ج- </a:t>
            </a:r>
            <a:r>
              <a:rPr lang="ar-SA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إِنَّ 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ar-SA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الرَّبيعَ جَميلٌ.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د- </a:t>
            </a:r>
            <a:r>
              <a:rPr lang="ar-SA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إِنَّ </a:t>
            </a:r>
            <a:r>
              <a:rPr lang="ar-SA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الظَّلامَ حالِكٌ.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indent="0" algn="r">
              <a:lnSpc>
                <a:spcPct val="150000"/>
              </a:lnSpc>
              <a:buNone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143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A95F0-03A4-4614-8786-611A52B00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65043"/>
            <a:ext cx="10058400" cy="1749151"/>
          </a:xfrm>
        </p:spPr>
        <p:txBody>
          <a:bodyPr>
            <a:normAutofit fontScale="90000"/>
          </a:bodyPr>
          <a:lstStyle/>
          <a:p>
            <a:pPr algn="ctr"/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اخْتَرْ مِنَ الشَّكْلِ الْمُجاوِرِ الْكَلِمَةَ الْمُناسِبَةَ لِملْءِ الْفَراغِ،</a:t>
            </a:r>
            <a:b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 وَلاحِظْ حَرَكَةَ الْفَتْحَةِ عَلى آخِرِها ثُمَّ اقرَأْ: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160DE5-51E2-460B-A652-890DFB4B89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19"/>
            <a:ext cx="10058400" cy="4489837"/>
          </a:xfrm>
        </p:spPr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buNone/>
            </a:pPr>
            <a:endParaRPr lang="ar-JO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buNone/>
            </a:pP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أ- </a:t>
            </a:r>
            <a:r>
              <a:rPr lang="ar-SA" sz="2800" b="1" dirty="0">
                <a:latin typeface="Arial" panose="020B0604020202020204" pitchFamily="34" charset="0"/>
                <a:cs typeface="Arial" panose="020B0604020202020204" pitchFamily="34" charset="0"/>
              </a:rPr>
              <a:t>لَيْتَ </a:t>
            </a:r>
            <a:r>
              <a:rPr lang="ar-JO" sz="2800" b="1" dirty="0">
                <a:latin typeface="Arial" panose="020B0604020202020204" pitchFamily="34" charset="0"/>
                <a:cs typeface="Arial" panose="020B0604020202020204" pitchFamily="34" charset="0"/>
              </a:rPr>
              <a:t>.........</a:t>
            </a:r>
            <a:r>
              <a:rPr lang="ar-SA" sz="2800" b="1" dirty="0">
                <a:latin typeface="Arial" panose="020B0604020202020204" pitchFamily="34" charset="0"/>
                <a:cs typeface="Arial" panose="020B0604020202020204" pitchFamily="34" charset="0"/>
              </a:rPr>
              <a:t> مُمْطِرَةٌ ذَهَبًا.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ب- </a:t>
            </a:r>
            <a:r>
              <a:rPr lang="ar-SA" sz="2800" b="1" dirty="0">
                <a:latin typeface="Arial" panose="020B0604020202020204" pitchFamily="34" charset="0"/>
                <a:cs typeface="Arial" panose="020B0604020202020204" pitchFamily="34" charset="0"/>
              </a:rPr>
              <a:t>لَيْتَ </a:t>
            </a:r>
            <a:r>
              <a:rPr lang="ar-JO" sz="2800" b="1" dirty="0">
                <a:latin typeface="Arial" panose="020B0604020202020204" pitchFamily="34" charset="0"/>
                <a:cs typeface="Arial" panose="020B0604020202020204" pitchFamily="34" charset="0"/>
              </a:rPr>
              <a:t> ......... </a:t>
            </a:r>
            <a:r>
              <a:rPr lang="ar-SA" sz="2800" b="1" dirty="0">
                <a:latin typeface="Arial" panose="020B0604020202020204" pitchFamily="34" charset="0"/>
                <a:cs typeface="Arial" panose="020B0604020202020204" pitchFamily="34" charset="0"/>
              </a:rPr>
              <a:t> مِقْدامٌ.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ج- </a:t>
            </a:r>
            <a:r>
              <a:rPr lang="ar-SA" sz="2800" b="1" dirty="0">
                <a:latin typeface="Arial" panose="020B0604020202020204" pitchFamily="34" charset="0"/>
                <a:cs typeface="Arial" panose="020B0604020202020204" pitchFamily="34" charset="0"/>
              </a:rPr>
              <a:t>لَيْتَ </a:t>
            </a:r>
            <a:r>
              <a:rPr lang="ar-JO" sz="2800" b="1" dirty="0">
                <a:latin typeface="Arial" panose="020B0604020202020204" pitchFamily="34" charset="0"/>
                <a:cs typeface="Arial" panose="020B0604020202020204" pitchFamily="34" charset="0"/>
              </a:rPr>
              <a:t> ......... </a:t>
            </a:r>
            <a:r>
              <a:rPr lang="ar-SA" sz="2800" b="1" dirty="0">
                <a:latin typeface="Arial" panose="020B0604020202020204" pitchFamily="34" charset="0"/>
                <a:cs typeface="Arial" panose="020B0604020202020204" pitchFamily="34" charset="0"/>
              </a:rPr>
              <a:t> مُنْتَشِرٌ.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د- </a:t>
            </a:r>
            <a:r>
              <a:rPr lang="ar-SA" sz="2800" b="1" dirty="0">
                <a:latin typeface="Arial" panose="020B0604020202020204" pitchFamily="34" charset="0"/>
                <a:cs typeface="Arial" panose="020B0604020202020204" pitchFamily="34" charset="0"/>
              </a:rPr>
              <a:t>لَيْتَ </a:t>
            </a:r>
            <a:r>
              <a:rPr lang="ar-JO" sz="2800" b="1" dirty="0">
                <a:latin typeface="Arial" panose="020B0604020202020204" pitchFamily="34" charset="0"/>
                <a:cs typeface="Arial" panose="020B0604020202020204" pitchFamily="34" charset="0"/>
              </a:rPr>
              <a:t> ......... </a:t>
            </a:r>
            <a:r>
              <a:rPr lang="ar-SA" sz="2800" b="1" dirty="0">
                <a:latin typeface="Arial" panose="020B0604020202020204" pitchFamily="34" charset="0"/>
                <a:cs typeface="Arial" panose="020B0604020202020204" pitchFamily="34" charset="0"/>
              </a:rPr>
              <a:t> دائِمَةٌ.</a:t>
            </a:r>
          </a:p>
          <a:p>
            <a:pPr marL="0" indent="0" algn="r">
              <a:lnSpc>
                <a:spcPct val="150000"/>
              </a:lnSpc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A4692F-5FFD-43E5-9696-1FC4B304A017}"/>
              </a:ext>
            </a:extLst>
          </p:cNvPr>
          <p:cNvSpPr txBox="1"/>
          <p:nvPr/>
        </p:nvSpPr>
        <p:spPr>
          <a:xfrm>
            <a:off x="3935895" y="2130086"/>
            <a:ext cx="2020957" cy="4144661"/>
          </a:xfrm>
          <a:prstGeom prst="rect">
            <a:avLst/>
          </a:prstGeom>
          <a:solidFill>
            <a:srgbClr val="CCCC00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JO" sz="3600" b="1" dirty="0">
                <a:latin typeface="Arial" panose="020B0604020202020204" pitchFamily="34" charset="0"/>
                <a:cs typeface="Arial" panose="020B0604020202020204" pitchFamily="34" charset="0"/>
              </a:rPr>
              <a:t>الْجَبانَ</a:t>
            </a:r>
          </a:p>
          <a:p>
            <a:pPr algn="ctr">
              <a:lnSpc>
                <a:spcPct val="150000"/>
              </a:lnSpc>
            </a:pPr>
            <a:r>
              <a:rPr lang="ar-JO" sz="3600" b="1" dirty="0">
                <a:latin typeface="Arial" panose="020B0604020202020204" pitchFamily="34" charset="0"/>
                <a:cs typeface="Arial" panose="020B0604020202020204" pitchFamily="34" charset="0"/>
              </a:rPr>
              <a:t>السَّعادَةَ</a:t>
            </a:r>
          </a:p>
          <a:p>
            <a:pPr algn="ctr">
              <a:lnSpc>
                <a:spcPct val="150000"/>
              </a:lnSpc>
            </a:pPr>
            <a:r>
              <a:rPr lang="ar-JO" sz="3600" b="1" dirty="0">
                <a:latin typeface="Arial" panose="020B0604020202020204" pitchFamily="34" charset="0"/>
                <a:cs typeface="Arial" panose="020B0604020202020204" pitchFamily="34" charset="0"/>
              </a:rPr>
              <a:t>السَّماءَ</a:t>
            </a:r>
          </a:p>
          <a:p>
            <a:pPr algn="ctr">
              <a:lnSpc>
                <a:spcPct val="150000"/>
              </a:lnSpc>
            </a:pPr>
            <a:r>
              <a:rPr lang="ar-JO" sz="3600" b="1" dirty="0">
                <a:latin typeface="Arial" panose="020B0604020202020204" pitchFamily="34" charset="0"/>
                <a:cs typeface="Arial" panose="020B0604020202020204" pitchFamily="34" charset="0"/>
              </a:rPr>
              <a:t>الْقَلَمَ</a:t>
            </a:r>
          </a:p>
          <a:p>
            <a:pPr algn="ctr">
              <a:lnSpc>
                <a:spcPct val="150000"/>
              </a:lnSpc>
            </a:pPr>
            <a:r>
              <a:rPr lang="ar-JO" sz="3600" b="1" dirty="0">
                <a:latin typeface="Arial" panose="020B0604020202020204" pitchFamily="34" charset="0"/>
                <a:cs typeface="Arial" panose="020B0604020202020204" pitchFamily="34" charset="0"/>
              </a:rPr>
              <a:t>الْوَفاءَ</a:t>
            </a:r>
          </a:p>
        </p:txBody>
      </p:sp>
    </p:spTree>
    <p:extLst>
      <p:ext uri="{BB962C8B-B14F-4D97-AF65-F5344CB8AC3E}">
        <p14:creationId xmlns:p14="http://schemas.microsoft.com/office/powerpoint/2010/main" val="2492230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A95F0-03A4-4614-8786-611A52B00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اخْتَرْ مِنَ الشَّكلِ المُجاوِرِ الْكَلِمَةَ الْمُناسِبَةَ لِملءِ الْفَراغِ، وَلاحِظْ حَرَكَةَ الْفَتْحَةِ عَلى آخِرِها ثُمَّ اقرَأْ: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160DE5-51E2-460B-A652-890DFB4B89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19"/>
            <a:ext cx="10058400" cy="4337437"/>
          </a:xfrm>
        </p:spPr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buNone/>
            </a:pPr>
            <a:endParaRPr lang="ar-JO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buNone/>
            </a:pPr>
            <a:r>
              <a:rPr lang="ar-SA" sz="2800" b="1" dirty="0">
                <a:latin typeface="Arial" panose="020B0604020202020204" pitchFamily="34" charset="0"/>
                <a:cs typeface="Arial" panose="020B0604020202020204" pitchFamily="34" charset="0"/>
              </a:rPr>
              <a:t>أ-</a:t>
            </a: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2800" b="1" dirty="0">
                <a:latin typeface="Arial" panose="020B0604020202020204" pitchFamily="34" charset="0"/>
                <a:cs typeface="Arial" panose="020B0604020202020204" pitchFamily="34" charset="0"/>
              </a:rPr>
              <a:t>لَيْتَ </a:t>
            </a:r>
            <a:r>
              <a:rPr lang="ar-SA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السَّماءَ</a:t>
            </a:r>
            <a:r>
              <a:rPr lang="ar-SA" sz="2800" b="1" dirty="0">
                <a:latin typeface="Arial" panose="020B0604020202020204" pitchFamily="34" charset="0"/>
                <a:cs typeface="Arial" panose="020B0604020202020204" pitchFamily="34" charset="0"/>
              </a:rPr>
              <a:t> مُمْطِرَةٌ ذَهَبًا.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SA" sz="2800" b="1" dirty="0">
                <a:latin typeface="Arial" panose="020B0604020202020204" pitchFamily="34" charset="0"/>
                <a:cs typeface="Arial" panose="020B0604020202020204" pitchFamily="34" charset="0"/>
              </a:rPr>
              <a:t>ب-</a:t>
            </a: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2800" b="1" dirty="0">
                <a:latin typeface="Arial" panose="020B0604020202020204" pitchFamily="34" charset="0"/>
                <a:cs typeface="Arial" panose="020B0604020202020204" pitchFamily="34" charset="0"/>
              </a:rPr>
              <a:t>لَيْتَ </a:t>
            </a:r>
            <a:r>
              <a:rPr lang="ar-SA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الْجَبانَ</a:t>
            </a:r>
            <a:r>
              <a:rPr lang="ar-SA" sz="2800" b="1" dirty="0">
                <a:latin typeface="Arial" panose="020B0604020202020204" pitchFamily="34" charset="0"/>
                <a:cs typeface="Arial" panose="020B0604020202020204" pitchFamily="34" charset="0"/>
              </a:rPr>
              <a:t> مِقْدامٌ.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SA" sz="2800" b="1" dirty="0">
                <a:latin typeface="Arial" panose="020B0604020202020204" pitchFamily="34" charset="0"/>
                <a:cs typeface="Arial" panose="020B0604020202020204" pitchFamily="34" charset="0"/>
              </a:rPr>
              <a:t>ج- لَيْتَ </a:t>
            </a:r>
            <a:r>
              <a:rPr lang="ar-SA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الْوَفاءَ</a:t>
            </a:r>
            <a:r>
              <a:rPr lang="ar-SA" sz="2800" b="1" dirty="0">
                <a:latin typeface="Arial" panose="020B0604020202020204" pitchFamily="34" charset="0"/>
                <a:cs typeface="Arial" panose="020B0604020202020204" pitchFamily="34" charset="0"/>
              </a:rPr>
              <a:t> مُنْتَشِرٌ.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SA" sz="2800" b="1" dirty="0">
                <a:latin typeface="Arial" panose="020B0604020202020204" pitchFamily="34" charset="0"/>
                <a:cs typeface="Arial" panose="020B0604020202020204" pitchFamily="34" charset="0"/>
              </a:rPr>
              <a:t>د- لَيْتَ </a:t>
            </a:r>
            <a:r>
              <a:rPr lang="ar-SA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السَّعادَةَ</a:t>
            </a:r>
            <a:r>
              <a:rPr lang="ar-SA" sz="2800" b="1" dirty="0">
                <a:latin typeface="Arial" panose="020B0604020202020204" pitchFamily="34" charset="0"/>
                <a:cs typeface="Arial" panose="020B0604020202020204" pitchFamily="34" charset="0"/>
              </a:rPr>
              <a:t> دائِمَةٌ.</a:t>
            </a:r>
          </a:p>
          <a:p>
            <a:pPr marL="0" indent="0" algn="r">
              <a:lnSpc>
                <a:spcPct val="150000"/>
              </a:lnSpc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A4692F-5FFD-43E5-9696-1FC4B304A017}"/>
              </a:ext>
            </a:extLst>
          </p:cNvPr>
          <p:cNvSpPr txBox="1"/>
          <p:nvPr/>
        </p:nvSpPr>
        <p:spPr>
          <a:xfrm>
            <a:off x="3935895" y="2130086"/>
            <a:ext cx="2020957" cy="4144661"/>
          </a:xfrm>
          <a:prstGeom prst="rect">
            <a:avLst/>
          </a:prstGeom>
          <a:solidFill>
            <a:srgbClr val="CCCC00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JO" sz="3600" b="1" dirty="0">
                <a:latin typeface="Arial" panose="020B0604020202020204" pitchFamily="34" charset="0"/>
                <a:cs typeface="Arial" panose="020B0604020202020204" pitchFamily="34" charset="0"/>
              </a:rPr>
              <a:t>الْجَبانَ</a:t>
            </a:r>
          </a:p>
          <a:p>
            <a:pPr algn="ctr">
              <a:lnSpc>
                <a:spcPct val="150000"/>
              </a:lnSpc>
            </a:pPr>
            <a:r>
              <a:rPr lang="ar-JO" sz="3600" b="1" dirty="0">
                <a:latin typeface="Arial" panose="020B0604020202020204" pitchFamily="34" charset="0"/>
                <a:cs typeface="Arial" panose="020B0604020202020204" pitchFamily="34" charset="0"/>
              </a:rPr>
              <a:t>السَّعادّةَ</a:t>
            </a:r>
          </a:p>
          <a:p>
            <a:pPr algn="ctr">
              <a:lnSpc>
                <a:spcPct val="150000"/>
              </a:lnSpc>
            </a:pPr>
            <a:r>
              <a:rPr lang="ar-JO" sz="3600" b="1" dirty="0">
                <a:latin typeface="Arial" panose="020B0604020202020204" pitchFamily="34" charset="0"/>
                <a:cs typeface="Arial" panose="020B0604020202020204" pitchFamily="34" charset="0"/>
              </a:rPr>
              <a:t>السَّماءَ</a:t>
            </a:r>
          </a:p>
          <a:p>
            <a:pPr algn="ctr">
              <a:lnSpc>
                <a:spcPct val="150000"/>
              </a:lnSpc>
            </a:pPr>
            <a:r>
              <a:rPr lang="ar-JO" sz="3600" b="1" dirty="0">
                <a:latin typeface="Arial" panose="020B0604020202020204" pitchFamily="34" charset="0"/>
                <a:cs typeface="Arial" panose="020B0604020202020204" pitchFamily="34" charset="0"/>
              </a:rPr>
              <a:t>الْقَلَمَ</a:t>
            </a:r>
          </a:p>
          <a:p>
            <a:pPr algn="ctr">
              <a:lnSpc>
                <a:spcPct val="150000"/>
              </a:lnSpc>
            </a:pPr>
            <a:r>
              <a:rPr lang="ar-JO" sz="3600" b="1" dirty="0">
                <a:latin typeface="Arial" panose="020B0604020202020204" pitchFamily="34" charset="0"/>
                <a:cs typeface="Arial" panose="020B0604020202020204" pitchFamily="34" charset="0"/>
              </a:rPr>
              <a:t>الْوفاءَ</a:t>
            </a:r>
          </a:p>
        </p:txBody>
      </p:sp>
    </p:spTree>
    <p:extLst>
      <p:ext uri="{BB962C8B-B14F-4D97-AF65-F5344CB8AC3E}">
        <p14:creationId xmlns:p14="http://schemas.microsoft.com/office/powerpoint/2010/main" val="1183647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CC7B6-A2C9-4295-85E7-B0F424493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020416"/>
            <a:ext cx="10058400" cy="993777"/>
          </a:xfrm>
        </p:spPr>
        <p:txBody>
          <a:bodyPr>
            <a:normAutofit fontScale="90000"/>
          </a:bodyPr>
          <a:lstStyle/>
          <a:p>
            <a:pPr algn="r"/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ض</a:t>
            </a: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ع</a:t>
            </a: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 كُلّ</a:t>
            </a: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 ك</a:t>
            </a: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ل</a:t>
            </a: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ِ</a:t>
            </a:r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مةٍ م</a:t>
            </a: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ِ</a:t>
            </a:r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مّا ب</a:t>
            </a: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ي</a:t>
            </a: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ن</a:t>
            </a: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 ال</a:t>
            </a: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ق</a:t>
            </a: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و</a:t>
            </a: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س</a:t>
            </a: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ي</a:t>
            </a: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ن</a:t>
            </a: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ِ</a:t>
            </a:r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 في ال</a:t>
            </a: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ف</a:t>
            </a: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راغ</a:t>
            </a: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ِ</a:t>
            </a:r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 ال</a:t>
            </a: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مُناس</a:t>
            </a: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ِ</a:t>
            </a:r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بِ،</a:t>
            </a:r>
            <a:b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وَلاحِظْ حَرَكَةَ آخِرِها ث</a:t>
            </a: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ُ</a:t>
            </a:r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م</a:t>
            </a: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َّ</a:t>
            </a:r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 اق</a:t>
            </a: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ر</a:t>
            </a: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أ</a:t>
            </a: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55EE33-4CC9-4AB4-A1D0-3C1ED7BACF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ar-SA" sz="4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(م</a:t>
            </a:r>
            <a:r>
              <a:rPr lang="ar-JO" sz="4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ُ</a:t>
            </a:r>
            <a:r>
              <a:rPr lang="ar-SA" sz="4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</a:t>
            </a:r>
            <a:r>
              <a:rPr lang="ar-JO" sz="4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4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</a:t>
            </a:r>
            <a:r>
              <a:rPr lang="ar-JO" sz="4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ِ</a:t>
            </a:r>
            <a:r>
              <a:rPr lang="ar-SA" sz="4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</a:t>
            </a:r>
            <a:r>
              <a:rPr lang="ar-JO" sz="4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4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ةٌ، سارٌّ،</a:t>
            </a:r>
            <a:r>
              <a:rPr lang="ar-JO" sz="4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مُسْتَيْقِظٌ،</a:t>
            </a:r>
            <a:r>
              <a:rPr lang="ar-SA" sz="4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ناض</a:t>
            </a:r>
            <a:r>
              <a:rPr lang="ar-JO" sz="4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ِ</a:t>
            </a:r>
            <a:r>
              <a:rPr lang="ar-SA" sz="4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جٌ، م</a:t>
            </a:r>
            <a:r>
              <a:rPr lang="ar-JO" sz="4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ُ</a:t>
            </a:r>
            <a:r>
              <a:rPr lang="ar-SA" sz="4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ق</a:t>
            </a:r>
            <a:r>
              <a:rPr lang="ar-JO" sz="4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4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</a:t>
            </a:r>
            <a:r>
              <a:rPr lang="ar-JO" sz="4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ِ</a:t>
            </a:r>
            <a:r>
              <a:rPr lang="ar-SA" sz="4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ر</a:t>
            </a:r>
            <a:r>
              <a:rPr lang="ar-JO" sz="4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4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ةٌ)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SA" sz="3200" b="1" dirty="0">
                <a:latin typeface="Arial" panose="020B0604020202020204" pitchFamily="34" charset="0"/>
                <a:cs typeface="Arial" panose="020B0604020202020204" pitchFamily="34" charset="0"/>
              </a:rPr>
              <a:t>أ- لَعَلَّ اللَّيْلَةَ </a:t>
            </a:r>
            <a:r>
              <a:rPr lang="ar-JO" sz="3200" b="1" dirty="0">
                <a:latin typeface="Arial" panose="020B0604020202020204" pitchFamily="34" charset="0"/>
                <a:cs typeface="Arial" panose="020B0604020202020204" pitchFamily="34" charset="0"/>
              </a:rPr>
              <a:t>........ </a:t>
            </a:r>
            <a:r>
              <a:rPr lang="ar-SA" sz="32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SA" sz="3200" b="1" dirty="0">
                <a:latin typeface="Arial" panose="020B0604020202020204" pitchFamily="34" charset="0"/>
                <a:cs typeface="Arial" panose="020B0604020202020204" pitchFamily="34" charset="0"/>
              </a:rPr>
              <a:t>ب- لَعَلَّ الْخَبَرَ </a:t>
            </a:r>
            <a:r>
              <a:rPr lang="ar-JO" sz="3200" b="1" dirty="0">
                <a:latin typeface="Arial" panose="020B0604020202020204" pitchFamily="34" charset="0"/>
                <a:cs typeface="Arial" panose="020B0604020202020204" pitchFamily="34" charset="0"/>
              </a:rPr>
              <a:t> ........ </a:t>
            </a:r>
            <a:r>
              <a:rPr lang="ar-SA" sz="32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SA" sz="3200" b="1" dirty="0">
                <a:latin typeface="Arial" panose="020B0604020202020204" pitchFamily="34" charset="0"/>
                <a:cs typeface="Arial" panose="020B0604020202020204" pitchFamily="34" charset="0"/>
              </a:rPr>
              <a:t>ج- لَعَلَّ الْمُسابَقَةَ </a:t>
            </a:r>
            <a:r>
              <a:rPr lang="ar-JO" sz="3200" b="1" dirty="0">
                <a:latin typeface="Arial" panose="020B0604020202020204" pitchFamily="34" charset="0"/>
                <a:cs typeface="Arial" panose="020B0604020202020204" pitchFamily="34" charset="0"/>
              </a:rPr>
              <a:t> ........ </a:t>
            </a:r>
            <a:r>
              <a:rPr lang="ar-SA" sz="32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SA" sz="3200" b="1" dirty="0">
                <a:latin typeface="Arial" panose="020B0604020202020204" pitchFamily="34" charset="0"/>
                <a:cs typeface="Arial" panose="020B0604020202020204" pitchFamily="34" charset="0"/>
              </a:rPr>
              <a:t>د- لَعَلَّ الثَّمَرَ </a:t>
            </a:r>
            <a:r>
              <a:rPr lang="ar-JO" sz="3200" b="1" dirty="0">
                <a:latin typeface="Arial" panose="020B0604020202020204" pitchFamily="34" charset="0"/>
                <a:cs typeface="Arial" panose="020B0604020202020204" pitchFamily="34" charset="0"/>
              </a:rPr>
              <a:t> ........ </a:t>
            </a:r>
            <a:r>
              <a:rPr lang="ar-SA" sz="32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r">
              <a:lnSpc>
                <a:spcPct val="150000"/>
              </a:lnSpc>
              <a:buNone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789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CC7B6-A2C9-4295-85E7-B0F424493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113182"/>
            <a:ext cx="10058400" cy="901011"/>
          </a:xfrm>
        </p:spPr>
        <p:txBody>
          <a:bodyPr>
            <a:normAutofit fontScale="90000"/>
          </a:bodyPr>
          <a:lstStyle/>
          <a:p>
            <a:pPr algn="r"/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ض</a:t>
            </a: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ع</a:t>
            </a: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 كُلّ</a:t>
            </a: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 ك</a:t>
            </a: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ل</a:t>
            </a: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ِ</a:t>
            </a:r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م</a:t>
            </a: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ةٍ م</a:t>
            </a: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ِ</a:t>
            </a:r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مّا ب</a:t>
            </a: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ي</a:t>
            </a: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ن</a:t>
            </a: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 ال</a:t>
            </a: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ق</a:t>
            </a: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و</a:t>
            </a: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س</a:t>
            </a: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ي</a:t>
            </a: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ن</a:t>
            </a: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ِ</a:t>
            </a:r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 في ال</a:t>
            </a: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ف</a:t>
            </a: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راغ</a:t>
            </a: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ِ</a:t>
            </a:r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 ال</a:t>
            </a: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مُناس</a:t>
            </a: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ِ</a:t>
            </a:r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بِ،</a:t>
            </a:r>
            <a:b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 وَلاحِظْ حَرَكَةَ آخِرِها ث</a:t>
            </a: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ُ</a:t>
            </a:r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م</a:t>
            </a: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َّ</a:t>
            </a:r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 اقر</a:t>
            </a: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أ</a:t>
            </a: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55EE33-4CC9-4AB4-A1D0-3C1ED7BACF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ar-SA" sz="4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(ممتعةٌ، سارٌّ، ناضجٌ، مقمرةٌ)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SA" sz="3200" b="1" dirty="0">
                <a:latin typeface="Arial" panose="020B0604020202020204" pitchFamily="34" charset="0"/>
                <a:cs typeface="Arial" panose="020B0604020202020204" pitchFamily="34" charset="0"/>
              </a:rPr>
              <a:t>أ- لَعَلَّ اللَّيْلَةَ </a:t>
            </a:r>
            <a:r>
              <a:rPr lang="ar-SA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مُقْمِرَةٌ.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SA" sz="3200" b="1" dirty="0">
                <a:latin typeface="Arial" panose="020B0604020202020204" pitchFamily="34" charset="0"/>
                <a:cs typeface="Arial" panose="020B0604020202020204" pitchFamily="34" charset="0"/>
              </a:rPr>
              <a:t>ب- لَعَلَّ الْخَبَرَ</a:t>
            </a:r>
            <a:r>
              <a:rPr lang="ar-SA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ar-SA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سارٌّ.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SA" sz="3200" b="1" dirty="0">
                <a:latin typeface="Arial" panose="020B0604020202020204" pitchFamily="34" charset="0"/>
                <a:cs typeface="Arial" panose="020B0604020202020204" pitchFamily="34" charset="0"/>
              </a:rPr>
              <a:t>ج- لَعَلَّ الْمُسابَقَةَ </a:t>
            </a:r>
            <a:r>
              <a:rPr lang="ar-SA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مُمْتِعَةٌ.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SA" sz="3200" b="1" dirty="0">
                <a:latin typeface="Arial" panose="020B0604020202020204" pitchFamily="34" charset="0"/>
                <a:cs typeface="Arial" panose="020B0604020202020204" pitchFamily="34" charset="0"/>
              </a:rPr>
              <a:t>د- لَعَلَّ الثَّمَرَ </a:t>
            </a:r>
            <a:r>
              <a:rPr lang="ar-SA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ناضِجٌ.</a:t>
            </a:r>
          </a:p>
          <a:p>
            <a:pPr marL="0" indent="0" algn="r">
              <a:lnSpc>
                <a:spcPct val="150000"/>
              </a:lnSpc>
              <a:buNone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469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E0200-A6DB-4C8F-BA00-48359E3A2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113182"/>
            <a:ext cx="10058400" cy="901011"/>
          </a:xfrm>
        </p:spPr>
        <p:txBody>
          <a:bodyPr>
            <a:normAutofit fontScale="90000"/>
          </a:bodyPr>
          <a:lstStyle/>
          <a:p>
            <a:pPr algn="r"/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أك</a:t>
            </a: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م</a:t>
            </a: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ِ</a:t>
            </a:r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لِ الْفَراغَ بِالْكَلِمَةِ الْمُناسِبَةِ مِمّا بَيْنَ الْقَوْسَيْنِ عَلى نَمَطِ</a:t>
            </a:r>
            <a:b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 الْمِثالِ ث</a:t>
            </a: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ُ</a:t>
            </a:r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م</a:t>
            </a: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َّ</a:t>
            </a:r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 اقر</a:t>
            </a: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أْ</a:t>
            </a:r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b="1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383F8F3-4A70-4393-9688-386D1B2A5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ar-SA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أُمُّ قَيْسٍ واحِدَةٌ مِنْ أَبْهى الْمُدُنِ.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SA" sz="36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(أ</a:t>
            </a:r>
            <a:r>
              <a:rPr lang="ar-JO" sz="36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36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ج</a:t>
            </a:r>
            <a:r>
              <a:rPr lang="ar-JO" sz="36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36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</a:t>
            </a:r>
            <a:r>
              <a:rPr lang="ar-JO" sz="36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36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لِ، أ</a:t>
            </a:r>
            <a:r>
              <a:rPr lang="ar-JO" sz="36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36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ط</a:t>
            </a:r>
            <a:r>
              <a:rPr lang="ar-JO" sz="36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36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</a:t>
            </a:r>
            <a:r>
              <a:rPr lang="ar-JO" sz="36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36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لِ، أ</a:t>
            </a:r>
            <a:r>
              <a:rPr lang="ar-JO" sz="36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36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ق</a:t>
            </a:r>
            <a:r>
              <a:rPr lang="ar-JO" sz="36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36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ر</a:t>
            </a:r>
            <a:r>
              <a:rPr lang="ar-JO" sz="36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36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بِ، أ</a:t>
            </a:r>
            <a:r>
              <a:rPr lang="ar-JO" sz="36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36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ط</a:t>
            </a:r>
            <a:r>
              <a:rPr lang="ar-JO" sz="36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36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</a:t>
            </a:r>
            <a:r>
              <a:rPr lang="ar-JO" sz="36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36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بِ)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SA" sz="2800" b="1" dirty="0">
                <a:latin typeface="Arial" panose="020B0604020202020204" pitchFamily="34" charset="0"/>
                <a:cs typeface="Arial" panose="020B0604020202020204" pitchFamily="34" charset="0"/>
              </a:rPr>
              <a:t>أ- الرُّمّانُ واحِدٌ مِنْ </a:t>
            </a:r>
            <a:r>
              <a:rPr lang="ar-JO" sz="2800" b="1" dirty="0">
                <a:latin typeface="Arial" panose="020B0604020202020204" pitchFamily="34" charset="0"/>
                <a:cs typeface="Arial" panose="020B0604020202020204" pitchFamily="34" charset="0"/>
              </a:rPr>
              <a:t>........</a:t>
            </a:r>
            <a:r>
              <a:rPr lang="ar-SA" sz="2800" b="1" dirty="0">
                <a:latin typeface="Arial" panose="020B0604020202020204" pitchFamily="34" charset="0"/>
                <a:cs typeface="Arial" panose="020B0604020202020204" pitchFamily="34" charset="0"/>
              </a:rPr>
              <a:t> الْفَواكِهِ.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SA" sz="2800" b="1" dirty="0">
                <a:latin typeface="Arial" panose="020B0604020202020204" pitchFamily="34" charset="0"/>
                <a:cs typeface="Arial" panose="020B0604020202020204" pitchFamily="34" charset="0"/>
              </a:rPr>
              <a:t>ب- كَوْكَبُ الزُّهَرَةِ واحِدٌ مِنْ </a:t>
            </a:r>
            <a:r>
              <a:rPr lang="ar-JO" sz="2800" b="1" dirty="0">
                <a:latin typeface="Arial" panose="020B0604020202020204" pitchFamily="34" charset="0"/>
                <a:cs typeface="Arial" panose="020B0604020202020204" pitchFamily="34" charset="0"/>
              </a:rPr>
              <a:t>........</a:t>
            </a:r>
            <a:r>
              <a:rPr lang="ar-SA" sz="2800" b="1" dirty="0">
                <a:latin typeface="Arial" panose="020B0604020202020204" pitchFamily="34" charset="0"/>
                <a:cs typeface="Arial" panose="020B0604020202020204" pitchFamily="34" charset="0"/>
              </a:rPr>
              <a:t> الْكَواكِبِ إِلى الْأَرْضِ.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SA" sz="2800" b="1" dirty="0">
                <a:latin typeface="Arial" panose="020B0604020202020204" pitchFamily="34" charset="0"/>
                <a:cs typeface="Arial" panose="020B0604020202020204" pitchFamily="34" charset="0"/>
              </a:rPr>
              <a:t>ج- الصَّحْراءُ الْأُرْدُنِيَّةُ واحِدَةٌ مِنْ </a:t>
            </a:r>
            <a:r>
              <a:rPr lang="ar-JO" sz="2800" b="1" dirty="0">
                <a:latin typeface="Arial" panose="020B0604020202020204" pitchFamily="34" charset="0"/>
                <a:cs typeface="Arial" panose="020B0604020202020204" pitchFamily="34" charset="0"/>
              </a:rPr>
              <a:t>.........</a:t>
            </a:r>
            <a:r>
              <a:rPr lang="ar-SA" sz="2800" b="1" dirty="0">
                <a:latin typeface="Arial" panose="020B0604020202020204" pitchFamily="34" charset="0"/>
                <a:cs typeface="Arial" panose="020B0604020202020204" pitchFamily="34" charset="0"/>
              </a:rPr>
              <a:t>  الصَّحاري.</a:t>
            </a:r>
          </a:p>
          <a:p>
            <a:pPr marL="0" indent="0" algn="r">
              <a:lnSpc>
                <a:spcPct val="150000"/>
              </a:lnSpc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377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E0200-A6DB-4C8F-BA00-48359E3A2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099930"/>
            <a:ext cx="10058400" cy="914264"/>
          </a:xfrm>
        </p:spPr>
        <p:txBody>
          <a:bodyPr>
            <a:normAutofit fontScale="90000"/>
          </a:bodyPr>
          <a:lstStyle/>
          <a:p>
            <a:pPr algn="r"/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أكم</a:t>
            </a: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ِ</a:t>
            </a:r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لِ الْفَراغَ بِالْكَلِمَةِ الْمُناسِبَةِ مِمّا بَيْنَ الْقَوْسَيْنِ عَلى نَمَطِ</a:t>
            </a:r>
            <a:b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الْمِثالِ ث</a:t>
            </a: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ُ</a:t>
            </a:r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م</a:t>
            </a: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َّ</a:t>
            </a:r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 اقر</a:t>
            </a: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أْ</a:t>
            </a:r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b="1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383F8F3-4A70-4393-9688-386D1B2A5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ar-SA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أُمُّ قَيْسٍ واحِدَةٌ مِنْ أَبْهى الْمُدُنِ.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SA" sz="36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(أ</a:t>
            </a:r>
            <a:r>
              <a:rPr lang="ar-JO" sz="36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36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ج</a:t>
            </a:r>
            <a:r>
              <a:rPr lang="ar-JO" sz="36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36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</a:t>
            </a:r>
            <a:r>
              <a:rPr lang="ar-JO" sz="36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36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لِ، أ</a:t>
            </a:r>
            <a:r>
              <a:rPr lang="ar-JO" sz="36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36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طو</a:t>
            </a:r>
            <a:r>
              <a:rPr lang="ar-JO" sz="36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36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لِ، أ</a:t>
            </a:r>
            <a:r>
              <a:rPr lang="ar-JO" sz="36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36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قر</a:t>
            </a:r>
            <a:r>
              <a:rPr lang="ar-JO" sz="36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36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بِ، أ</a:t>
            </a:r>
            <a:r>
              <a:rPr lang="ar-JO" sz="36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36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طي</a:t>
            </a:r>
            <a:r>
              <a:rPr lang="ar-JO" sz="36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36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بِ)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SA" sz="2800" b="1" dirty="0">
                <a:latin typeface="Arial" panose="020B0604020202020204" pitchFamily="34" charset="0"/>
                <a:cs typeface="Arial" panose="020B0604020202020204" pitchFamily="34" charset="0"/>
              </a:rPr>
              <a:t>أ- الرُّمّانُ واحِدٌ مِنْ </a:t>
            </a:r>
            <a:r>
              <a:rPr lang="ar-SA" sz="28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أَطْيَبِ </a:t>
            </a:r>
            <a:r>
              <a:rPr lang="ar-SA" sz="2800" b="1" dirty="0">
                <a:latin typeface="Arial" panose="020B0604020202020204" pitchFamily="34" charset="0"/>
                <a:cs typeface="Arial" panose="020B0604020202020204" pitchFamily="34" charset="0"/>
              </a:rPr>
              <a:t>الْفَواكِهِ.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SA" sz="2800" b="1" dirty="0">
                <a:latin typeface="Arial" panose="020B0604020202020204" pitchFamily="34" charset="0"/>
                <a:cs typeface="Arial" panose="020B0604020202020204" pitchFamily="34" charset="0"/>
              </a:rPr>
              <a:t>ب- كَوْكَبُ الزُّهَرَةِ واحِدٌ مِنْ </a:t>
            </a:r>
            <a:r>
              <a:rPr lang="ar-SA" sz="28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أَقْرَبِ</a:t>
            </a:r>
            <a:r>
              <a:rPr lang="ar-SA" sz="2800" b="1" dirty="0">
                <a:latin typeface="Arial" panose="020B0604020202020204" pitchFamily="34" charset="0"/>
                <a:cs typeface="Arial" panose="020B0604020202020204" pitchFamily="34" charset="0"/>
              </a:rPr>
              <a:t> الْكَواكِبِ إِلى الْأَرْضِ.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SA" sz="2800" b="1" dirty="0">
                <a:latin typeface="Arial" panose="020B0604020202020204" pitchFamily="34" charset="0"/>
                <a:cs typeface="Arial" panose="020B0604020202020204" pitchFamily="34" charset="0"/>
              </a:rPr>
              <a:t>ج- الصَّحْراءُ الْأُرْدُنِيَّةُ واحِدَةٌ مِنْ </a:t>
            </a:r>
            <a:r>
              <a:rPr lang="ar-SA" sz="28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أَجْمَلِ</a:t>
            </a:r>
            <a:r>
              <a:rPr lang="ar-SA" sz="2800" b="1" dirty="0">
                <a:latin typeface="Arial" panose="020B0604020202020204" pitchFamily="34" charset="0"/>
                <a:cs typeface="Arial" panose="020B0604020202020204" pitchFamily="34" charset="0"/>
              </a:rPr>
              <a:t> الصَّحاري.</a:t>
            </a:r>
          </a:p>
          <a:p>
            <a:pPr marL="0" indent="0" algn="r">
              <a:lnSpc>
                <a:spcPct val="150000"/>
              </a:lnSpc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1591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48</TotalTime>
  <Words>629</Words>
  <Application>Microsoft Office PowerPoint</Application>
  <PresentationFormat>Widescreen</PresentationFormat>
  <Paragraphs>60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Garamond</vt:lpstr>
      <vt:lpstr>Tahoma</vt:lpstr>
      <vt:lpstr>Savon</vt:lpstr>
      <vt:lpstr>التَّدْريباتُ</vt:lpstr>
      <vt:lpstr> امْلَأِ الْفَراغَ بِـ (إِنَّ)، وَلاحِظْ حَرَكَةَ آخِرِ الْكَلِمَتَيْنِ الْمُلَوَّنَتَيْنِ ثمَّ اقْرَأْ: </vt:lpstr>
      <vt:lpstr> امْلَأِ الْفَراغَ بِـ (إِنَّ)، وَلاحِظْ حَرَكَةَ آخِرِ الْكَلِمَتَيْنِ الْمُلَوَّنَتَيْنِ ثمَّ اقْرَأْ: </vt:lpstr>
      <vt:lpstr>اخْتَرْ مِنَ الشَّكْلِ الْمُجاوِرِ الْكَلِمَةَ الْمُناسِبَةَ لِملْءِ الْفَراغِ،   وَلاحِظْ حَرَكَةَ الْفَتْحَةِ عَلى آخِرِها ثُمَّ اقرَأْ:</vt:lpstr>
      <vt:lpstr>اخْتَرْ مِنَ الشَّكلِ المُجاوِرِ الْكَلِمَةَ الْمُناسِبَةَ لِملءِ الْفَراغِ، وَلاحِظْ حَرَكَةَ الْفَتْحَةِ عَلى آخِرِها ثُمَّ اقرَأْ:</vt:lpstr>
      <vt:lpstr>ضَعْ كُلَّ كَلِمةٍ مِمّا بَيْنَ الْقَوْسَيْنِ في الْفَراغِ الْمُناسِبِ،  وَلاحِظْ حَرَكَةَ آخِرِها ثُمَّ اقْرَأْ: </vt:lpstr>
      <vt:lpstr>ضَعْ كُلَّ كَلِمَةٍ مِمّا بَيْنَ الْقَوْسَيْنِ في الْفَراغِ الْمُناسِبِ،   وَلاحِظْ حَرَكَةَ آخِرِها ثُمَّ اقرَأْ: </vt:lpstr>
      <vt:lpstr>أكْمِلِ الْفَراغَ بِالْكَلِمَةِ الْمُناسِبَةِ مِمّا بَيْنَ الْقَوْسَيْنِ عَلى نَمَطِ   الْمِثالِ ثُمَّ اقرأْ: </vt:lpstr>
      <vt:lpstr>أكمِلِ الْفَراغَ بِالْكَلِمَةِ الْمُناسِبَةِ مِمّا بَيْنَ الْقَوْسَيْنِ عَلى نَمَطِ  الْمِثالِ ثُمَّ اقرأْ: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التَّدريباتُ</dc:title>
  <dc:creator>Osama kamal Akasheh</dc:creator>
  <cp:lastModifiedBy>Ramiz Shahin</cp:lastModifiedBy>
  <cp:revision>8</cp:revision>
  <dcterms:created xsi:type="dcterms:W3CDTF">2021-02-23T11:12:05Z</dcterms:created>
  <dcterms:modified xsi:type="dcterms:W3CDTF">2021-03-16T18:18:47Z</dcterms:modified>
</cp:coreProperties>
</file>