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0" r:id="rId3"/>
    <p:sldId id="262" r:id="rId4"/>
    <p:sldId id="263" r:id="rId5"/>
    <p:sldId id="259" r:id="rId6"/>
    <p:sldId id="258" r:id="rId7"/>
    <p:sldId id="264" r:id="rId8"/>
    <p:sldId id="265" r:id="rId9"/>
    <p:sldId id="25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E6B84-B90F-4C75-B904-793C445ED2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sz="16600" b="1" dirty="0">
                <a:latin typeface="Arial" panose="020B0604020202020204" pitchFamily="34" charset="0"/>
                <a:cs typeface="Arial" panose="020B0604020202020204" pitchFamily="34" charset="0"/>
              </a:rPr>
              <a:t>التَّدْريباتُ</a:t>
            </a:r>
            <a:endParaRPr lang="en-US" sz="1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5F5A55-8914-4E87-9242-19381A0CAD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2400" dirty="0">
                <a:solidFill>
                  <a:srgbClr val="FF0000"/>
                </a:solidFill>
              </a:rPr>
              <a:t>ص28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57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9007E-73EB-4BE5-971A-7EC45E445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594"/>
            <a:ext cx="10515600" cy="1371600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امْلَأ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ِ 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الْفَراغَ بِـ (إِنَّ)، وَلاحِظْ حَرَكَةَ آخِرِ الْكَلِمَتَيْنِ الْمُلَوَّنَتَيْنِ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 ثمَّ اقْرَأْ:</a:t>
            </a:r>
            <a:b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39B42-8862-49A9-973F-3AE8028E5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أ- 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.....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S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اللهَ غَفورٌ.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           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ب- 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.....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ar-S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الْأَعْمِدَةَ مُتَوَّجَةٌ.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ج- 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.....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ar-S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الرَّبيعَ جَميلٌ.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د- 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.....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ar-S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الظَّلامَ حالِكٌ.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r">
              <a:lnSpc>
                <a:spcPct val="15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264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9007E-73EB-4BE5-971A-7EC45E445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594"/>
            <a:ext cx="10515600" cy="1371600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امْلَأ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ِ 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الْفَراغَ بِـ (إِنَّ)، وَلاحِظْ حَرَكَةَ آخِرِ الْكَلِمَتَيْنِ الْمُلَوَّنَتَيْنِ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 ثمَّ اقْرَأْ:</a:t>
            </a:r>
            <a:b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39B42-8862-49A9-973F-3AE8028E5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أ- </a:t>
            </a:r>
            <a:r>
              <a:rPr lang="ar-SA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إِنَّ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S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اللهَ غَفورٌ.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           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ب-</a:t>
            </a:r>
            <a:r>
              <a:rPr lang="ar-SA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إِنَّ 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S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الْأَعْمِدَةَ مُتَوَّجَةٌ.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ج- </a:t>
            </a:r>
            <a:r>
              <a:rPr lang="ar-SA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إِنَّ 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S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الرَّبيعَ جَميلٌ.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د- </a:t>
            </a:r>
            <a:r>
              <a:rPr lang="ar-SA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إِنَّ </a:t>
            </a:r>
            <a:r>
              <a:rPr lang="ar-S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الظَّلامَ حالِكٌ.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r">
              <a:lnSpc>
                <a:spcPct val="15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14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A95F0-03A4-4614-8786-611A52B00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65043"/>
            <a:ext cx="10058400" cy="1749151"/>
          </a:xfrm>
        </p:spPr>
        <p:txBody>
          <a:bodyPr>
            <a:normAutofit fontScale="90000"/>
          </a:bodyPr>
          <a:lstStyle/>
          <a:p>
            <a:pPr algn="ctr"/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اخْتَرْ مِنَ الشَّكْلِ الْمُجاوِرِ الْكَلِمَةَ الْمُناسِبَةَ لِملْءِ الْفَراغِ،</a:t>
            </a: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 وَلاحِظْ حَرَكَةَ الْفَتْحَةِ عَلى آخِرِها ثُمَّ اقرَأْ: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60DE5-51E2-460B-A652-890DFB4B8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19"/>
            <a:ext cx="10058400" cy="4489837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endParaRPr lang="ar-J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dirty="0">
                <a:latin typeface="Arial" panose="020B0604020202020204" pitchFamily="34" charset="0"/>
                <a:cs typeface="Arial" panose="020B0604020202020204" pitchFamily="34" charset="0"/>
              </a:rPr>
              <a:t>أ-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لَيْتَ </a:t>
            </a: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.........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 مُمْطِرَةٌ ذَهَبًا.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dirty="0">
                <a:latin typeface="Arial" panose="020B0604020202020204" pitchFamily="34" charset="0"/>
                <a:cs typeface="Arial" panose="020B0604020202020204" pitchFamily="34" charset="0"/>
              </a:rPr>
              <a:t>ب-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لَيْتَ </a:t>
            </a: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 .........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 مِقْدامٌ.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dirty="0">
                <a:latin typeface="Arial" panose="020B0604020202020204" pitchFamily="34" charset="0"/>
                <a:cs typeface="Arial" panose="020B0604020202020204" pitchFamily="34" charset="0"/>
              </a:rPr>
              <a:t>ج-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لَيْتَ </a:t>
            </a: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 .........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 مُنْتَشِرٌ.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dirty="0">
                <a:latin typeface="Arial" panose="020B0604020202020204" pitchFamily="34" charset="0"/>
                <a:cs typeface="Arial" panose="020B0604020202020204" pitchFamily="34" charset="0"/>
              </a:rPr>
              <a:t>د-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لَيْتَ </a:t>
            </a: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 .........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 دائِمَةٌ.</a:t>
            </a:r>
          </a:p>
          <a:p>
            <a:pPr marL="0" indent="0" algn="r">
              <a:lnSpc>
                <a:spcPct val="150000"/>
              </a:lnSpc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A4692F-5FFD-43E5-9696-1FC4B304A017}"/>
              </a:ext>
            </a:extLst>
          </p:cNvPr>
          <p:cNvSpPr txBox="1"/>
          <p:nvPr/>
        </p:nvSpPr>
        <p:spPr>
          <a:xfrm>
            <a:off x="3935895" y="2130086"/>
            <a:ext cx="2020957" cy="4144661"/>
          </a:xfrm>
          <a:prstGeom prst="rect">
            <a:avLst/>
          </a:prstGeom>
          <a:solidFill>
            <a:srgbClr val="CCCC0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الْجَبانَ</a:t>
            </a:r>
          </a:p>
          <a:p>
            <a:pPr algn="ctr">
              <a:lnSpc>
                <a:spcPct val="150000"/>
              </a:lnSpc>
            </a:pPr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السَّعادَةَ</a:t>
            </a:r>
          </a:p>
          <a:p>
            <a:pPr algn="ctr">
              <a:lnSpc>
                <a:spcPct val="150000"/>
              </a:lnSpc>
            </a:pPr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السَّماءَ</a:t>
            </a:r>
          </a:p>
          <a:p>
            <a:pPr algn="ctr">
              <a:lnSpc>
                <a:spcPct val="150000"/>
              </a:lnSpc>
            </a:pPr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الْقَلَمَ</a:t>
            </a:r>
          </a:p>
          <a:p>
            <a:pPr algn="ctr">
              <a:lnSpc>
                <a:spcPct val="150000"/>
              </a:lnSpc>
            </a:pPr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الْوَفاءَ</a:t>
            </a:r>
          </a:p>
        </p:txBody>
      </p:sp>
    </p:spTree>
    <p:extLst>
      <p:ext uri="{BB962C8B-B14F-4D97-AF65-F5344CB8AC3E}">
        <p14:creationId xmlns:p14="http://schemas.microsoft.com/office/powerpoint/2010/main" val="249223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A95F0-03A4-4614-8786-611A52B00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اخْتَرْ مِنَ الشَّكلِ المُجاوِرِ الْكَلِمَةَ الْمُناسِبَةَ لِملءِ الْفَراغِ، وَلاحِظْ حَرَكَةَ الْفَتْحَةِ عَلى آخِرِها ثُمَّ اقرَأْ: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60DE5-51E2-460B-A652-890DFB4B8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19"/>
            <a:ext cx="10058400" cy="4337437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endParaRPr lang="ar-J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أ-</a:t>
            </a:r>
            <a:r>
              <a:rPr lang="ar-S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لَيْتَ 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السَّماءَ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 مُمْطِرَةٌ ذَهَبًا.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ب-</a:t>
            </a:r>
            <a:r>
              <a:rPr lang="ar-S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لَيْتَ 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الْجَبانَ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 مِقْدامٌ.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ج- لَيْتَ 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الْوَفاءَ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 مُنْتَشِرٌ.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د- لَيْتَ 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السَّعادَةَ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 دائِمَةٌ.</a:t>
            </a:r>
          </a:p>
          <a:p>
            <a:pPr marL="0" indent="0" algn="r">
              <a:lnSpc>
                <a:spcPct val="150000"/>
              </a:lnSpc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A4692F-5FFD-43E5-9696-1FC4B304A017}"/>
              </a:ext>
            </a:extLst>
          </p:cNvPr>
          <p:cNvSpPr txBox="1"/>
          <p:nvPr/>
        </p:nvSpPr>
        <p:spPr>
          <a:xfrm>
            <a:off x="3935895" y="2130086"/>
            <a:ext cx="2020957" cy="4144661"/>
          </a:xfrm>
          <a:prstGeom prst="rect">
            <a:avLst/>
          </a:prstGeom>
          <a:solidFill>
            <a:srgbClr val="CCCC0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الْجَبانَ</a:t>
            </a:r>
          </a:p>
          <a:p>
            <a:pPr algn="ctr">
              <a:lnSpc>
                <a:spcPct val="150000"/>
              </a:lnSpc>
            </a:pPr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السَّعادّةَ</a:t>
            </a:r>
          </a:p>
          <a:p>
            <a:pPr algn="ctr">
              <a:lnSpc>
                <a:spcPct val="150000"/>
              </a:lnSpc>
            </a:pPr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السَّماءَ</a:t>
            </a:r>
          </a:p>
          <a:p>
            <a:pPr algn="ctr">
              <a:lnSpc>
                <a:spcPct val="150000"/>
              </a:lnSpc>
            </a:pPr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الْقَلَمَ</a:t>
            </a:r>
          </a:p>
          <a:p>
            <a:pPr algn="ctr">
              <a:lnSpc>
                <a:spcPct val="150000"/>
              </a:lnSpc>
            </a:pPr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الْوفاءَ</a:t>
            </a:r>
          </a:p>
        </p:txBody>
      </p:sp>
    </p:spTree>
    <p:extLst>
      <p:ext uri="{BB962C8B-B14F-4D97-AF65-F5344CB8AC3E}">
        <p14:creationId xmlns:p14="http://schemas.microsoft.com/office/powerpoint/2010/main" val="1183647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CC7B6-A2C9-4295-85E7-B0F424493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20416"/>
            <a:ext cx="10058400" cy="993777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ض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كُلّ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ك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مةٍ م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مّا ب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ال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ق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س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في ال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راغ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ال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مُناس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بِ،</a:t>
            </a: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وَلاحِظْ حَرَكَةَ آخِرِها ث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اق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5EE33-4CC9-4AB4-A1D0-3C1ED7BAC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SA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(م</a:t>
            </a:r>
            <a:r>
              <a:rPr lang="ar-JO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r>
              <a:rPr lang="ar-JO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ةٌ، سارٌّ،</a:t>
            </a:r>
            <a:r>
              <a:rPr lang="ar-JO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مُسْتَيْقِظٌ،</a:t>
            </a:r>
            <a:r>
              <a:rPr lang="ar-SA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ناض</a:t>
            </a:r>
            <a:r>
              <a:rPr lang="ar-JO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جٌ، م</a:t>
            </a:r>
            <a:r>
              <a:rPr lang="ar-JO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</a:t>
            </a:r>
            <a:r>
              <a:rPr lang="ar-JO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ةٌ)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أ- لَعَلَّ اللَّيْلَةَ 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........ 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ب- لَعَلَّ الْخَبَرَ 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 ........ 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ج- لَعَلَّ الْمُسابَقَةَ 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 ........ 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د- لَعَلَّ الثَّمَرَ 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 ........ 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>
              <a:lnSpc>
                <a:spcPct val="15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789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CC7B6-A2C9-4295-85E7-B0F424493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113182"/>
            <a:ext cx="10058400" cy="901011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ض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كُلّ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ك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ةٍ م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مّا ب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ال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ق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س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في ال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راغ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ال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مُناس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بِ،</a:t>
            </a: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وَلاحِظْ حَرَكَةَ آخِرِها ث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اقر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5EE33-4CC9-4AB4-A1D0-3C1ED7BAC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SA" sz="4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(ممتعةٌ، سارٌّ، ناضجٌ، مقمرةٌ)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أ- لَعَلَّ اللَّيْلَةَ </a:t>
            </a:r>
            <a:r>
              <a:rPr lang="ar-SA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مُقْمِرَةٌ.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ب- لَعَلَّ الْخَبَرَ</a:t>
            </a:r>
            <a:r>
              <a:rPr lang="ar-SA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SA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سارٌّ.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ج- لَعَلَّ الْمُسابَقَةَ </a:t>
            </a:r>
            <a:r>
              <a:rPr lang="ar-SA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مُمْتِعَةٌ.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د- لَعَلَّ الثَّمَرَ </a:t>
            </a:r>
            <a:r>
              <a:rPr lang="ar-SA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ناضِجٌ.</a:t>
            </a:r>
          </a:p>
          <a:p>
            <a:pPr marL="0" indent="0" algn="r">
              <a:lnSpc>
                <a:spcPct val="15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6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E0200-A6DB-4C8F-BA00-48359E3A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113182"/>
            <a:ext cx="10058400" cy="901011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أك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لِ الْفَراغَ بِالْكَلِمَةِ الْمُناسِبَةِ مِمّا بَيْنَ الْقَوْسَيْنِ عَلى نَمَطِ</a:t>
            </a: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الْمِثالِ ث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اقر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أْ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383F8F3-4A70-4393-9688-386D1B2A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SA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أُمُّ قَيْسٍ واحِدَةٌ مِنْ أَبْهى الْمُدُنِ.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(أ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لِ، أ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لِ، أ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بِ، أ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بِ)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أ- الرُّمّانُ واحِدٌ مِنْ </a:t>
            </a: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 الْفَواكِهِ.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ب- كَوْكَبُ الزُّهَرَةِ واحِدٌ مِنْ </a:t>
            </a: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 الْكَواكِبِ إِلى الْأَرْضِ.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ج- الصَّحْراءُ الْأُرْدُنِيَّةُ واحِدَةٌ مِنْ </a:t>
            </a:r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.........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  الصَّحاري.</a:t>
            </a:r>
          </a:p>
          <a:p>
            <a:pPr marL="0" indent="0" algn="r">
              <a:lnSpc>
                <a:spcPct val="150000"/>
              </a:lnSpc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377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E0200-A6DB-4C8F-BA00-48359E3A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99930"/>
            <a:ext cx="10058400" cy="914264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أكم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لِ الْفَراغَ بِالْكَلِمَةِ الْمُناسِبَةِ مِمّا بَيْنَ الْقَوْسَيْنِ عَلى نَمَطِ</a:t>
            </a: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الْمِثالِ ث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 اقر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أْ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383F8F3-4A70-4393-9688-386D1B2A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SA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أُمُّ قَيْسٍ واحِدَةٌ مِنْ أَبْهى الْمُدُنِ.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(أ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لِ، أ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طو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لِ، أ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قر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بِ، أ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طي</a:t>
            </a:r>
            <a:r>
              <a:rPr lang="ar-JO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بِ)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أ- الرُّمّانُ واحِدٌ مِنْ </a:t>
            </a:r>
            <a:r>
              <a:rPr lang="ar-SA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أَطْيَبِ 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الْفَواكِهِ.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ب- كَوْكَبُ الزُّهَرَةِ واحِدٌ مِنْ </a:t>
            </a:r>
            <a:r>
              <a:rPr lang="ar-SA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أَقْرَبِ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 الْكَواكِبِ إِلى الْأَرْضِ.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ج- الصَّحْراءُ الْأُرْدُنِيَّةُ واحِدَةٌ مِنْ </a:t>
            </a:r>
            <a:r>
              <a:rPr lang="ar-SA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أَجْمَلِ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 الصَّحاري.</a:t>
            </a:r>
          </a:p>
          <a:p>
            <a:pPr marL="0" indent="0" algn="r">
              <a:lnSpc>
                <a:spcPct val="150000"/>
              </a:lnSpc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1591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48</TotalTime>
  <Words>629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Garamond</vt:lpstr>
      <vt:lpstr>Tahoma</vt:lpstr>
      <vt:lpstr>Savon</vt:lpstr>
      <vt:lpstr>التَّدْريباتُ</vt:lpstr>
      <vt:lpstr> امْلَأِ الْفَراغَ بِـ (إِنَّ)، وَلاحِظْ حَرَكَةَ آخِرِ الْكَلِمَتَيْنِ الْمُلَوَّنَتَيْنِ ثمَّ اقْرَأْ: </vt:lpstr>
      <vt:lpstr> امْلَأِ الْفَراغَ بِـ (إِنَّ)، وَلاحِظْ حَرَكَةَ آخِرِ الْكَلِمَتَيْنِ الْمُلَوَّنَتَيْنِ ثمَّ اقْرَأْ: </vt:lpstr>
      <vt:lpstr>اخْتَرْ مِنَ الشَّكْلِ الْمُجاوِرِ الْكَلِمَةَ الْمُناسِبَةَ لِملْءِ الْفَراغِ،   وَلاحِظْ حَرَكَةَ الْفَتْحَةِ عَلى آخِرِها ثُمَّ اقرَأْ:</vt:lpstr>
      <vt:lpstr>اخْتَرْ مِنَ الشَّكلِ المُجاوِرِ الْكَلِمَةَ الْمُناسِبَةَ لِملءِ الْفَراغِ، وَلاحِظْ حَرَكَةَ الْفَتْحَةِ عَلى آخِرِها ثُمَّ اقرَأْ:</vt:lpstr>
      <vt:lpstr>ضَعْ كُلَّ كَلِمةٍ مِمّا بَيْنَ الْقَوْسَيْنِ في الْفَراغِ الْمُناسِبِ،  وَلاحِظْ حَرَكَةَ آخِرِها ثُمَّ اقْرَأْ: </vt:lpstr>
      <vt:lpstr>ضَعْ كُلَّ كَلِمَةٍ مِمّا بَيْنَ الْقَوْسَيْنِ في الْفَراغِ الْمُناسِبِ،   وَلاحِظْ حَرَكَةَ آخِرِها ثُمَّ اقرَأْ: </vt:lpstr>
      <vt:lpstr>أكْمِلِ الْفَراغَ بِالْكَلِمَةِ الْمُناسِبَةِ مِمّا بَيْنَ الْقَوْسَيْنِ عَلى نَمَطِ   الْمِثالِ ثُمَّ اقرأْ: </vt:lpstr>
      <vt:lpstr>أكمِلِ الْفَراغَ بِالْكَلِمَةِ الْمُناسِبَةِ مِمّا بَيْنَ الْقَوْسَيْنِ عَلى نَمَطِ  الْمِثالِ ثُمَّ اقرأْ: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التَّدريباتُ</dc:title>
  <dc:creator>Osama kamal Akasheh</dc:creator>
  <cp:lastModifiedBy>Ramiz Shahin</cp:lastModifiedBy>
  <cp:revision>8</cp:revision>
  <dcterms:created xsi:type="dcterms:W3CDTF">2021-02-23T11:12:05Z</dcterms:created>
  <dcterms:modified xsi:type="dcterms:W3CDTF">2021-03-16T18:18:47Z</dcterms:modified>
</cp:coreProperties>
</file>