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60" r:id="rId2"/>
    <p:sldId id="261" r:id="rId3"/>
    <p:sldId id="263" r:id="rId4"/>
    <p:sldId id="259" r:id="rId5"/>
    <p:sldId id="256" r:id="rId6"/>
    <p:sldId id="258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F38AF-F7F0-453D-B560-10A9902D5CF9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DDD30-4F1F-4D3D-BAA2-138F0B7D0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1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6B88E-2B32-4542-B353-6D5497414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6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مَعاني الْمُفرَداتِ والتّراكيبِ</a:t>
            </a:r>
          </a:p>
          <a:p>
            <a:pPr marL="0" indent="0" algn="ctr">
              <a:buNone/>
            </a:pPr>
            <a:endParaRPr lang="ar-JO" sz="6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ar-JO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ص26+ص27</a:t>
            </a:r>
          </a:p>
          <a:p>
            <a:pPr marL="0" indent="0" algn="ctr">
              <a:buNone/>
            </a:pP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72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EE845-5ABC-4A66-85A9-9B0B2D8EE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367" y="1475533"/>
            <a:ext cx="8911687" cy="1280890"/>
          </a:xfrm>
        </p:spPr>
        <p:txBody>
          <a:bodyPr>
            <a:noAutofit/>
          </a:bodyPr>
          <a:lstStyle/>
          <a:p>
            <a:pPr marL="514350" algn="ctr" rtl="1">
              <a:lnSpc>
                <a:spcPct val="2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أَنْحاءُ</a:t>
            </a:r>
            <a:b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الْمُرتَفِعَةُ</a:t>
            </a:r>
            <a:b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الْجَميلةُ</a:t>
            </a:r>
            <a:b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هضبَةٌ</a:t>
            </a:r>
            <a:b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حُفِرَ في الصّخْر</a:t>
            </a:r>
            <a:b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A15D2-3C60-460D-A73C-1D6DE1A2C464}"/>
              </a:ext>
            </a:extLst>
          </p:cNvPr>
          <p:cNvSpPr txBox="1"/>
          <p:nvPr/>
        </p:nvSpPr>
        <p:spPr>
          <a:xfrm>
            <a:off x="8865704" y="2115978"/>
            <a:ext cx="2120348" cy="45368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الْبَديعَةُ 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      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أَرْجاءٌ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        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نُحِتَ  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       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الشّامِخَةُ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C22557-F742-4123-A65B-6ACE21240FB5}"/>
              </a:ext>
            </a:extLst>
          </p:cNvPr>
          <p:cNvSpPr txBox="1"/>
          <p:nvPr/>
        </p:nvSpPr>
        <p:spPr>
          <a:xfrm>
            <a:off x="2080591" y="543339"/>
            <a:ext cx="10005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1.صِلِ الْكَلِمَةَ في الْعَمودِ الْأَوَّلِ بِما يُناسِبُ مَعْناها في الْعَمودِ الثّاني:</a:t>
            </a:r>
            <a:endParaRPr lang="ar-JO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33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EE845-5ABC-4A66-85A9-9B0B2D8EE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367" y="1475533"/>
            <a:ext cx="8911687" cy="1280890"/>
          </a:xfrm>
        </p:spPr>
        <p:txBody>
          <a:bodyPr>
            <a:noAutofit/>
          </a:bodyPr>
          <a:lstStyle/>
          <a:p>
            <a:pPr marL="514350" algn="ctr" rtl="1">
              <a:lnSpc>
                <a:spcPct val="2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أَنْحاءُ</a:t>
            </a:r>
            <a:b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الْمُرتَفِعَةُ</a:t>
            </a:r>
            <a:b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الْجَميلةُ</a:t>
            </a:r>
            <a:b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هضبَةٌ</a:t>
            </a:r>
            <a:b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حُفِرَ في الصّخْر</a:t>
            </a:r>
            <a:b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A15D2-3C60-460D-A73C-1D6DE1A2C464}"/>
              </a:ext>
            </a:extLst>
          </p:cNvPr>
          <p:cNvSpPr txBox="1"/>
          <p:nvPr/>
        </p:nvSpPr>
        <p:spPr>
          <a:xfrm>
            <a:off x="8865704" y="2115978"/>
            <a:ext cx="2120348" cy="45368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الْبَديعَةُ 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      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أَرْجاءٌ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        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نُحِتَ  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        </a:t>
            </a:r>
          </a:p>
          <a:p>
            <a:pPr marL="514350" algn="r" rtl="1">
              <a:lnSpc>
                <a:spcPct val="150000"/>
              </a:lnSpc>
              <a:spcBef>
                <a:spcPts val="0"/>
              </a:spcBef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الشّامِخَةُ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C22557-F742-4123-A65B-6ACE21240FB5}"/>
              </a:ext>
            </a:extLst>
          </p:cNvPr>
          <p:cNvSpPr txBox="1"/>
          <p:nvPr/>
        </p:nvSpPr>
        <p:spPr>
          <a:xfrm>
            <a:off x="2080591" y="543339"/>
            <a:ext cx="10005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1.صِلِ الْكَلِمَةَ في الْعَمودِ الْأَوَّلِ بِما يُناسِبُ مَعْناها في الْعَمودِ الثّاني:</a:t>
            </a:r>
            <a:endParaRPr lang="ar-JO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572D18E-8489-400B-9E3E-E7E747941EB6}"/>
              </a:ext>
            </a:extLst>
          </p:cNvPr>
          <p:cNvCxnSpPr>
            <a:cxnSpLocks/>
          </p:cNvCxnSpPr>
          <p:nvPr/>
        </p:nvCxnSpPr>
        <p:spPr>
          <a:xfrm flipH="1">
            <a:off x="5433391" y="2491409"/>
            <a:ext cx="3670852" cy="178904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E9398B6-15EE-4C3C-A941-FE50628EE2D1}"/>
              </a:ext>
            </a:extLst>
          </p:cNvPr>
          <p:cNvCxnSpPr/>
          <p:nvPr/>
        </p:nvCxnSpPr>
        <p:spPr>
          <a:xfrm flipH="1" flipV="1">
            <a:off x="5353878" y="2226365"/>
            <a:ext cx="3776870" cy="16300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51A5B8B-DBEE-44C6-97C0-C6B4ED48FE01}"/>
              </a:ext>
            </a:extLst>
          </p:cNvPr>
          <p:cNvCxnSpPr/>
          <p:nvPr/>
        </p:nvCxnSpPr>
        <p:spPr>
          <a:xfrm flipH="1">
            <a:off x="5897217" y="5009322"/>
            <a:ext cx="3207026" cy="143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E5E7EC2-3E59-4F16-91C5-F5681D6DD030}"/>
              </a:ext>
            </a:extLst>
          </p:cNvPr>
          <p:cNvCxnSpPr/>
          <p:nvPr/>
        </p:nvCxnSpPr>
        <p:spPr>
          <a:xfrm flipH="1" flipV="1">
            <a:off x="5526157" y="3299791"/>
            <a:ext cx="3578086" cy="3014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54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D5C4-2CF0-42DC-8BD3-365B98240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7339" y="662609"/>
            <a:ext cx="9437273" cy="5936974"/>
          </a:xfrm>
        </p:spPr>
        <p:txBody>
          <a:bodyPr>
            <a:noAutofit/>
          </a:bodyPr>
          <a:lstStyle/>
          <a:p>
            <a:pPr marL="114300" indent="0" algn="r" rtl="1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ar-JO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.ضَعْ دائِرَةً حَوْلَ رَمْزِ الْإِجابَةِ الصَّحيحَةِ:</a:t>
            </a:r>
          </a:p>
          <a:p>
            <a:pPr marL="109855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مَعْنى (الْمُعَبَّدِ) في "يَسيرُ الزّائِرُ في الشّارِعِ الْمُعَبَّدِ":   </a:t>
            </a:r>
          </a:p>
          <a:p>
            <a:pPr marL="289560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أ- مَكانُ الْعِبادةِ.</a:t>
            </a:r>
          </a:p>
          <a:p>
            <a:pPr marL="289560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ب- الْمُمَهَّدُ لِلسَّيْرِ.  </a:t>
            </a:r>
          </a:p>
          <a:p>
            <a:pPr marL="289560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ج- الطّويلُ المُمْتدُّ.</a:t>
            </a:r>
          </a:p>
          <a:p>
            <a:pPr marL="109855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مَعْنى (أَبْهى) في "أُمُّ قَيْسٍ واحِدَةٌ مِنْ أَبْهى الْمَعالِمِ":  </a:t>
            </a:r>
          </a:p>
          <a:p>
            <a:pPr marL="289560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أ- أكبرُ.</a:t>
            </a:r>
          </a:p>
          <a:p>
            <a:pPr marL="289560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ب- أَجْمَلُ.  </a:t>
            </a:r>
          </a:p>
          <a:p>
            <a:pPr marL="289560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ج- أشْهرُ.    </a:t>
            </a:r>
          </a:p>
          <a:p>
            <a:pPr marL="109855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كَلِمَةُ (بِقاعِ) في "تَنْتَشِرُ في بِقاعِ الْأُرْدُنِّ مَعالِمُ حَضارِيَّةٌ" جَمْعُ (بُقْعَةٍ) وَتَعْني:    </a:t>
            </a:r>
          </a:p>
          <a:p>
            <a:pPr marL="289560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أ- بُحَيرةُ الماءِ.</a:t>
            </a:r>
          </a:p>
          <a:p>
            <a:pPr marL="289560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ب- كمِّيّةٌ من الزَّيتِ.</a:t>
            </a:r>
          </a:p>
          <a:p>
            <a:pPr marL="289560" indent="0" algn="r" rtl="1">
              <a:spcBef>
                <a:spcPts val="0"/>
              </a:spcBef>
              <a:buNone/>
            </a:pPr>
            <a:r>
              <a:rPr lang="ar-J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ج- مِنْطَقَةٌ مِنَ الْأَرْضِ.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86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D59342-019D-48D8-AF96-7317CE00F6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962464"/>
              </p:ext>
            </p:extLst>
          </p:nvPr>
        </p:nvGraphicFramePr>
        <p:xfrm>
          <a:off x="225287" y="758546"/>
          <a:ext cx="10707756" cy="5656832"/>
        </p:xfrm>
        <a:graphic>
          <a:graphicData uri="http://schemas.openxmlformats.org/drawingml/2006/table">
            <a:tbl>
              <a:tblPr rtl="1"/>
              <a:tblGrid>
                <a:gridCol w="10707756">
                  <a:extLst>
                    <a:ext uri="{9D8B030D-6E8A-4147-A177-3AD203B41FA5}">
                      <a16:colId xmlns:a16="http://schemas.microsoft.com/office/drawing/2014/main" val="1144077055"/>
                    </a:ext>
                  </a:extLst>
                </a:gridCol>
              </a:tblGrid>
              <a:tr h="218941">
                <a:tc>
                  <a:txBody>
                    <a:bodyPr/>
                    <a:lstStyle/>
                    <a:p>
                      <a:pPr rtl="1"/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735" marR="54735" marT="27368" marB="27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3017"/>
                  </a:ext>
                </a:extLst>
              </a:tr>
              <a:tr h="3667259">
                <a:tc>
                  <a:txBody>
                    <a:bodyPr/>
                    <a:lstStyle/>
                    <a:p>
                      <a:pPr marL="114300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2.ضَعْ دائِرَةً حَوْلَ رَمْزِ الْإِجابَةِ الصَّحيحَةِ:</a:t>
                      </a:r>
                    </a:p>
                    <a:p>
                      <a:pPr marL="109855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مَعْنى (الْمُعَبَّدِ) في "يَسيرُ الزّائِرُ في الشّارِعِ الْمُعَبَّدِ":   </a:t>
                      </a:r>
                    </a:p>
                    <a:p>
                      <a:pPr marL="289560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أ- مَكانُ الْعِبادةِ.</a:t>
                      </a:r>
                    </a:p>
                    <a:p>
                      <a:pPr marL="289560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ب- الْمُمَهَّدُ لِلسَّيْرِ. </a:t>
                      </a:r>
                      <a:r>
                        <a:rPr lang="ar-JO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289560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ج- الطّويلُ المُمْتدُّ.</a:t>
                      </a:r>
                    </a:p>
                    <a:p>
                      <a:pPr marL="109855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مَعْنى (أَبْهى) في "أُمُّ قَيْسٍ واحِدَةٌ مِنْ أَبْهى الْمَعالِمِ":  </a:t>
                      </a:r>
                    </a:p>
                    <a:p>
                      <a:pPr marL="289560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أ- أكبرُ.</a:t>
                      </a:r>
                    </a:p>
                    <a:p>
                      <a:pPr marL="289560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ب- أَجْمَلُ.</a:t>
                      </a:r>
                      <a:r>
                        <a:rPr lang="ar-JO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</a:p>
                    <a:p>
                      <a:pPr marL="289560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ج- أشْهرُ.    </a:t>
                      </a:r>
                    </a:p>
                    <a:p>
                      <a:pPr marL="109855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كَلِمَةُ (بِقاعِ) في "تَنْتَشِرُ في بِقاعِ الْأُرْدُنِّ مَعالِمُ حَضارِيَّةٌ" جَمْعُ (بُقْعَةٍ) وَتَعْني:    </a:t>
                      </a:r>
                    </a:p>
                    <a:p>
                      <a:pPr marL="289560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أ- بُحَيرةُ الماءِ.</a:t>
                      </a:r>
                    </a:p>
                    <a:p>
                      <a:pPr marL="289560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ب- كمِّيّةٌ من الزَّيتِ.</a:t>
                      </a:r>
                    </a:p>
                    <a:p>
                      <a:pPr marL="289560" indent="0" algn="r" rtl="1">
                        <a:spcBef>
                          <a:spcPts val="0"/>
                        </a:spcBef>
                        <a:buNone/>
                      </a:pPr>
                      <a:r>
                        <a:rPr lang="ar-JO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ج- مِنْطَقَةٌ مِنَ الْأَرْضِ.</a:t>
                      </a:r>
                    </a:p>
                    <a:p>
                      <a:pPr marL="51435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JO" sz="28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735" marR="54735" marT="27368" marB="27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884044"/>
                  </a:ext>
                </a:extLst>
              </a:tr>
            </a:tbl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68E574AA-3A4A-4469-8773-DEA801E7C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325" y="2063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00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C0B25-6879-46DA-A7A1-354AC3C1F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734" y="795130"/>
            <a:ext cx="8915400" cy="3777622"/>
          </a:xfrm>
        </p:spPr>
        <p:txBody>
          <a:bodyPr>
            <a:normAutofit/>
          </a:bodyPr>
          <a:lstStyle/>
          <a:p>
            <a:pPr marL="289560" indent="0" algn="r" rtl="1">
              <a:spcBef>
                <a:spcPts val="0"/>
              </a:spcBef>
              <a:buNone/>
            </a:pPr>
            <a:r>
              <a:rPr lang="ar-JO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14300" indent="0" algn="r" rtl="1">
              <a:spcBef>
                <a:spcPts val="0"/>
              </a:spcBef>
              <a:buNone/>
            </a:pPr>
            <a:r>
              <a:rPr lang="ar-JO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اكْتُبْ كُلَّ عِبارَةٍ مِمّا يَأْتي أَسْفَلَ الصّورَةِ الَّتي تَدُلُّ عَلَيْها: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أَرْضِيّاتُها مَرْصوفَةٌ بِالْفُسَيْفِساءِ. 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وَعَلى جانِبَيْهِ تَقِفُ الْأَعْمِدَةُ الشّامِخَةُ الْمُتَوَّجَةُ.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BD00A-B4AE-4861-B0B5-36A8FB3FC6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4" t="41632" r="31196" b="37957"/>
          <a:stretch/>
        </p:blipFill>
        <p:spPr>
          <a:xfrm>
            <a:off x="2991747" y="3429000"/>
            <a:ext cx="8375374" cy="273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01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C0B25-6879-46DA-A7A1-354AC3C1F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734" y="265043"/>
            <a:ext cx="8915400" cy="3777622"/>
          </a:xfrm>
        </p:spPr>
        <p:txBody>
          <a:bodyPr>
            <a:normAutofit/>
          </a:bodyPr>
          <a:lstStyle/>
          <a:p>
            <a:pPr marL="289560" indent="0" algn="r" rtl="1">
              <a:spcBef>
                <a:spcPts val="0"/>
              </a:spcBef>
              <a:buNone/>
            </a:pPr>
            <a:r>
              <a:rPr lang="ar-JO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14300" indent="0" algn="r" rtl="1">
              <a:spcBef>
                <a:spcPts val="0"/>
              </a:spcBef>
              <a:buNone/>
            </a:pPr>
            <a:r>
              <a:rPr lang="ar-JO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اكْتُبْ كُلَّ عِبارَةٍ مِمّا يَأْتي أَسْفَلَ الصّورَةِ الَّتي تَدُلُّ عَلَيْها:</a:t>
            </a:r>
          </a:p>
          <a:p>
            <a:pPr marL="114300" indent="0" algn="r" rtl="1">
              <a:spcBef>
                <a:spcPts val="0"/>
              </a:spcBef>
              <a:buNone/>
            </a:pPr>
            <a:endParaRPr lang="ar-JO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spcBef>
                <a:spcPts val="0"/>
              </a:spcBef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أَرْضِيّاتُها مَرْصوفَةٌ بِالْفُسَيْفِساءِ. 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وَعَلى جانِبَيْهِ تَقِفُ الْأَعْمِدَةُ الشّامِخَةُ الْمُتَوَّجَةُ.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وَعَلى جانِبَيْهِ تَقِفُ الْأَعمِدَةُ الشّامِخَةُ الْمُتوَّجَةُ.">
            <a:extLst>
              <a:ext uri="{FF2B5EF4-FFF2-40B4-BE49-F238E27FC236}">
                <a16:creationId xmlns:a16="http://schemas.microsoft.com/office/drawing/2014/main" id="{E20FF3C0-FCD4-44B9-AEC7-FED805BC1E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4" t="41632" r="31196" b="37957"/>
          <a:stretch/>
        </p:blipFill>
        <p:spPr>
          <a:xfrm>
            <a:off x="2991747" y="3429000"/>
            <a:ext cx="8375374" cy="2739000"/>
          </a:xfrm>
          <a:prstGeom prst="rect">
            <a:avLst/>
          </a:prstGeom>
        </p:spPr>
      </p:pic>
      <p:sp>
        <p:nvSpPr>
          <p:cNvPr id="5" name="Rectangle 4" descr="أَرْضِيّاتُها مَرْصوفَةٌ بِالْفُسَيْفِساء.">
            <a:extLst>
              <a:ext uri="{FF2B5EF4-FFF2-40B4-BE49-F238E27FC236}">
                <a16:creationId xmlns:a16="http://schemas.microsoft.com/office/drawing/2014/main" id="{B6A7EE9F-3B0D-487C-B8B4-5DA90C3E6DAC}"/>
              </a:ext>
            </a:extLst>
          </p:cNvPr>
          <p:cNvSpPr/>
          <p:nvPr/>
        </p:nvSpPr>
        <p:spPr>
          <a:xfrm>
            <a:off x="7090342" y="5335012"/>
            <a:ext cx="4411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dirty="0"/>
              <a:t>وَعَلى جانِبَيْهِ تَقِفُ الْأَعمِدَةُ الشّامِخَةُ الْمُتوَّجَةُ.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69F688-5C1A-41D7-82AE-69A718BF1CEA}"/>
              </a:ext>
            </a:extLst>
          </p:cNvPr>
          <p:cNvSpPr/>
          <p:nvPr/>
        </p:nvSpPr>
        <p:spPr>
          <a:xfrm>
            <a:off x="3142705" y="5335012"/>
            <a:ext cx="3002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dirty="0"/>
              <a:t>أَرْضِيّاتُها مَرْصوفَةٌ بِالْفُسَيْفِساء.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9479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399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Tahoma</vt:lpstr>
      <vt:lpstr>Wingdings 3</vt:lpstr>
      <vt:lpstr>Wisp</vt:lpstr>
      <vt:lpstr>PowerPoint Presentation</vt:lpstr>
      <vt:lpstr>أَنْحاءُ الْمُرتَفِعَةُ الْجَميلةُ هضبَةٌ حُفِرَ في الصّخْر </vt:lpstr>
      <vt:lpstr>أَنْحاءُ الْمُرتَفِعَةُ الْجَميلةُ هضبَةٌ حُفِرَ في الصّخْر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Osama kamal Akasheh</dc:creator>
  <cp:lastModifiedBy>Ramiz Shahin</cp:lastModifiedBy>
  <cp:revision>5</cp:revision>
  <dcterms:created xsi:type="dcterms:W3CDTF">2021-02-23T10:03:08Z</dcterms:created>
  <dcterms:modified xsi:type="dcterms:W3CDTF">2021-03-16T17:25:17Z</dcterms:modified>
</cp:coreProperties>
</file>