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6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19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423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65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92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5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97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8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5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0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1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2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7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2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8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5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F71C3C0-80B8-4B55-A8FA-8A2A518FDB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29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E6BB48-CC0A-4942-97B2-5C745BC3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596" y="426650"/>
            <a:ext cx="8192918" cy="911848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القبض على الرب يسوع المسيح ومحاكمته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AA1E92-CE7A-4164-8F95-576D4C381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68" y="1418040"/>
            <a:ext cx="3906864" cy="5078924"/>
          </a:xfrm>
        </p:spPr>
      </p:pic>
    </p:spTree>
    <p:extLst>
      <p:ext uri="{BB962C8B-B14F-4D97-AF65-F5344CB8AC3E}">
        <p14:creationId xmlns:p14="http://schemas.microsoft.com/office/powerpoint/2010/main" val="374573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8C694-765F-45C8-86BE-7A7D7BB7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452718"/>
            <a:ext cx="9206772" cy="805911"/>
          </a:xfrm>
        </p:spPr>
        <p:txBody>
          <a:bodyPr/>
          <a:lstStyle/>
          <a:p>
            <a:pPr algn="ctr" rtl="1"/>
            <a:r>
              <a:rPr lang="ar-JO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آية للحفظ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30A13-D287-47CA-9C99-112BE8C98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229" y="1616819"/>
            <a:ext cx="9404723" cy="4195481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JO" sz="3200" b="1" dirty="0">
                <a:solidFill>
                  <a:srgbClr val="FFC000"/>
                </a:solidFill>
              </a:rPr>
              <a:t>" وابنُ البشر ماضٍ، كما هو مكتوب عنهُ. ولكن الويل لذلك الإنسان الذي على يدهِ يُسلِّم ابن البشر، قد كان خيراً لذلك الإنسان لو لم يولد ". </a:t>
            </a:r>
            <a:r>
              <a:rPr lang="ar-JO" sz="3200" b="1" dirty="0">
                <a:solidFill>
                  <a:srgbClr val="FF0000"/>
                </a:solidFill>
              </a:rPr>
              <a:t>(متى 26 : 24).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18021-091C-47B3-86BF-FB880EBED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72" y="3429000"/>
            <a:ext cx="6666237" cy="274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3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D4592-92A3-4E0E-B95D-271FDDC4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12" y="452718"/>
            <a:ext cx="8967622" cy="996254"/>
          </a:xfrm>
        </p:spPr>
        <p:txBody>
          <a:bodyPr/>
          <a:lstStyle/>
          <a:p>
            <a:pPr algn="ctr" rtl="1"/>
            <a:r>
              <a:rPr lang="ar-JO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العشاء الأخير " العشاء السِّري "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221FB0-9701-4738-BD97-3B35EA985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9" y="1483752"/>
            <a:ext cx="6487078" cy="492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139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D2ABB-2036-44B1-BE95-C54BA8A9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634" y="1074250"/>
            <a:ext cx="8609428" cy="726416"/>
          </a:xfrm>
        </p:spPr>
        <p:txBody>
          <a:bodyPr/>
          <a:lstStyle/>
          <a:p>
            <a:pPr algn="r" rtl="1"/>
            <a:r>
              <a:rPr lang="ar-JO" sz="3600" b="1" dirty="0">
                <a:solidFill>
                  <a:srgbClr val="FF0000"/>
                </a:solidFill>
              </a:rPr>
              <a:t>القبض على الرَّب يسوع وتسليمه من يهوذا الإسخريوطي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3A8E57-7977-4B3B-89F1-E1977C189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34" y="2052638"/>
            <a:ext cx="9202732" cy="4352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2351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6C08-008B-4437-8A4A-F86AAD2FA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294" y="452718"/>
            <a:ext cx="8742539" cy="996254"/>
          </a:xfrm>
        </p:spPr>
        <p:txBody>
          <a:bodyPr/>
          <a:lstStyle/>
          <a:p>
            <a:pPr algn="ctr" rtl="1"/>
            <a:r>
              <a:rPr lang="ar-JO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تسليم الرب يسوع المسيح :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4C1FE-A58C-4ADF-89D3-37D43B773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4" y="1657351"/>
            <a:ext cx="10017520" cy="5200650"/>
          </a:xfrm>
        </p:spPr>
        <p:txBody>
          <a:bodyPr>
            <a:noAutofit/>
          </a:bodyPr>
          <a:lstStyle/>
          <a:p>
            <a:pPr algn="r" rtl="1"/>
            <a:r>
              <a:rPr lang="ar-JO" sz="2800" b="1" dirty="0"/>
              <a:t> طلب الرب يسوع من تلاميذه أن ينطلقوا إذ شعرَ بقدوم الرِّجال اليهود ، وقال لهم : " قوموا ننطلق. فهوذا قد قَرُبَ الذي يسلمني " </a:t>
            </a:r>
            <a:r>
              <a:rPr lang="ar-JO" sz="1800" b="1" dirty="0">
                <a:solidFill>
                  <a:srgbClr val="FF0000"/>
                </a:solidFill>
              </a:rPr>
              <a:t>(متى 26 : 46). </a:t>
            </a:r>
          </a:p>
          <a:p>
            <a:pPr marL="0" indent="0" algn="r" rtl="1">
              <a:buNone/>
            </a:pPr>
            <a:r>
              <a:rPr lang="ar-JO" sz="2800" b="1" dirty="0"/>
              <a:t>وكان جمعٌ كبيرٌ من الجنود والحراس ومعهم " يهوذا الإسخريوطي ". أحد تلاميذ يسوع المسيح. وكان قد اتفق معهم أن يُسلِّمهم الربّ يسوع مقابل </a:t>
            </a:r>
            <a:r>
              <a:rPr lang="ar-JO" sz="2800" b="1" dirty="0">
                <a:solidFill>
                  <a:srgbClr val="FF0000"/>
                </a:solidFill>
              </a:rPr>
              <a:t>" </a:t>
            </a:r>
            <a:r>
              <a:rPr lang="ar-JO" sz="2800" b="1" u="sng" dirty="0">
                <a:solidFill>
                  <a:srgbClr val="FF0000"/>
                </a:solidFill>
              </a:rPr>
              <a:t>ثلاثين من الفضة</a:t>
            </a:r>
            <a:r>
              <a:rPr lang="ar-JO" sz="2800" b="1" dirty="0">
                <a:solidFill>
                  <a:srgbClr val="FF0000"/>
                </a:solidFill>
              </a:rPr>
              <a:t> ". </a:t>
            </a:r>
          </a:p>
          <a:p>
            <a:pPr marL="0" indent="0" algn="r" rtl="1">
              <a:buNone/>
            </a:pPr>
            <a:endParaRPr lang="ar-JO" sz="2800" b="1" u="sng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 وأعطاهم علامه أنَّ الذي يُقبلُهُ هو يسوع المسيح . وهُنا تقرَّبَ يهوذا من يسوع وقبَّلَهُ فقال له يسوع " يا يهوذا أبقبلةٍ تُسلِم ابن البشر ؟" </a:t>
            </a:r>
            <a:r>
              <a:rPr lang="ar-JO" sz="1800" b="1" dirty="0">
                <a:solidFill>
                  <a:srgbClr val="FF0000"/>
                </a:solidFill>
              </a:rPr>
              <a:t>(لو 22 : 48).</a:t>
            </a:r>
          </a:p>
          <a:p>
            <a:pPr marL="0" indent="0" algn="r" rtl="1">
              <a:buNone/>
            </a:pPr>
            <a:endParaRPr lang="ar-JO" sz="18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 وسلَّمَ نفسهُ وقال لبطرس : " أرجع سيفك إلى غمدهِ، لأنَّ كل الذين يأخذون بالسيف، بالسيف يَهلكون" </a:t>
            </a:r>
            <a:r>
              <a:rPr lang="ar-JO" sz="1800" b="1" dirty="0">
                <a:solidFill>
                  <a:srgbClr val="FF0000"/>
                </a:solidFill>
              </a:rPr>
              <a:t>( متى 26 : 52).</a:t>
            </a:r>
            <a:endParaRPr lang="ar-JO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2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01DA7-A11B-45B5-ACB3-472D08CE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397" y="412783"/>
            <a:ext cx="5858662" cy="925916"/>
          </a:xfrm>
        </p:spPr>
        <p:txBody>
          <a:bodyPr/>
          <a:lstStyle/>
          <a:p>
            <a:pPr algn="ctr" rtl="1"/>
            <a:r>
              <a:rPr lang="ar-JO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المحاكمة غير العادلة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76B38-5C66-41F3-B936-EFEF846C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075" y="1567948"/>
            <a:ext cx="7700964" cy="4959462"/>
          </a:xfrm>
        </p:spPr>
        <p:txBody>
          <a:bodyPr>
            <a:normAutofit/>
          </a:bodyPr>
          <a:lstStyle/>
          <a:p>
            <a:pPr algn="r" rtl="1"/>
            <a:r>
              <a:rPr lang="ar-JO" sz="2800" b="1" dirty="0">
                <a:solidFill>
                  <a:srgbClr val="FFC000"/>
                </a:solidFill>
              </a:rPr>
              <a:t>بعد أن أُلقي القبض على الربّ يسوع أخذوهُ الجنود إلى</a:t>
            </a:r>
          </a:p>
          <a:p>
            <a:pPr marL="0" indent="0" algn="r" rtl="1">
              <a:buNone/>
            </a:pPr>
            <a:r>
              <a:rPr lang="ar-JO" sz="2800" b="1" dirty="0">
                <a:solidFill>
                  <a:srgbClr val="FFC000"/>
                </a:solidFill>
              </a:rPr>
              <a:t> "</a:t>
            </a:r>
            <a:r>
              <a:rPr lang="ar-JO" sz="2800" b="1" u="sng" dirty="0">
                <a:solidFill>
                  <a:srgbClr val="FF0000"/>
                </a:solidFill>
              </a:rPr>
              <a:t>بيت حنَّان</a:t>
            </a:r>
            <a:r>
              <a:rPr lang="ar-JO" sz="2800" b="1" dirty="0">
                <a:solidFill>
                  <a:srgbClr val="FFC000"/>
                </a:solidFill>
              </a:rPr>
              <a:t>" الذي أرسلهُ إلى "</a:t>
            </a:r>
            <a:r>
              <a:rPr lang="ar-JO" sz="2800" b="1" u="sng" dirty="0">
                <a:solidFill>
                  <a:srgbClr val="FF0000"/>
                </a:solidFill>
              </a:rPr>
              <a:t>قيافا</a:t>
            </a:r>
            <a:r>
              <a:rPr lang="ar-JO" sz="2800" b="1" dirty="0">
                <a:solidFill>
                  <a:srgbClr val="FFC000"/>
                </a:solidFill>
              </a:rPr>
              <a:t>" رئيس الكهنة لمحاكمته.</a:t>
            </a:r>
          </a:p>
          <a:p>
            <a:pPr marL="0" indent="0" algn="r" rtl="1">
              <a:buNone/>
            </a:pPr>
            <a:endParaRPr lang="ar-JO" sz="2800" b="1" dirty="0">
              <a:solidFill>
                <a:srgbClr val="FFC000"/>
              </a:solidFill>
            </a:endParaRPr>
          </a:p>
          <a:p>
            <a:pPr algn="r" rtl="1"/>
            <a:r>
              <a:rPr lang="ar-JO" sz="2800" b="1" dirty="0">
                <a:solidFill>
                  <a:srgbClr val="FFC000"/>
                </a:solidFill>
              </a:rPr>
              <a:t>سأل رئيس الكهنه يسوع عن تلاميذه وتعاليمه، فأجابهُ يسوع :</a:t>
            </a:r>
          </a:p>
          <a:p>
            <a:pPr marL="0" indent="0" algn="r" rtl="1">
              <a:buNone/>
            </a:pPr>
            <a:r>
              <a:rPr lang="ar-JO" sz="2800" b="1" dirty="0">
                <a:solidFill>
                  <a:srgbClr val="FFC000"/>
                </a:solidFill>
              </a:rPr>
              <a:t>أنا كلَّمتُ العالم علانيةً،.... ولم أتكلم بشيءٍ خِفيَةً. </a:t>
            </a:r>
            <a:r>
              <a:rPr lang="ar-JO" b="1" dirty="0">
                <a:solidFill>
                  <a:srgbClr val="FFC000"/>
                </a:solidFill>
              </a:rPr>
              <a:t>(يو 18 : 20).</a:t>
            </a:r>
          </a:p>
          <a:p>
            <a:pPr marL="0" indent="0" algn="r" rtl="1">
              <a:buNone/>
            </a:pPr>
            <a:endParaRPr lang="ar-JO" sz="2800" b="1" dirty="0">
              <a:solidFill>
                <a:srgbClr val="FFC000"/>
              </a:solidFill>
            </a:endParaRPr>
          </a:p>
          <a:p>
            <a:pPr algn="r" rtl="1"/>
            <a:r>
              <a:rPr lang="ar-JO" sz="2800" b="1" dirty="0">
                <a:solidFill>
                  <a:srgbClr val="FFC000"/>
                </a:solidFill>
              </a:rPr>
              <a:t>أثناء ذلك أنكر بطرس أنه يَعرف الرب يسوع، حيث كان رؤساء الكهنة وجميع أعضاء المجلس يطلبون شهادة على الرب يسوع ليقتلوه.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82DD7AA-39D7-40D2-A502-34E9CFC9E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0" y="1567948"/>
            <a:ext cx="3540713" cy="2131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A10255-6985-4A31-9583-ED6CF19B4B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 r="2856"/>
          <a:stretch/>
        </p:blipFill>
        <p:spPr>
          <a:xfrm>
            <a:off x="299170" y="4158302"/>
            <a:ext cx="3568646" cy="236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5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B2864-F9B3-488C-90B0-27246EE1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2" y="452718"/>
            <a:ext cx="9333382" cy="1038457"/>
          </a:xfrm>
        </p:spPr>
        <p:txBody>
          <a:bodyPr/>
          <a:lstStyle/>
          <a:p>
            <a:pPr algn="r" rtl="1"/>
            <a:r>
              <a:rPr lang="ar-JO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محاكمة الرب يسوع أمام بيلاطس وهيرودوس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1C3A7-2542-46A5-8EE6-5A0D15367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3" y="1463344"/>
            <a:ext cx="11287124" cy="5123938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JO" sz="2800" b="1" dirty="0"/>
              <a:t>- لقد عرف رجال المجمع أن بيلاطس الروماني لن يهتم بإدعاءاتهم الدينية فأعطوه قضية الرب يسوع </a:t>
            </a:r>
            <a:r>
              <a:rPr lang="ar-JO" sz="2800" b="1" u="sng" dirty="0">
                <a:solidFill>
                  <a:srgbClr val="FF0000"/>
                </a:solidFill>
              </a:rPr>
              <a:t>" بصبغة سياسية "</a:t>
            </a:r>
            <a:r>
              <a:rPr lang="ar-JO" sz="2800" b="1" dirty="0">
                <a:solidFill>
                  <a:srgbClr val="FF0000"/>
                </a:solidFill>
              </a:rPr>
              <a:t>  </a:t>
            </a:r>
            <a:r>
              <a:rPr lang="ar-JO" sz="2800" b="1" dirty="0"/>
              <a:t>وأنهُ عدوٌّ لقيصر. وقدَّموا إلى بيلاطس تُهماً كاذبة وباطله.</a:t>
            </a:r>
          </a:p>
          <a:p>
            <a:pPr marL="0" indent="0" algn="r" rtl="1">
              <a:buNone/>
            </a:pPr>
            <a:r>
              <a:rPr lang="ar-JO" sz="2800" b="1" dirty="0"/>
              <a:t>- سمع بيلاطس كلام يسوع واقتنع ببرائته. ولما سمع أنهُ من الجليل أرسلهُ إلى </a:t>
            </a:r>
            <a:r>
              <a:rPr lang="ar-JO" sz="2800" b="1" dirty="0">
                <a:solidFill>
                  <a:srgbClr val="FF0000"/>
                </a:solidFill>
              </a:rPr>
              <a:t>"هيرودوس "</a:t>
            </a:r>
            <a:r>
              <a:rPr lang="ar-JO" sz="2800" b="1" dirty="0"/>
              <a:t> ملك الجليل حتى يتخلص من محاكمته.</a:t>
            </a:r>
          </a:p>
          <a:p>
            <a:pPr algn="r" rtl="1">
              <a:buFontTx/>
              <a:buChar char="-"/>
            </a:pPr>
            <a:r>
              <a:rPr lang="ar-JO" sz="2800" b="1" dirty="0"/>
              <a:t>سأل هيرودوس الرب يسوع الكثير من الأسئله ولكن يسوع لم يُجبهُ فسخِرَ منه هيرودوس وألبسهُ </a:t>
            </a:r>
            <a:r>
              <a:rPr lang="ar-JO" sz="2800" b="1" dirty="0">
                <a:solidFill>
                  <a:srgbClr val="FFC000"/>
                </a:solidFill>
              </a:rPr>
              <a:t>ثوباً قُرمزياً </a:t>
            </a:r>
            <a:r>
              <a:rPr lang="ar-JO" sz="2800" b="1" dirty="0">
                <a:solidFill>
                  <a:srgbClr val="FF0000"/>
                </a:solidFill>
              </a:rPr>
              <a:t>" أي لون خمري " </a:t>
            </a:r>
            <a:r>
              <a:rPr lang="ar-JO" sz="2800" b="1" dirty="0"/>
              <a:t>حيث كان هذا لباس الملوك. وأرسلهُ إلى بيلاطس مره أخرى.</a:t>
            </a:r>
          </a:p>
          <a:p>
            <a:pPr marL="0" indent="0" algn="r" rtl="1">
              <a:buNone/>
            </a:pPr>
            <a:r>
              <a:rPr lang="ar-JO" sz="2800" b="1" dirty="0"/>
              <a:t>- وهنا سمع بيلاطس كلام الرب يسوع مره أخرى وسألهُ : أأنت ملك اليهود ؟ فأجابهُ يسوع : أنت تقول أني ملك.</a:t>
            </a:r>
          </a:p>
          <a:p>
            <a:pPr marL="0" indent="0" algn="r" rtl="1">
              <a:buNone/>
            </a:pPr>
            <a:r>
              <a:rPr lang="ar-JO" sz="2800" b="1" dirty="0"/>
              <a:t>- غَسَلَ بيلاطس يديّهِ وقال أنا بريء من دم هذا الإنسان . انظروا أنتم في أمره.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2564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F6AF-8D33-4252-A1DF-CB0F96E0B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429" y="696821"/>
            <a:ext cx="6260122" cy="799307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العِبر المستفادة من الدرس :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9F9A7-E878-4B17-A560-F74DBA009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363" y="2110154"/>
            <a:ext cx="9992495" cy="4318782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نلجأ إلى الصلاة وطلب مشيئة الله قبل أي عمل نقوم به.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نقول الحق مهما كانت النتيجة .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نصفح ونسامح عندما يُخطيء إلينا الآخرون .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الأمانه مع الآخرين .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الطاعة : نُطيع ونقبل الآخر بمحبة .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 لا نستسلم للضعف مهما كان .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 نجد لأخينا عُذراً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E10F5A-71D7-4DEC-9295-3DB921043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4" y="628617"/>
            <a:ext cx="3078409" cy="1730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48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4BD5A1-B634-4C7E-B5D1-435B9B9E3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05" y="452718"/>
            <a:ext cx="8883216" cy="1038457"/>
          </a:xfrm>
        </p:spPr>
        <p:txBody>
          <a:bodyPr/>
          <a:lstStyle/>
          <a:p>
            <a:pPr algn="ctr" rtl="1"/>
            <a:r>
              <a:rPr lang="ar-JO" sz="6600" b="1" dirty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نسجد لآلامك أيُّها المسيح</a:t>
            </a:r>
            <a:endParaRPr lang="en-US" sz="6600" b="1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78B0D2-8C01-4616-9264-6E9568407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48" y="1589649"/>
            <a:ext cx="3768330" cy="491410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26D1BB-EB73-4A07-BCE4-E10353158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4" y="3052690"/>
            <a:ext cx="2444745" cy="300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76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311</TotalTime>
  <Words>462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Andalus</vt:lpstr>
      <vt:lpstr>Arial</vt:lpstr>
      <vt:lpstr>Century Gothic</vt:lpstr>
      <vt:lpstr>Times New Roman</vt:lpstr>
      <vt:lpstr>Wingdings 3</vt:lpstr>
      <vt:lpstr>Ion</vt:lpstr>
      <vt:lpstr>القبض على الرب يسوع المسيح ومحاكمته</vt:lpstr>
      <vt:lpstr>آية للحفظ</vt:lpstr>
      <vt:lpstr>العشاء الأخير " العشاء السِّري "</vt:lpstr>
      <vt:lpstr>القبض على الرَّب يسوع وتسليمه من يهوذا الإسخريوطي</vt:lpstr>
      <vt:lpstr>تسليم الرب يسوع المسيح :</vt:lpstr>
      <vt:lpstr>المحاكمة غير العادلة</vt:lpstr>
      <vt:lpstr>محاكمة الرب يسوع أمام بيلاطس وهيرودوس</vt:lpstr>
      <vt:lpstr>العِبر المستفادة من الدرس :</vt:lpstr>
      <vt:lpstr>نسجد لآلامك أيُّها المسيح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Muneer Haddad</cp:lastModifiedBy>
  <cp:revision>21</cp:revision>
  <dcterms:created xsi:type="dcterms:W3CDTF">2021-05-04T17:53:26Z</dcterms:created>
  <dcterms:modified xsi:type="dcterms:W3CDTF">2023-03-27T07:24:25Z</dcterms:modified>
</cp:coreProperties>
</file>