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21"/>
  </p:notesMasterIdLst>
  <p:handoutMasterIdLst>
    <p:handoutMasterId r:id="rId22"/>
  </p:handoutMasterIdLst>
  <p:sldIdLst>
    <p:sldId id="273" r:id="rId2"/>
    <p:sldId id="274" r:id="rId3"/>
    <p:sldId id="263" r:id="rId4"/>
    <p:sldId id="285" r:id="rId5"/>
    <p:sldId id="300" r:id="rId6"/>
    <p:sldId id="264" r:id="rId7"/>
    <p:sldId id="290" r:id="rId8"/>
    <p:sldId id="294" r:id="rId9"/>
    <p:sldId id="295" r:id="rId10"/>
    <p:sldId id="296" r:id="rId11"/>
    <p:sldId id="291" r:id="rId12"/>
    <p:sldId id="297" r:id="rId13"/>
    <p:sldId id="299" r:id="rId14"/>
    <p:sldId id="287" r:id="rId15"/>
    <p:sldId id="292" r:id="rId16"/>
    <p:sldId id="301" r:id="rId17"/>
    <p:sldId id="288" r:id="rId18"/>
    <p:sldId id="298" r:id="rId19"/>
    <p:sldId id="267" r:id="rId20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Sassoon Infant Rg" panose="02000503030000020003" charset="0"/>
      <p:regular r:id="rId27"/>
      <p:bold r:id="rId28"/>
    </p:embeddedFont>
    <p:embeddedFont>
      <p:font typeface="Tuffy" panose="020B0603060100000000" charset="0"/>
      <p:regular r:id="rId29"/>
      <p:bold r:id="rId30"/>
      <p:italic r:id="rId31"/>
      <p:boldItalic r:id="rId32"/>
    </p:embeddedFont>
    <p:embeddedFont>
      <p:font typeface="Tuffy-TTF" panose="020B0603060100000000" charset="0"/>
      <p:regular r:id="rId33"/>
      <p:bold r:id="rId34"/>
      <p:italic r:id="rId35"/>
      <p:boldItalic r:id="rId36"/>
    </p:embeddedFont>
    <p:embeddedFont>
      <p:font typeface="Twinkl" panose="020B0604020202020204" charset="0"/>
      <p:regular r:id="rId37"/>
      <p:bold r:id="rId38"/>
    </p:embeddedFont>
    <p:embeddedFont>
      <p:font typeface="Twinkl SemiBold" charset="0"/>
      <p:bold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40" userDrawn="1">
          <p15:clr>
            <a:srgbClr val="A4A3A4"/>
          </p15:clr>
        </p15:guide>
        <p15:guide id="5" orient="horz" pos="3952" userDrawn="1">
          <p15:clr>
            <a:srgbClr val="A4A3A4"/>
          </p15:clr>
        </p15:guide>
        <p15:guide id="6" pos="5420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59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C368C"/>
    <a:srgbClr val="E6226A"/>
    <a:srgbClr val="ED74A9"/>
    <a:srgbClr val="87BD31"/>
    <a:srgbClr val="A0BA59"/>
    <a:srgbClr val="FFECA7"/>
    <a:srgbClr val="9AB54B"/>
    <a:srgbClr val="EC6C77"/>
    <a:srgbClr val="F19A93"/>
    <a:srgbClr val="E950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71" d="100"/>
          <a:sy n="71" d="100"/>
        </p:scale>
        <p:origin x="1380" y="78"/>
      </p:cViewPr>
      <p:guideLst>
        <p:guide orient="horz" pos="2160"/>
        <p:guide pos="2880"/>
        <p:guide pos="340"/>
        <p:guide orient="horz" pos="3952"/>
        <p:guide pos="5420"/>
        <p:guide orient="horz" pos="346"/>
        <p:guide pos="476"/>
        <p:guide orient="horz" pos="459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font" Target="fonts/font17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34" Type="http://schemas.openxmlformats.org/officeDocument/2006/relationships/font" Target="fonts/font12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43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27/03/2023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27/03/2023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71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84" userDrawn="1">
          <p15:clr>
            <a:srgbClr val="FBAE40"/>
          </p15:clr>
        </p15:guide>
        <p15:guide id="2" pos="476" userDrawn="1">
          <p15:clr>
            <a:srgbClr val="FBAE40"/>
          </p15:clr>
        </p15:guide>
        <p15:guide id="3" orient="horz" pos="3838" userDrawn="1">
          <p15:clr>
            <a:srgbClr val="FBAE40"/>
          </p15:clr>
        </p15:guide>
        <p15:guide id="4" orient="horz" pos="459" userDrawn="1">
          <p15:clr>
            <a:srgbClr val="FBAE40"/>
          </p15:clr>
        </p15:guide>
        <p15:guide id="5" pos="340" userDrawn="1">
          <p15:clr>
            <a:srgbClr val="FBAE40"/>
          </p15:clr>
        </p15:guide>
        <p15:guide id="6" pos="5420" userDrawn="1">
          <p15:clr>
            <a:srgbClr val="FBAE40"/>
          </p15:clr>
        </p15:guide>
        <p15:guide id="7" orient="horz" pos="346" userDrawn="1">
          <p15:clr>
            <a:srgbClr val="FBAE40"/>
          </p15:clr>
        </p15:guide>
        <p15:guide id="8" orient="horz" pos="3974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 userDrawn="1"/>
        </p:nvSpPr>
        <p:spPr bwMode="auto">
          <a:xfrm>
            <a:off x="503239" y="2930434"/>
            <a:ext cx="8137524" cy="341480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Rounded Rectangle 7"/>
          <p:cNvSpPr/>
          <p:nvPr userDrawn="1"/>
        </p:nvSpPr>
        <p:spPr bwMode="auto">
          <a:xfrm>
            <a:off x="503239" y="512763"/>
            <a:ext cx="8137524" cy="2193019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9" name="Title 1"/>
          <p:cNvSpPr txBox="1">
            <a:spLocks/>
          </p:cNvSpPr>
          <p:nvPr userDrawn="1"/>
        </p:nvSpPr>
        <p:spPr>
          <a:xfrm>
            <a:off x="628650" y="3071286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Twinkl" pitchFamily="50" charset="0"/>
              </a:rPr>
              <a:t>Success Criteria</a:t>
            </a:r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628648" y="734785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Twinkl" pitchFamily="50" charset="0"/>
              </a:rPr>
              <a:t>Aim</a:t>
            </a:r>
          </a:p>
        </p:txBody>
      </p:sp>
      <p:sp>
        <p:nvSpPr>
          <p:cNvPr id="11" name="Content Placeholder 15"/>
          <p:cNvSpPr>
            <a:spLocks noGrp="1"/>
          </p:cNvSpPr>
          <p:nvPr>
            <p:ph idx="1"/>
          </p:nvPr>
        </p:nvSpPr>
        <p:spPr>
          <a:xfrm>
            <a:off x="628650" y="1127760"/>
            <a:ext cx="7886700" cy="1409700"/>
          </a:xfrm>
        </p:spPr>
        <p:txBody>
          <a:bodyPr>
            <a:normAutofit fontScale="92500" lnSpcReduction="10000"/>
          </a:bodyPr>
          <a:lstStyle>
            <a:lvl1pPr>
              <a:defRPr>
                <a:latin typeface="Twinkl" pitchFamily="50" charset="0"/>
              </a:defRPr>
            </a:lvl1pPr>
            <a:lvl2pPr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Content Placeholder 15"/>
          <p:cNvSpPr txBox="1">
            <a:spLocks/>
          </p:cNvSpPr>
          <p:nvPr userDrawn="1"/>
        </p:nvSpPr>
        <p:spPr>
          <a:xfrm>
            <a:off x="628650" y="3466803"/>
            <a:ext cx="7886700" cy="1409700"/>
          </a:xfrm>
          <a:prstGeom prst="rect">
            <a:avLst/>
          </a:prstGeom>
          <a:noFill/>
          <a:ln w="25400">
            <a:noFill/>
          </a:ln>
        </p:spPr>
        <p:txBody>
          <a:bodyPr vert="horz" lIns="180000" tIns="252000" rIns="252000" bIns="18000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Twinkl" pitchFamily="50" charset="0"/>
              </a:rPr>
              <a:t>Statement 1 Lorem ipsum </a:t>
            </a:r>
            <a:r>
              <a:rPr lang="en-GB" dirty="0" err="1">
                <a:latin typeface="Twinkl" pitchFamily="50" charset="0"/>
              </a:rPr>
              <a:t>dolor</a:t>
            </a:r>
            <a:r>
              <a:rPr lang="en-GB" dirty="0">
                <a:latin typeface="Twinkl" pitchFamily="50" charset="0"/>
              </a:rPr>
              <a:t> sit </a:t>
            </a:r>
            <a:r>
              <a:rPr lang="en-GB" dirty="0" err="1">
                <a:latin typeface="Twinkl" pitchFamily="50" charset="0"/>
              </a:rPr>
              <a:t>amet</a:t>
            </a:r>
            <a:r>
              <a:rPr lang="en-GB" dirty="0">
                <a:latin typeface="Twinkl" pitchFamily="50" charset="0"/>
              </a:rPr>
              <a:t>, </a:t>
            </a:r>
            <a:r>
              <a:rPr lang="en-GB" dirty="0" err="1">
                <a:latin typeface="Twinkl" pitchFamily="50" charset="0"/>
              </a:rPr>
              <a:t>consectetur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adipiscing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elit</a:t>
            </a:r>
            <a:r>
              <a:rPr lang="en-GB" dirty="0">
                <a:latin typeface="Twinkl" pitchFamily="50" charset="0"/>
              </a:rPr>
              <a:t>.</a:t>
            </a:r>
          </a:p>
          <a:p>
            <a:r>
              <a:rPr lang="en-GB" dirty="0">
                <a:latin typeface="Twinkl" pitchFamily="50" charset="0"/>
              </a:rPr>
              <a:t>Statement 2</a:t>
            </a:r>
          </a:p>
          <a:p>
            <a:pPr lvl="1"/>
            <a:r>
              <a:rPr lang="en-GB" dirty="0">
                <a:latin typeface="Twinkl" pitchFamily="50" charset="0"/>
              </a:rPr>
              <a:t>Sub statement</a:t>
            </a:r>
          </a:p>
        </p:txBody>
      </p:sp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lanit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2359034"/>
            <a:ext cx="8064500" cy="655294"/>
          </a:xfrm>
          <a:noFill/>
          <a:ln>
            <a:noFill/>
          </a:ln>
        </p:spPr>
        <p:txBody>
          <a:bodyPr>
            <a:noAutofit/>
          </a:bodyPr>
          <a:lstStyle>
            <a:lvl1pPr algn="ctr">
              <a:defRPr sz="6600" b="1">
                <a:solidFill>
                  <a:schemeClr val="bg1"/>
                </a:solidFill>
                <a:latin typeface="Tuffy" panose="020B0603060100000000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1654969" y="3199950"/>
            <a:ext cx="5834062" cy="543989"/>
          </a:xfrm>
          <a:noFill/>
          <a:ln>
            <a:noFill/>
          </a:ln>
        </p:spPr>
        <p:txBody>
          <a:bodyPr anchor="ctr" anchorCtr="1"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Tuffy" panose="020B0603060100000000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852195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 userDrawn="1"/>
        </p:nvSpPr>
        <p:spPr bwMode="auto">
          <a:xfrm>
            <a:off x="457199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2" charset="0"/>
              </a:rPr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6725" y="1122363"/>
            <a:ext cx="8201025" cy="2387600"/>
          </a:xfrm>
        </p:spPr>
        <p:txBody>
          <a:bodyPr anchor="ctr" anchorCtr="1">
            <a:normAutofit/>
          </a:bodyPr>
          <a:lstStyle>
            <a:lvl1pPr algn="ctr">
              <a:defRPr sz="4000"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27859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838" userDrawn="1">
          <p15:clr>
            <a:srgbClr val="FBAE40"/>
          </p15:clr>
        </p15:guide>
        <p15:guide id="2" orient="horz" pos="459" userDrawn="1">
          <p15:clr>
            <a:srgbClr val="FBAE40"/>
          </p15:clr>
        </p15:guide>
        <p15:guide id="3" pos="476" userDrawn="1">
          <p15:clr>
            <a:srgbClr val="FBAE40"/>
          </p15:clr>
        </p15:guide>
        <p15:guide id="4" pos="5284" userDrawn="1">
          <p15:clr>
            <a:srgbClr val="FBAE40"/>
          </p15:clr>
        </p15:guide>
        <p15:guide id="5" orient="horz" pos="3974" userDrawn="1">
          <p15:clr>
            <a:srgbClr val="FBAE40"/>
          </p15:clr>
        </p15:guide>
        <p15:guide id="6" orient="horz" pos="346" userDrawn="1">
          <p15:clr>
            <a:srgbClr val="FBAE40"/>
          </p15:clr>
        </p15:guide>
        <p15:guide id="7" pos="340" userDrawn="1">
          <p15:clr>
            <a:srgbClr val="FBAE40"/>
          </p15:clr>
        </p15:guide>
        <p15:guide id="8" pos="542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A0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3" r:id="rId4"/>
    <p:sldLayoutId id="2147483666" r:id="rId5"/>
    <p:sldLayoutId id="2147483670" r:id="rId6"/>
    <p:sldLayoutId id="2147483671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71076" y="6384006"/>
            <a:ext cx="4994031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  <a:latin typeface="Tuffy" panose="020B0603060100000000" pitchFamily="34" charset="0"/>
              </a:rPr>
              <a:t>Year One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6251423"/>
            <a:ext cx="9144000" cy="612000"/>
          </a:xfrm>
          <a:prstGeom prst="rect">
            <a:avLst/>
          </a:prstGeom>
          <a:solidFill>
            <a:srgbClr val="E622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Twinkl" pitchFamily="2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6251423"/>
            <a:ext cx="9261231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857089" y="6464797"/>
            <a:ext cx="3422002" cy="207749"/>
          </a:xfrm>
          <a:prstGeom prst="rect">
            <a:avLst/>
          </a:prstGeom>
          <a:noFill/>
        </p:spPr>
        <p:txBody>
          <a:bodyPr wrap="square" lIns="0" tIns="0" rIns="0" bIns="0" rtlCol="0" anchor="ctr" anchorCtr="1">
            <a:noAutofit/>
          </a:bodyPr>
          <a:lstStyle/>
          <a:p>
            <a:endParaRPr lang="en-GB" sz="800" dirty="0">
              <a:solidFill>
                <a:schemeClr val="bg1"/>
              </a:solidFill>
              <a:latin typeface="Arial" panose="020B0604020202020204" pitchFamily="34" charset="0"/>
              <a:ea typeface="Tuffy" panose="020B0603060100000000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Placeholder 16"/>
          <p:cNvSpPr>
            <a:spLocks noGrp="1"/>
          </p:cNvSpPr>
          <p:nvPr>
            <p:ph type="body" sz="quarter" idx="10"/>
          </p:nvPr>
        </p:nvSpPr>
        <p:spPr>
          <a:xfrm>
            <a:off x="0" y="1867490"/>
            <a:ext cx="9144000" cy="1561510"/>
          </a:xfrm>
        </p:spPr>
        <p:txBody>
          <a:bodyPr/>
          <a:lstStyle/>
          <a:p>
            <a:r>
              <a:rPr lang="en-GB" sz="3600" dirty="0">
                <a:solidFill>
                  <a:srgbClr val="8C368C"/>
                </a:solidFill>
                <a:latin typeface="Tuffy-TTF" panose="020B0603060100000000" pitchFamily="34" charset="0"/>
                <a:ea typeface="Tuffy" panose="020B0603060100000000" pitchFamily="34" charset="0"/>
                <a:cs typeface="Arial" panose="020B0604020202020204" pitchFamily="34" charset="0"/>
              </a:rPr>
              <a:t>Describing a Vegetable or Flower Garden</a:t>
            </a:r>
          </a:p>
        </p:txBody>
      </p:sp>
    </p:spTree>
    <p:extLst>
      <p:ext uri="{BB962C8B-B14F-4D97-AF65-F5344CB8AC3E}">
        <p14:creationId xmlns:p14="http://schemas.microsoft.com/office/powerpoint/2010/main" val="5625468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5CF7D8-0B0E-47BD-9FCB-0662C4CF7C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Pin by Sevda Elizade on 1. A. File General | Beautiful rose flowers, Red  roses, Beautiful flowers wallpapers">
            <a:extLst>
              <a:ext uri="{FF2B5EF4-FFF2-40B4-BE49-F238E27FC236}">
                <a16:creationId xmlns:a16="http://schemas.microsoft.com/office/drawing/2014/main" id="{3741DFE4-FC44-46CE-8490-D8A8553AE2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474" y="1473201"/>
            <a:ext cx="1752600" cy="1955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Sunflowers: How to Plant, Grow, and Care for Sunflower Plants | The Old  Farmer's Almanac">
            <a:extLst>
              <a:ext uri="{FF2B5EF4-FFF2-40B4-BE49-F238E27FC236}">
                <a16:creationId xmlns:a16="http://schemas.microsoft.com/office/drawing/2014/main" id="{760E629E-73F3-4254-BA0C-8C7DE388F7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5235" y="1685925"/>
            <a:ext cx="2619375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Jasmine Care: How to Plant, Grow, and Care for Jasmine Flowers | Gilmour">
            <a:extLst>
              <a:ext uri="{FF2B5EF4-FFF2-40B4-BE49-F238E27FC236}">
                <a16:creationId xmlns:a16="http://schemas.microsoft.com/office/drawing/2014/main" id="{8AB4F286-3C9F-4FC8-9B35-D7953A6E97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3771" y="1953477"/>
            <a:ext cx="2809875" cy="1628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Flower Facts: Types of Lilies, Flower Meaning, and More - Orchid Republic">
            <a:extLst>
              <a:ext uri="{FF2B5EF4-FFF2-40B4-BE49-F238E27FC236}">
                <a16:creationId xmlns:a16="http://schemas.microsoft.com/office/drawing/2014/main" id="{5ED20EA5-D7E0-4F57-81D9-32193AF992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8" y="4135141"/>
            <a:ext cx="2628900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7 Species of Daisies for Your Flower Garden">
            <a:extLst>
              <a:ext uri="{FF2B5EF4-FFF2-40B4-BE49-F238E27FC236}">
                <a16:creationId xmlns:a16="http://schemas.microsoft.com/office/drawing/2014/main" id="{C1D43C32-066A-4E16-95C6-A6C7AFF8DD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1212" y="4160338"/>
            <a:ext cx="2234841" cy="1534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Iris Flower Meaning: A True Beauty to the Human Eye ⋆ FloraQueen">
            <a:extLst>
              <a:ext uri="{FF2B5EF4-FFF2-40B4-BE49-F238E27FC236}">
                <a16:creationId xmlns:a16="http://schemas.microsoft.com/office/drawing/2014/main" id="{9839C364-0D81-4591-B0E6-1A33BFCE14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1074" y="4285834"/>
            <a:ext cx="2619375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CA8891D-0F1B-4475-99B3-6EB48EB2D908}"/>
              </a:ext>
            </a:extLst>
          </p:cNvPr>
          <p:cNvSpPr/>
          <p:nvPr/>
        </p:nvSpPr>
        <p:spPr>
          <a:xfrm>
            <a:off x="875659" y="3447910"/>
            <a:ext cx="103265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Roses</a:t>
            </a:r>
            <a:endParaRPr lang="en-US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EE74EA0-A5FC-43AA-836B-2B85F2384393}"/>
              </a:ext>
            </a:extLst>
          </p:cNvPr>
          <p:cNvSpPr/>
          <p:nvPr/>
        </p:nvSpPr>
        <p:spPr>
          <a:xfrm>
            <a:off x="2931509" y="3429000"/>
            <a:ext cx="193194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Sunflowers</a:t>
            </a:r>
            <a:endParaRPr lang="en-US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AAE3FC0-0B89-4DEB-9FC0-E69FA9C7B49E}"/>
              </a:ext>
            </a:extLst>
          </p:cNvPr>
          <p:cNvSpPr/>
          <p:nvPr/>
        </p:nvSpPr>
        <p:spPr>
          <a:xfrm>
            <a:off x="5932789" y="3671282"/>
            <a:ext cx="147829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Jasmine</a:t>
            </a:r>
            <a:endParaRPr lang="en-US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7287814-0C67-4FAB-A362-3D77578B33E9}"/>
              </a:ext>
            </a:extLst>
          </p:cNvPr>
          <p:cNvSpPr/>
          <p:nvPr/>
        </p:nvSpPr>
        <p:spPr>
          <a:xfrm>
            <a:off x="1048899" y="5767299"/>
            <a:ext cx="99097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Lilies</a:t>
            </a:r>
            <a:endParaRPr lang="en-US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54A6825-FDFB-4F71-B347-229717B6ED39}"/>
              </a:ext>
            </a:extLst>
          </p:cNvPr>
          <p:cNvSpPr/>
          <p:nvPr/>
        </p:nvSpPr>
        <p:spPr>
          <a:xfrm>
            <a:off x="3364151" y="5695295"/>
            <a:ext cx="129554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Daisies</a:t>
            </a:r>
            <a:endParaRPr lang="en-US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6DEA5B5-FAA5-4E88-8DBB-48FEEA481996}"/>
              </a:ext>
            </a:extLst>
          </p:cNvPr>
          <p:cNvSpPr/>
          <p:nvPr/>
        </p:nvSpPr>
        <p:spPr>
          <a:xfrm>
            <a:off x="6378425" y="5937730"/>
            <a:ext cx="103265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Iris</a:t>
            </a:r>
            <a:endParaRPr lang="en-US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04397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/>
      <p:bldP spid="13" grpId="0"/>
      <p:bldP spid="15" grpId="0"/>
      <p:bldP spid="16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539750" y="1359576"/>
            <a:ext cx="8068202" cy="4942078"/>
            <a:chOff x="539750" y="1365589"/>
            <a:chExt cx="8068202" cy="494207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729"/>
            <a:stretch/>
          </p:blipFill>
          <p:spPr>
            <a:xfrm>
              <a:off x="543452" y="1365589"/>
              <a:ext cx="8064500" cy="4211492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5" t="80882" r="-105" b="3259"/>
            <a:stretch/>
          </p:blipFill>
          <p:spPr>
            <a:xfrm flipH="1">
              <a:off x="539750" y="5551030"/>
              <a:ext cx="8064500" cy="756637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642" y="359259"/>
            <a:ext cx="8220075" cy="994306"/>
          </a:xfrm>
        </p:spPr>
        <p:txBody>
          <a:bodyPr/>
          <a:lstStyle/>
          <a:p>
            <a:r>
              <a:rPr lang="en-GB" sz="3200" dirty="0"/>
              <a:t>Use Prepositional Phrases of Location</a:t>
            </a:r>
          </a:p>
        </p:txBody>
      </p:sp>
      <p:pic>
        <p:nvPicPr>
          <p:cNvPr id="3" name="Talking Partners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800" y="612000"/>
            <a:ext cx="864000" cy="86400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730650" y="1434987"/>
            <a:ext cx="5325592" cy="2551063"/>
            <a:chOff x="1806838" y="1417960"/>
            <a:chExt cx="4604297" cy="1246200"/>
          </a:xfrm>
        </p:grpSpPr>
        <p:sp>
          <p:nvSpPr>
            <p:cNvPr id="12" name="Rounded Rectangle 11"/>
            <p:cNvSpPr/>
            <p:nvPr/>
          </p:nvSpPr>
          <p:spPr>
            <a:xfrm>
              <a:off x="1806838" y="1417960"/>
              <a:ext cx="3890953" cy="1246200"/>
            </a:xfrm>
            <a:prstGeom prst="roundRect">
              <a:avLst/>
            </a:prstGeom>
            <a:solidFill>
              <a:srgbClr val="8C36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895380" y="1477249"/>
              <a:ext cx="4515755" cy="11276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GB" altLang="en-US" dirty="0">
                  <a:solidFill>
                    <a:schemeClr val="bg1"/>
                  </a:solidFill>
                </a:rPr>
                <a:t>in the garden</a:t>
              </a:r>
            </a:p>
            <a:p>
              <a:pPr>
                <a:spcBef>
                  <a:spcPct val="0"/>
                </a:spcBef>
              </a:pPr>
              <a:endParaRPr lang="en-GB" altLang="en-US" dirty="0">
                <a:solidFill>
                  <a:schemeClr val="bg1"/>
                </a:solidFill>
              </a:endParaRPr>
            </a:p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dirty="0">
                  <a:solidFill>
                    <a:schemeClr val="bg1"/>
                  </a:solidFill>
                </a:rPr>
                <a:t>between the green beans and the spinach</a:t>
              </a:r>
            </a:p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GB" altLang="en-US" dirty="0">
                <a:solidFill>
                  <a:schemeClr val="bg1"/>
                </a:solidFill>
              </a:endParaRPr>
            </a:p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dirty="0">
                  <a:solidFill>
                    <a:schemeClr val="bg1"/>
                  </a:solidFill>
                </a:rPr>
                <a:t>behind those three rows</a:t>
              </a:r>
            </a:p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GB" altLang="en-US" dirty="0">
                <a:solidFill>
                  <a:schemeClr val="bg1"/>
                </a:solidFill>
              </a:endParaRPr>
            </a:p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dirty="0">
                  <a:solidFill>
                    <a:schemeClr val="bg1"/>
                  </a:solidFill>
                </a:rPr>
                <a:t>around the garden</a:t>
              </a:r>
            </a:p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GB" alt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26" name="Rectangle 25"/>
          <p:cNvSpPr/>
          <p:nvPr/>
        </p:nvSpPr>
        <p:spPr>
          <a:xfrm>
            <a:off x="2605893" y="1222206"/>
            <a:ext cx="396779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 dirty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7198" y="1687599"/>
            <a:ext cx="82552" cy="12249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0FF3CEB-353A-4B79-B21F-967DC4F157F1}"/>
              </a:ext>
            </a:extLst>
          </p:cNvPr>
          <p:cNvSpPr/>
          <p:nvPr/>
        </p:nvSpPr>
        <p:spPr>
          <a:xfrm>
            <a:off x="925475" y="4541684"/>
            <a:ext cx="6192721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 carrots are </a:t>
            </a:r>
            <a:r>
              <a:rPr lang="en-US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between the green beans and the spinach.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CEA64E3-86BD-401C-8D51-18CDA46221B3}"/>
              </a:ext>
            </a:extLst>
          </p:cNvPr>
          <p:cNvSpPr/>
          <p:nvPr/>
        </p:nvSpPr>
        <p:spPr>
          <a:xfrm>
            <a:off x="944583" y="5070070"/>
            <a:ext cx="6146233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 planted potatoes and tomatoes </a:t>
            </a:r>
            <a:r>
              <a:rPr lang="en-US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behind those three rows</a:t>
            </a:r>
            <a:r>
              <a:rPr lang="en-US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3EE6FD7-A51F-43BF-B1AA-FF6E5C2CE4FC}"/>
              </a:ext>
            </a:extLst>
          </p:cNvPr>
          <p:cNvSpPr/>
          <p:nvPr/>
        </p:nvSpPr>
        <p:spPr>
          <a:xfrm>
            <a:off x="876455" y="3978172"/>
            <a:ext cx="5186036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 planted three rows of vegetables </a:t>
            </a:r>
            <a:r>
              <a:rPr lang="en-US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 the garden.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F104646D-4DE8-4BA6-A037-156241C5243B}"/>
              </a:ext>
            </a:extLst>
          </p:cNvPr>
          <p:cNvSpPr/>
          <p:nvPr/>
        </p:nvSpPr>
        <p:spPr>
          <a:xfrm>
            <a:off x="918935" y="5605281"/>
            <a:ext cx="4982454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 planted colourful flowers </a:t>
            </a:r>
            <a:r>
              <a:rPr lang="en-US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around the garden</a:t>
            </a:r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en-US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4978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11" grpId="0"/>
      <p:bldP spid="28" grpId="0"/>
      <p:bldP spid="3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539750" y="1359576"/>
            <a:ext cx="8068202" cy="4942078"/>
            <a:chOff x="539750" y="1365589"/>
            <a:chExt cx="8068202" cy="494207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729"/>
            <a:stretch/>
          </p:blipFill>
          <p:spPr>
            <a:xfrm>
              <a:off x="543452" y="1365589"/>
              <a:ext cx="8064500" cy="4211492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5" t="80882" r="-105" b="3259"/>
            <a:stretch/>
          </p:blipFill>
          <p:spPr>
            <a:xfrm flipH="1">
              <a:off x="539750" y="5551030"/>
              <a:ext cx="8064500" cy="756637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642" y="359259"/>
            <a:ext cx="8220075" cy="994306"/>
          </a:xfrm>
        </p:spPr>
        <p:txBody>
          <a:bodyPr/>
          <a:lstStyle/>
          <a:p>
            <a:r>
              <a:rPr lang="en-GB" sz="3200" dirty="0"/>
              <a:t>Use Different Connectives</a:t>
            </a:r>
          </a:p>
        </p:txBody>
      </p:sp>
      <p:pic>
        <p:nvPicPr>
          <p:cNvPr id="3" name="Talking Partners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800" y="612000"/>
            <a:ext cx="864000" cy="86400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804743" y="1162978"/>
            <a:ext cx="5223179" cy="3499110"/>
            <a:chOff x="1134458" y="1345635"/>
            <a:chExt cx="4515755" cy="1709322"/>
          </a:xfrm>
        </p:grpSpPr>
        <p:sp>
          <p:nvSpPr>
            <p:cNvPr id="12" name="Rounded Rectangle 11"/>
            <p:cNvSpPr/>
            <p:nvPr/>
          </p:nvSpPr>
          <p:spPr>
            <a:xfrm>
              <a:off x="1507567" y="1345635"/>
              <a:ext cx="3890953" cy="1338560"/>
            </a:xfrm>
            <a:prstGeom prst="roundRect">
              <a:avLst/>
            </a:prstGeom>
            <a:solidFill>
              <a:srgbClr val="8C36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134458" y="1386078"/>
              <a:ext cx="4515755" cy="166887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GB" altLang="en-US" dirty="0">
                  <a:solidFill>
                    <a:schemeClr val="bg1"/>
                  </a:solidFill>
                </a:rPr>
                <a:t>Firstly,</a:t>
              </a:r>
            </a:p>
            <a:p>
              <a:pPr algn="ctr">
                <a:spcBef>
                  <a:spcPct val="0"/>
                </a:spcBef>
              </a:pPr>
              <a:r>
                <a:rPr lang="en-GB" altLang="en-US" dirty="0">
                  <a:solidFill>
                    <a:schemeClr val="bg1"/>
                  </a:solidFill>
                </a:rPr>
                <a:t>Secondly,</a:t>
              </a:r>
            </a:p>
            <a:p>
              <a:pPr algn="ctr">
                <a:spcBef>
                  <a:spcPct val="0"/>
                </a:spcBef>
              </a:pPr>
              <a:r>
                <a:rPr lang="en-GB" altLang="en-US" dirty="0">
                  <a:solidFill>
                    <a:schemeClr val="bg1"/>
                  </a:solidFill>
                </a:rPr>
                <a:t>Also,</a:t>
              </a:r>
            </a:p>
            <a:p>
              <a:pPr algn="ctr">
                <a:spcBef>
                  <a:spcPct val="0"/>
                </a:spcBef>
              </a:pPr>
              <a:r>
                <a:rPr lang="en-GB" altLang="en-US" dirty="0">
                  <a:solidFill>
                    <a:schemeClr val="bg1"/>
                  </a:solidFill>
                </a:rPr>
                <a:t>Finally,</a:t>
              </a:r>
            </a:p>
            <a:p>
              <a:pPr algn="ctr">
                <a:spcBef>
                  <a:spcPct val="0"/>
                </a:spcBef>
              </a:pPr>
              <a:r>
                <a:rPr lang="en-GB" altLang="en-US" dirty="0">
                  <a:solidFill>
                    <a:schemeClr val="bg1"/>
                  </a:solidFill>
                </a:rPr>
                <a:t>Last,</a:t>
              </a:r>
            </a:p>
            <a:p>
              <a:pPr algn="ctr">
                <a:spcBef>
                  <a:spcPct val="0"/>
                </a:spcBef>
              </a:pPr>
              <a:r>
                <a:rPr lang="en-GB" altLang="en-US" dirty="0">
                  <a:solidFill>
                    <a:schemeClr val="bg1"/>
                  </a:solidFill>
                </a:rPr>
                <a:t>Later,</a:t>
              </a:r>
            </a:p>
            <a:p>
              <a:pPr algn="ctr">
                <a:spcBef>
                  <a:spcPct val="0"/>
                </a:spcBef>
              </a:pPr>
              <a:r>
                <a:rPr lang="en-GB" altLang="en-US" dirty="0">
                  <a:solidFill>
                    <a:schemeClr val="bg1"/>
                  </a:solidFill>
                </a:rPr>
                <a:t>In addition, </a:t>
              </a:r>
            </a:p>
            <a:p>
              <a:pPr algn="ctr">
                <a:spcBef>
                  <a:spcPct val="0"/>
                </a:spcBef>
              </a:pPr>
              <a:r>
                <a:rPr lang="en-GB" altLang="en-US" dirty="0">
                  <a:solidFill>
                    <a:schemeClr val="bg1"/>
                  </a:solidFill>
                </a:rPr>
                <a:t>As well as,</a:t>
              </a:r>
            </a:p>
            <a:p>
              <a:pPr algn="ctr">
                <a:spcBef>
                  <a:spcPct val="0"/>
                </a:spcBef>
              </a:pPr>
              <a:r>
                <a:rPr lang="en-GB" altLang="en-US" dirty="0">
                  <a:solidFill>
                    <a:schemeClr val="bg1"/>
                  </a:solidFill>
                </a:rPr>
                <a:t>And</a:t>
              </a:r>
            </a:p>
            <a:p>
              <a:pPr algn="ctr">
                <a:spcBef>
                  <a:spcPct val="0"/>
                </a:spcBef>
              </a:pPr>
              <a:endParaRPr lang="en-GB" altLang="en-US" dirty="0">
                <a:solidFill>
                  <a:schemeClr val="bg1"/>
                </a:solidFill>
              </a:endParaRPr>
            </a:p>
            <a:p>
              <a:pPr algn="ctr">
                <a:spcBef>
                  <a:spcPct val="0"/>
                </a:spcBef>
              </a:pPr>
              <a:endParaRPr lang="en-GB" altLang="en-US" dirty="0">
                <a:solidFill>
                  <a:schemeClr val="bg1"/>
                </a:solidFill>
              </a:endParaRPr>
            </a:p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GB" alt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26" name="Rectangle 25"/>
          <p:cNvSpPr/>
          <p:nvPr/>
        </p:nvSpPr>
        <p:spPr>
          <a:xfrm>
            <a:off x="2605893" y="1222206"/>
            <a:ext cx="396779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 dirty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7198" y="1687599"/>
            <a:ext cx="82552" cy="12249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0FF3CEB-353A-4B79-B21F-967DC4F157F1}"/>
              </a:ext>
            </a:extLst>
          </p:cNvPr>
          <p:cNvSpPr/>
          <p:nvPr/>
        </p:nvSpPr>
        <p:spPr>
          <a:xfrm>
            <a:off x="702935" y="4299929"/>
            <a:ext cx="762978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Then,</a:t>
            </a:r>
            <a:r>
              <a:rPr lang="en-US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I planted </a:t>
            </a:r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two rows of carrots. </a:t>
            </a:r>
            <a:r>
              <a:rPr lang="en-US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 carrots are </a:t>
            </a:r>
            <a:r>
              <a:rPr lang="en-US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between the green beans and the spinach</a:t>
            </a:r>
            <a:r>
              <a:rPr lang="en-US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CEA64E3-86BD-401C-8D51-18CDA46221B3}"/>
              </a:ext>
            </a:extLst>
          </p:cNvPr>
          <p:cNvSpPr/>
          <p:nvPr/>
        </p:nvSpPr>
        <p:spPr>
          <a:xfrm>
            <a:off x="627990" y="5053250"/>
            <a:ext cx="6625533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 </a:t>
            </a:r>
            <a:r>
              <a:rPr lang="en-US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also</a:t>
            </a:r>
            <a:r>
              <a:rPr lang="en-US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planted potatoes and tomatoes </a:t>
            </a:r>
            <a:r>
              <a:rPr lang="en-US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behind those three rows</a:t>
            </a:r>
            <a:r>
              <a:rPr lang="en-US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3EE6FD7-A51F-43BF-B1AA-FF6E5C2CE4FC}"/>
              </a:ext>
            </a:extLst>
          </p:cNvPr>
          <p:cNvSpPr/>
          <p:nvPr/>
        </p:nvSpPr>
        <p:spPr>
          <a:xfrm>
            <a:off x="517384" y="3978172"/>
            <a:ext cx="5904181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First,</a:t>
            </a:r>
            <a:r>
              <a:rPr lang="en-US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I planted three rows of vegetables </a:t>
            </a:r>
            <a:r>
              <a:rPr lang="en-US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 the garden.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F104646D-4DE8-4BA6-A037-156241C5243B}"/>
              </a:ext>
            </a:extLst>
          </p:cNvPr>
          <p:cNvSpPr/>
          <p:nvPr/>
        </p:nvSpPr>
        <p:spPr>
          <a:xfrm>
            <a:off x="627990" y="5646130"/>
            <a:ext cx="5825634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Finally, </a:t>
            </a:r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 planted colourful flowers around the garden.</a:t>
            </a:r>
            <a:endParaRPr lang="en-US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058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11" grpId="0"/>
      <p:bldP spid="28" grpId="0"/>
      <p:bldP spid="3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556893" y="1353565"/>
            <a:ext cx="8068202" cy="4942078"/>
            <a:chOff x="539750" y="1365589"/>
            <a:chExt cx="8068202" cy="494207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729"/>
            <a:stretch/>
          </p:blipFill>
          <p:spPr>
            <a:xfrm>
              <a:off x="543452" y="1365589"/>
              <a:ext cx="8064500" cy="4211492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5" t="80882" r="-105" b="3259"/>
            <a:stretch/>
          </p:blipFill>
          <p:spPr>
            <a:xfrm flipH="1">
              <a:off x="539750" y="5551030"/>
              <a:ext cx="8064500" cy="756637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642" y="359259"/>
            <a:ext cx="8220075" cy="994306"/>
          </a:xfrm>
        </p:spPr>
        <p:txBody>
          <a:bodyPr/>
          <a:lstStyle/>
          <a:p>
            <a:r>
              <a:rPr lang="en-GB" sz="3200" dirty="0"/>
              <a:t>Write a Closing Sentence</a:t>
            </a:r>
          </a:p>
        </p:txBody>
      </p:sp>
      <p:pic>
        <p:nvPicPr>
          <p:cNvPr id="3" name="Talking Partners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800" y="612000"/>
            <a:ext cx="864000" cy="86400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730649" y="1434987"/>
            <a:ext cx="5325593" cy="2551063"/>
            <a:chOff x="1806837" y="1417960"/>
            <a:chExt cx="4604298" cy="1246200"/>
          </a:xfrm>
        </p:grpSpPr>
        <p:sp>
          <p:nvSpPr>
            <p:cNvPr id="12" name="Rounded Rectangle 11"/>
            <p:cNvSpPr/>
            <p:nvPr/>
          </p:nvSpPr>
          <p:spPr>
            <a:xfrm>
              <a:off x="1806837" y="1417960"/>
              <a:ext cx="4365840" cy="1246200"/>
            </a:xfrm>
            <a:prstGeom prst="roundRect">
              <a:avLst/>
            </a:prstGeom>
            <a:solidFill>
              <a:srgbClr val="8C36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895380" y="1477249"/>
              <a:ext cx="4515755" cy="5863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GB" altLang="en-US" dirty="0">
                  <a:solidFill>
                    <a:schemeClr val="bg1"/>
                  </a:solidFill>
                </a:rPr>
                <a:t>You can describe your garden.</a:t>
              </a:r>
            </a:p>
            <a:p>
              <a:pPr>
                <a:spcBef>
                  <a:spcPct val="0"/>
                </a:spcBef>
              </a:pPr>
              <a:endParaRPr lang="en-GB" altLang="en-US" dirty="0">
                <a:solidFill>
                  <a:schemeClr val="bg1"/>
                </a:solidFill>
              </a:endParaRPr>
            </a:p>
            <a:p>
              <a:pPr>
                <a:spcBef>
                  <a:spcPct val="0"/>
                </a:spcBef>
              </a:pPr>
              <a:r>
                <a:rPr lang="en-GB" altLang="en-US" dirty="0">
                  <a:solidFill>
                    <a:schemeClr val="bg1"/>
                  </a:solidFill>
                </a:rPr>
                <a:t>You can say how you feel about your garden</a:t>
              </a:r>
            </a:p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GB" alt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26" name="Rectangle 25"/>
          <p:cNvSpPr/>
          <p:nvPr/>
        </p:nvSpPr>
        <p:spPr>
          <a:xfrm>
            <a:off x="2605893" y="1222206"/>
            <a:ext cx="396779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 dirty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7198" y="1687599"/>
            <a:ext cx="82552" cy="12249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0FF3CEB-353A-4B79-B21F-967DC4F157F1}"/>
              </a:ext>
            </a:extLst>
          </p:cNvPr>
          <p:cNvSpPr/>
          <p:nvPr/>
        </p:nvSpPr>
        <p:spPr>
          <a:xfrm>
            <a:off x="1194404" y="5376452"/>
            <a:ext cx="528381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 really love my garden and love taking care of it.</a:t>
            </a:r>
            <a:endParaRPr lang="en-US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3EE6FD7-A51F-43BF-B1AA-FF6E5C2CE4FC}"/>
              </a:ext>
            </a:extLst>
          </p:cNvPr>
          <p:cNvSpPr/>
          <p:nvPr/>
        </p:nvSpPr>
        <p:spPr>
          <a:xfrm>
            <a:off x="1194404" y="4456960"/>
            <a:ext cx="3722494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My garden is the best garden ever!</a:t>
            </a:r>
            <a:endParaRPr lang="en-US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66718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11" grpId="0"/>
      <p:bldP spid="3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80"/>
          <a:stretch/>
        </p:blipFill>
        <p:spPr>
          <a:xfrm>
            <a:off x="0" y="-771524"/>
            <a:ext cx="9144000" cy="6867524"/>
          </a:xfrm>
          <a:prstGeom prst="rect">
            <a:avLst/>
          </a:prstGeom>
        </p:spPr>
      </p:pic>
      <p:sp>
        <p:nvSpPr>
          <p:cNvPr id="2" name="Pentagon 1"/>
          <p:cNvSpPr/>
          <p:nvPr/>
        </p:nvSpPr>
        <p:spPr>
          <a:xfrm>
            <a:off x="0" y="2679700"/>
            <a:ext cx="8388349" cy="1498600"/>
          </a:xfrm>
          <a:prstGeom prst="homePlate">
            <a:avLst>
              <a:gd name="adj" fmla="val 33051"/>
            </a:avLst>
          </a:prstGeom>
          <a:solidFill>
            <a:srgbClr val="8C3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b="1" dirty="0">
                <a:solidFill>
                  <a:schemeClr val="bg1"/>
                </a:solidFill>
                <a:latin typeface="Twinkl" pitchFamily="2" charset="0"/>
              </a:rPr>
              <a:t>Let’s Get Moving</a:t>
            </a:r>
            <a:endParaRPr lang="en-GB" sz="5400" b="1" dirty="0">
              <a:solidFill>
                <a:schemeClr val="bg1"/>
              </a:solidFill>
            </a:endParaRPr>
          </a:p>
        </p:txBody>
      </p:sp>
      <p:sp>
        <p:nvSpPr>
          <p:cNvPr id="4" name="Chevron 3"/>
          <p:cNvSpPr/>
          <p:nvPr/>
        </p:nvSpPr>
        <p:spPr>
          <a:xfrm>
            <a:off x="8121650" y="2679700"/>
            <a:ext cx="1530350" cy="1498600"/>
          </a:xfrm>
          <a:prstGeom prst="chevron">
            <a:avLst>
              <a:gd name="adj" fmla="val 33150"/>
            </a:avLst>
          </a:prstGeom>
          <a:solidFill>
            <a:srgbClr val="8C3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76200" y="6572250"/>
            <a:ext cx="9620250" cy="352425"/>
          </a:xfrm>
          <a:prstGeom prst="rect">
            <a:avLst/>
          </a:prstGeom>
          <a:solidFill>
            <a:srgbClr val="9AB5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12984"/>
            <a:ext cx="9144000" cy="235926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946150" y="1812925"/>
            <a:ext cx="2775016" cy="50450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18" r="32201"/>
          <a:stretch/>
        </p:blipFill>
        <p:spPr>
          <a:xfrm>
            <a:off x="6730971" y="1500716"/>
            <a:ext cx="2667029" cy="6119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2697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52" r="54210" b="1752"/>
          <a:stretch/>
        </p:blipFill>
        <p:spPr>
          <a:xfrm>
            <a:off x="5200650" y="1343026"/>
            <a:ext cx="3402723" cy="43243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66551"/>
            <a:ext cx="8220075" cy="994306"/>
          </a:xfrm>
        </p:spPr>
        <p:txBody>
          <a:bodyPr/>
          <a:lstStyle/>
          <a:p>
            <a:r>
              <a:rPr lang="en-GB" dirty="0"/>
              <a:t>My Beautiful Garden</a:t>
            </a:r>
          </a:p>
        </p:txBody>
      </p:sp>
      <p:sp>
        <p:nvSpPr>
          <p:cNvPr id="9" name="Rectangle 8"/>
          <p:cNvSpPr/>
          <p:nvPr/>
        </p:nvSpPr>
        <p:spPr>
          <a:xfrm>
            <a:off x="5288280" y="1343026"/>
            <a:ext cx="3261359" cy="4387849"/>
          </a:xfrm>
          <a:custGeom>
            <a:avLst/>
            <a:gdLst>
              <a:gd name="connsiteX0" fmla="*/ 0 w 942975"/>
              <a:gd name="connsiteY0" fmla="*/ 0 h 4438649"/>
              <a:gd name="connsiteX1" fmla="*/ 942975 w 942975"/>
              <a:gd name="connsiteY1" fmla="*/ 0 h 4438649"/>
              <a:gd name="connsiteX2" fmla="*/ 942975 w 942975"/>
              <a:gd name="connsiteY2" fmla="*/ 4438649 h 4438649"/>
              <a:gd name="connsiteX3" fmla="*/ 0 w 942975"/>
              <a:gd name="connsiteY3" fmla="*/ 4438649 h 4438649"/>
              <a:gd name="connsiteX4" fmla="*/ 0 w 942975"/>
              <a:gd name="connsiteY4" fmla="*/ 0 h 4438649"/>
              <a:gd name="connsiteX0" fmla="*/ 1384300 w 2327275"/>
              <a:gd name="connsiteY0" fmla="*/ 0 h 4438649"/>
              <a:gd name="connsiteX1" fmla="*/ 2327275 w 2327275"/>
              <a:gd name="connsiteY1" fmla="*/ 0 h 4438649"/>
              <a:gd name="connsiteX2" fmla="*/ 2327275 w 2327275"/>
              <a:gd name="connsiteY2" fmla="*/ 4438649 h 4438649"/>
              <a:gd name="connsiteX3" fmla="*/ 0 w 2327275"/>
              <a:gd name="connsiteY3" fmla="*/ 4356099 h 4438649"/>
              <a:gd name="connsiteX4" fmla="*/ 1384300 w 2327275"/>
              <a:gd name="connsiteY4" fmla="*/ 0 h 4438649"/>
              <a:gd name="connsiteX0" fmla="*/ 1384300 w 2327275"/>
              <a:gd name="connsiteY0" fmla="*/ 0 h 4387849"/>
              <a:gd name="connsiteX1" fmla="*/ 2327275 w 2327275"/>
              <a:gd name="connsiteY1" fmla="*/ 0 h 4387849"/>
              <a:gd name="connsiteX2" fmla="*/ 993775 w 2327275"/>
              <a:gd name="connsiteY2" fmla="*/ 4387849 h 4387849"/>
              <a:gd name="connsiteX3" fmla="*/ 0 w 2327275"/>
              <a:gd name="connsiteY3" fmla="*/ 4356099 h 4387849"/>
              <a:gd name="connsiteX4" fmla="*/ 1384300 w 2327275"/>
              <a:gd name="connsiteY4" fmla="*/ 0 h 43878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27275" h="4387849">
                <a:moveTo>
                  <a:pt x="1384300" y="0"/>
                </a:moveTo>
                <a:lnTo>
                  <a:pt x="2327275" y="0"/>
                </a:lnTo>
                <a:lnTo>
                  <a:pt x="993775" y="4387849"/>
                </a:lnTo>
                <a:lnTo>
                  <a:pt x="0" y="4356099"/>
                </a:lnTo>
                <a:lnTo>
                  <a:pt x="1384300" y="0"/>
                </a:lnTo>
                <a:close/>
              </a:path>
            </a:pathLst>
          </a:custGeom>
          <a:solidFill>
            <a:srgbClr val="FFECA7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3"/>
          <a:stretch/>
        </p:blipFill>
        <p:spPr>
          <a:xfrm>
            <a:off x="5200651" y="2623652"/>
            <a:ext cx="3402724" cy="36882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90"/>
          <a:stretch/>
        </p:blipFill>
        <p:spPr>
          <a:xfrm>
            <a:off x="5961106" y="1609095"/>
            <a:ext cx="1881809" cy="4849758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 flipV="1">
            <a:off x="5200650" y="1343026"/>
            <a:ext cx="0" cy="4968874"/>
          </a:xfrm>
          <a:prstGeom prst="line">
            <a:avLst/>
          </a:prstGeom>
          <a:ln w="76200">
            <a:solidFill>
              <a:srgbClr val="ED74A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Group 24"/>
          <p:cNvGrpSpPr/>
          <p:nvPr/>
        </p:nvGrpSpPr>
        <p:grpSpPr>
          <a:xfrm>
            <a:off x="-460644" y="1192524"/>
            <a:ext cx="7033722" cy="5657606"/>
            <a:chOff x="103555" y="1309033"/>
            <a:chExt cx="5130989" cy="5657606"/>
          </a:xfrm>
        </p:grpSpPr>
        <p:sp>
          <p:nvSpPr>
            <p:cNvPr id="18" name="Rounded Rectangle 17"/>
            <p:cNvSpPr/>
            <p:nvPr/>
          </p:nvSpPr>
          <p:spPr>
            <a:xfrm>
              <a:off x="103555" y="1334328"/>
              <a:ext cx="5130989" cy="5632311"/>
            </a:xfrm>
            <a:prstGeom prst="roundRect">
              <a:avLst>
                <a:gd name="adj" fmla="val 12614"/>
              </a:avLst>
            </a:prstGeom>
            <a:solidFill>
              <a:srgbClr val="ED74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735881" y="1309033"/>
              <a:ext cx="4330286" cy="563231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2400" b="1" dirty="0"/>
                <a:t>Would you like to drop by and see my beautiful garden? In my amazing garden,</a:t>
              </a:r>
              <a:r>
                <a:rPr lang="en-GB" altLang="en-US" sz="2400" dirty="0"/>
                <a:t> I planted so many delicious vegetables and colourful flowers. Firstly, I planted three rows of vegetables </a:t>
              </a:r>
              <a:r>
                <a:rPr lang="en-GB" altLang="en-US" sz="2400" b="1" dirty="0"/>
                <a:t>in the garden</a:t>
              </a:r>
              <a:r>
                <a:rPr lang="en-GB" altLang="en-US" sz="2400" dirty="0"/>
                <a:t>. I planted three rows of carrots, beans and spinach. The carrots are </a:t>
              </a:r>
              <a:r>
                <a:rPr lang="en-GB" altLang="en-US" sz="2400" b="1" dirty="0"/>
                <a:t>between the green beans and the spinach.</a:t>
              </a:r>
              <a:r>
                <a:rPr lang="en-GB" altLang="en-US" sz="2400" dirty="0"/>
                <a:t> I </a:t>
              </a:r>
              <a:r>
                <a:rPr lang="en-GB" altLang="en-US" sz="2400" b="1" dirty="0"/>
                <a:t>also </a:t>
              </a:r>
              <a:r>
                <a:rPr lang="en-GB" altLang="en-US" sz="2400" dirty="0"/>
                <a:t>planted potatoes and tomatoes </a:t>
              </a:r>
              <a:r>
                <a:rPr lang="en-GB" altLang="en-US" sz="2400" b="1" dirty="0"/>
                <a:t>behind those three rows.</a:t>
              </a:r>
              <a:r>
                <a:rPr lang="en-GB" altLang="en-US" sz="2400" dirty="0"/>
                <a:t> </a:t>
              </a:r>
              <a:r>
                <a:rPr lang="en-GB" altLang="en-US" sz="2400" b="1" dirty="0"/>
                <a:t>Finally,</a:t>
              </a:r>
              <a:r>
                <a:rPr lang="en-GB" altLang="en-US" sz="2400" dirty="0"/>
                <a:t> I planted some yellow sunflowers </a:t>
              </a:r>
              <a:r>
                <a:rPr lang="en-GB" altLang="en-US" sz="2400" b="1" dirty="0"/>
                <a:t>around the garden.</a:t>
              </a:r>
            </a:p>
            <a:p>
              <a:pPr>
                <a:spcBef>
                  <a:spcPct val="0"/>
                </a:spcBef>
              </a:pPr>
              <a:r>
                <a:rPr lang="en-GB" altLang="en-US" sz="2400" dirty="0"/>
                <a:t>My garden is the best garden! </a:t>
              </a:r>
              <a:r>
                <a:rPr lang="en-US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I really love my garden and love taking care of it.</a:t>
              </a:r>
              <a:endParaRPr lang="en-US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GB" alt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1061094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1" dur="3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2.96296E-6 L -0.1165 -0.1331 " pathEditMode="relative" rAng="0" ptsTypes="AA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33" y="-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52" r="54210" b="1752"/>
          <a:stretch/>
        </p:blipFill>
        <p:spPr>
          <a:xfrm>
            <a:off x="5200650" y="1343026"/>
            <a:ext cx="3402723" cy="43243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66551"/>
            <a:ext cx="8220075" cy="994306"/>
          </a:xfrm>
        </p:spPr>
        <p:txBody>
          <a:bodyPr/>
          <a:lstStyle/>
          <a:p>
            <a:r>
              <a:rPr lang="en-GB" dirty="0"/>
              <a:t>My Peaceful Garden</a:t>
            </a:r>
          </a:p>
        </p:txBody>
      </p:sp>
      <p:sp>
        <p:nvSpPr>
          <p:cNvPr id="9" name="Rectangle 8"/>
          <p:cNvSpPr/>
          <p:nvPr/>
        </p:nvSpPr>
        <p:spPr>
          <a:xfrm>
            <a:off x="5288280" y="1343026"/>
            <a:ext cx="3261359" cy="4387849"/>
          </a:xfrm>
          <a:custGeom>
            <a:avLst/>
            <a:gdLst>
              <a:gd name="connsiteX0" fmla="*/ 0 w 942975"/>
              <a:gd name="connsiteY0" fmla="*/ 0 h 4438649"/>
              <a:gd name="connsiteX1" fmla="*/ 942975 w 942975"/>
              <a:gd name="connsiteY1" fmla="*/ 0 h 4438649"/>
              <a:gd name="connsiteX2" fmla="*/ 942975 w 942975"/>
              <a:gd name="connsiteY2" fmla="*/ 4438649 h 4438649"/>
              <a:gd name="connsiteX3" fmla="*/ 0 w 942975"/>
              <a:gd name="connsiteY3" fmla="*/ 4438649 h 4438649"/>
              <a:gd name="connsiteX4" fmla="*/ 0 w 942975"/>
              <a:gd name="connsiteY4" fmla="*/ 0 h 4438649"/>
              <a:gd name="connsiteX0" fmla="*/ 1384300 w 2327275"/>
              <a:gd name="connsiteY0" fmla="*/ 0 h 4438649"/>
              <a:gd name="connsiteX1" fmla="*/ 2327275 w 2327275"/>
              <a:gd name="connsiteY1" fmla="*/ 0 h 4438649"/>
              <a:gd name="connsiteX2" fmla="*/ 2327275 w 2327275"/>
              <a:gd name="connsiteY2" fmla="*/ 4438649 h 4438649"/>
              <a:gd name="connsiteX3" fmla="*/ 0 w 2327275"/>
              <a:gd name="connsiteY3" fmla="*/ 4356099 h 4438649"/>
              <a:gd name="connsiteX4" fmla="*/ 1384300 w 2327275"/>
              <a:gd name="connsiteY4" fmla="*/ 0 h 4438649"/>
              <a:gd name="connsiteX0" fmla="*/ 1384300 w 2327275"/>
              <a:gd name="connsiteY0" fmla="*/ 0 h 4387849"/>
              <a:gd name="connsiteX1" fmla="*/ 2327275 w 2327275"/>
              <a:gd name="connsiteY1" fmla="*/ 0 h 4387849"/>
              <a:gd name="connsiteX2" fmla="*/ 993775 w 2327275"/>
              <a:gd name="connsiteY2" fmla="*/ 4387849 h 4387849"/>
              <a:gd name="connsiteX3" fmla="*/ 0 w 2327275"/>
              <a:gd name="connsiteY3" fmla="*/ 4356099 h 4387849"/>
              <a:gd name="connsiteX4" fmla="*/ 1384300 w 2327275"/>
              <a:gd name="connsiteY4" fmla="*/ 0 h 43878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27275" h="4387849">
                <a:moveTo>
                  <a:pt x="1384300" y="0"/>
                </a:moveTo>
                <a:lnTo>
                  <a:pt x="2327275" y="0"/>
                </a:lnTo>
                <a:lnTo>
                  <a:pt x="993775" y="4387849"/>
                </a:lnTo>
                <a:lnTo>
                  <a:pt x="0" y="4356099"/>
                </a:lnTo>
                <a:lnTo>
                  <a:pt x="1384300" y="0"/>
                </a:lnTo>
                <a:close/>
              </a:path>
            </a:pathLst>
          </a:custGeom>
          <a:solidFill>
            <a:srgbClr val="FFECA7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3"/>
          <a:stretch/>
        </p:blipFill>
        <p:spPr>
          <a:xfrm>
            <a:off x="5200651" y="2623652"/>
            <a:ext cx="3402724" cy="36882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90"/>
          <a:stretch/>
        </p:blipFill>
        <p:spPr>
          <a:xfrm>
            <a:off x="5961106" y="1609095"/>
            <a:ext cx="1881809" cy="4849758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 flipV="1">
            <a:off x="5200650" y="1343026"/>
            <a:ext cx="0" cy="4968874"/>
          </a:xfrm>
          <a:prstGeom prst="line">
            <a:avLst/>
          </a:prstGeom>
          <a:ln w="76200">
            <a:solidFill>
              <a:srgbClr val="ED74A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Group 24"/>
          <p:cNvGrpSpPr/>
          <p:nvPr/>
        </p:nvGrpSpPr>
        <p:grpSpPr>
          <a:xfrm>
            <a:off x="-460644" y="1192524"/>
            <a:ext cx="7033722" cy="5657606"/>
            <a:chOff x="103555" y="1309033"/>
            <a:chExt cx="5130989" cy="5657606"/>
          </a:xfrm>
        </p:grpSpPr>
        <p:sp>
          <p:nvSpPr>
            <p:cNvPr id="18" name="Rounded Rectangle 17"/>
            <p:cNvSpPr/>
            <p:nvPr/>
          </p:nvSpPr>
          <p:spPr>
            <a:xfrm>
              <a:off x="103555" y="1334328"/>
              <a:ext cx="5130989" cy="5632311"/>
            </a:xfrm>
            <a:prstGeom prst="roundRect">
              <a:avLst>
                <a:gd name="adj" fmla="val 12614"/>
              </a:avLst>
            </a:prstGeom>
            <a:solidFill>
              <a:srgbClr val="ED74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735881" y="1309033"/>
              <a:ext cx="4330286" cy="563231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2400" b="1" dirty="0"/>
                <a:t>Would you like to drop by and see my gorgeous garden? In my pretty garden,</a:t>
              </a:r>
              <a:r>
                <a:rPr lang="en-GB" altLang="en-US" sz="2400" dirty="0"/>
                <a:t> I planted so many delicious vegetables and colourful flowers. Firstly, I planted five rows of vegetables </a:t>
              </a:r>
              <a:r>
                <a:rPr lang="en-GB" altLang="en-US" sz="2400" b="1" dirty="0"/>
                <a:t>in the garden</a:t>
              </a:r>
              <a:r>
                <a:rPr lang="en-GB" altLang="en-US" sz="2400" dirty="0"/>
                <a:t>. I planted three rows of cauliflowers, carrots and potatoes. The cauliflowers are </a:t>
              </a:r>
              <a:r>
                <a:rPr lang="en-GB" altLang="en-US" sz="2400" b="1" dirty="0"/>
                <a:t>between the orange carrots and the potatoes.</a:t>
              </a:r>
              <a:r>
                <a:rPr lang="en-GB" altLang="en-US" sz="2400" dirty="0"/>
                <a:t> In addition, I planted some spinach </a:t>
              </a:r>
              <a:r>
                <a:rPr lang="en-GB" altLang="en-US" sz="2400" b="1" dirty="0"/>
                <a:t>behind the tomatoes.</a:t>
              </a:r>
              <a:r>
                <a:rPr lang="en-GB" altLang="en-US" sz="2400" dirty="0"/>
                <a:t> </a:t>
              </a:r>
              <a:r>
                <a:rPr lang="en-GB" altLang="en-US" sz="2400" b="1" dirty="0"/>
                <a:t>Lastly,</a:t>
              </a:r>
              <a:r>
                <a:rPr lang="en-GB" altLang="en-US" sz="2400" dirty="0"/>
                <a:t> I planted some amazing pink lilies </a:t>
              </a:r>
              <a:r>
                <a:rPr lang="en-GB" altLang="en-US" sz="2400" b="1" dirty="0"/>
                <a:t>around the garden.</a:t>
              </a:r>
            </a:p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2400" dirty="0"/>
                <a:t>My garden is so peaceful and the flowers are so fragrant ! I love to sit in my garden and relax.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01401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1" dur="3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2.96296E-6 L -0.1165 -0.1331 " pathEditMode="relative" rAng="0" ptsTypes="AA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33" y="-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80"/>
          <a:stretch/>
        </p:blipFill>
        <p:spPr>
          <a:xfrm>
            <a:off x="0" y="-771524"/>
            <a:ext cx="9144000" cy="686752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76200" y="6258466"/>
            <a:ext cx="9620250" cy="666210"/>
          </a:xfrm>
          <a:prstGeom prst="rect">
            <a:avLst/>
          </a:prstGeom>
          <a:solidFill>
            <a:srgbClr val="9AB5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2965"/>
            <a:ext cx="9144000" cy="6611430"/>
          </a:xfrm>
          <a:prstGeom prst="rect">
            <a:avLst/>
          </a:prstGeom>
        </p:spPr>
      </p:pic>
      <p:sp>
        <p:nvSpPr>
          <p:cNvPr id="2" name="Pentagon 1"/>
          <p:cNvSpPr/>
          <p:nvPr/>
        </p:nvSpPr>
        <p:spPr>
          <a:xfrm>
            <a:off x="0" y="2679700"/>
            <a:ext cx="8388349" cy="1498600"/>
          </a:xfrm>
          <a:prstGeom prst="homePlate">
            <a:avLst>
              <a:gd name="adj" fmla="val 33051"/>
            </a:avLst>
          </a:prstGeom>
          <a:solidFill>
            <a:srgbClr val="8C3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b="1" dirty="0">
                <a:solidFill>
                  <a:schemeClr val="bg1"/>
                </a:solidFill>
                <a:latin typeface="Twinkl" pitchFamily="2" charset="0"/>
              </a:rPr>
              <a:t>Let’s Review</a:t>
            </a:r>
            <a:endParaRPr lang="en-GB" sz="5400" b="1" dirty="0">
              <a:solidFill>
                <a:schemeClr val="bg1"/>
              </a:solidFill>
            </a:endParaRPr>
          </a:p>
        </p:txBody>
      </p:sp>
      <p:sp>
        <p:nvSpPr>
          <p:cNvPr id="4" name="Chevron 3"/>
          <p:cNvSpPr/>
          <p:nvPr/>
        </p:nvSpPr>
        <p:spPr>
          <a:xfrm>
            <a:off x="8121650" y="2679700"/>
            <a:ext cx="1530350" cy="1498600"/>
          </a:xfrm>
          <a:prstGeom prst="chevron">
            <a:avLst>
              <a:gd name="adj" fmla="val 33150"/>
            </a:avLst>
          </a:prstGeom>
          <a:solidFill>
            <a:srgbClr val="8C3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509" r="79271"/>
          <a:stretch/>
        </p:blipFill>
        <p:spPr>
          <a:xfrm>
            <a:off x="6334125" y="6514559"/>
            <a:ext cx="1895475" cy="42916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4" t="93509" r="79271"/>
          <a:stretch/>
        </p:blipFill>
        <p:spPr>
          <a:xfrm flipH="1">
            <a:off x="1724025" y="6582046"/>
            <a:ext cx="971550" cy="4291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4281" y="940857"/>
            <a:ext cx="3073197" cy="6002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3590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539750" y="1353565"/>
            <a:ext cx="8068202" cy="4942078"/>
            <a:chOff x="539750" y="1365589"/>
            <a:chExt cx="8068202" cy="494207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729"/>
            <a:stretch/>
          </p:blipFill>
          <p:spPr>
            <a:xfrm>
              <a:off x="543452" y="1365589"/>
              <a:ext cx="8064500" cy="4211492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5" t="80882" r="-105" b="3259"/>
            <a:stretch/>
          </p:blipFill>
          <p:spPr>
            <a:xfrm flipH="1">
              <a:off x="539750" y="5551030"/>
              <a:ext cx="8064500" cy="756637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642" y="359259"/>
            <a:ext cx="8220075" cy="994306"/>
          </a:xfrm>
        </p:spPr>
        <p:txBody>
          <a:bodyPr/>
          <a:lstStyle/>
          <a:p>
            <a:endParaRPr lang="en-GB" sz="3200" dirty="0"/>
          </a:p>
        </p:txBody>
      </p:sp>
      <p:pic>
        <p:nvPicPr>
          <p:cNvPr id="3" name="Talking Partners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800" y="612000"/>
            <a:ext cx="864000" cy="86400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833955" y="1406872"/>
            <a:ext cx="7074880" cy="6076654"/>
            <a:chOff x="1732891" y="1452352"/>
            <a:chExt cx="4811590" cy="1555152"/>
          </a:xfrm>
        </p:grpSpPr>
        <p:sp>
          <p:nvSpPr>
            <p:cNvPr id="12" name="Rounded Rectangle 11"/>
            <p:cNvSpPr/>
            <p:nvPr/>
          </p:nvSpPr>
          <p:spPr>
            <a:xfrm>
              <a:off x="1732891" y="1452352"/>
              <a:ext cx="4811590" cy="1246200"/>
            </a:xfrm>
            <a:prstGeom prst="roundRect">
              <a:avLst/>
            </a:prstGeom>
            <a:solidFill>
              <a:srgbClr val="8C36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970000" y="1462961"/>
              <a:ext cx="4515755" cy="15445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GB" altLang="en-US" dirty="0">
                  <a:solidFill>
                    <a:schemeClr val="bg1"/>
                  </a:solidFill>
                </a:rPr>
                <a:t>I started my paragraph with a polite offer.</a:t>
              </a:r>
              <a:r>
                <a:rPr lang="en-GB" altLang="en-US" dirty="0">
                  <a:solidFill>
                    <a:schemeClr val="accent5">
                      <a:lumMod val="60000"/>
                      <a:lumOff val="40000"/>
                    </a:schemeClr>
                  </a:solidFill>
                </a:rPr>
                <a:t> √</a:t>
              </a:r>
            </a:p>
            <a:p>
              <a:pPr>
                <a:spcBef>
                  <a:spcPct val="0"/>
                </a:spcBef>
              </a:pPr>
              <a:endParaRPr lang="en-GB" altLang="en-US" dirty="0">
                <a:solidFill>
                  <a:schemeClr val="bg1"/>
                </a:solidFill>
              </a:endParaRPr>
            </a:p>
            <a:p>
              <a:pPr>
                <a:spcBef>
                  <a:spcPct val="0"/>
                </a:spcBef>
              </a:pPr>
              <a:endParaRPr lang="en-GB" altLang="en-US" dirty="0">
                <a:solidFill>
                  <a:schemeClr val="bg1"/>
                </a:solidFill>
              </a:endParaRPr>
            </a:p>
            <a:p>
              <a:pPr>
                <a:spcBef>
                  <a:spcPct val="0"/>
                </a:spcBef>
              </a:pPr>
              <a:r>
                <a:rPr lang="en-GB" altLang="en-US" dirty="0">
                  <a:solidFill>
                    <a:schemeClr val="bg1"/>
                  </a:solidFill>
                </a:rPr>
                <a:t>I mentioned what vegetables, fruits and flowers I planted in details.</a:t>
              </a:r>
              <a:r>
                <a:rPr lang="en-GB" altLang="en-US" dirty="0">
                  <a:solidFill>
                    <a:schemeClr val="accent5">
                      <a:lumMod val="60000"/>
                      <a:lumOff val="40000"/>
                    </a:schemeClr>
                  </a:solidFill>
                </a:rPr>
                <a:t> √</a:t>
              </a:r>
            </a:p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GB" altLang="en-US" dirty="0">
                <a:solidFill>
                  <a:schemeClr val="bg1"/>
                </a:solidFill>
              </a:endParaRPr>
            </a:p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GB" altLang="en-US" dirty="0">
                <a:solidFill>
                  <a:schemeClr val="bg1"/>
                </a:solidFill>
              </a:endParaRPr>
            </a:p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GB" altLang="en-US" dirty="0">
                <a:solidFill>
                  <a:schemeClr val="bg1"/>
                </a:solidFill>
              </a:endParaRPr>
            </a:p>
            <a:p>
              <a:pPr>
                <a:spcBef>
                  <a:spcPct val="0"/>
                </a:spcBef>
              </a:pPr>
              <a:r>
                <a:rPr lang="en-GB" altLang="en-US" dirty="0">
                  <a:solidFill>
                    <a:schemeClr val="bg1"/>
                  </a:solidFill>
                </a:rPr>
                <a:t>I used prepositional phrases of location.</a:t>
              </a:r>
              <a:r>
                <a:rPr lang="en-GB" altLang="en-US" dirty="0">
                  <a:solidFill>
                    <a:schemeClr val="accent5">
                      <a:lumMod val="60000"/>
                      <a:lumOff val="40000"/>
                    </a:schemeClr>
                  </a:solidFill>
                </a:rPr>
                <a:t> √</a:t>
              </a:r>
            </a:p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GB" altLang="en-US" dirty="0">
                <a:solidFill>
                  <a:schemeClr val="bg1"/>
                </a:solidFill>
              </a:endParaRPr>
            </a:p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GB" altLang="en-US" dirty="0">
                <a:solidFill>
                  <a:schemeClr val="bg1"/>
                </a:solidFill>
              </a:endParaRPr>
            </a:p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GB" altLang="en-US" dirty="0">
                <a:solidFill>
                  <a:schemeClr val="bg1"/>
                </a:solidFill>
              </a:endParaRPr>
            </a:p>
            <a:p>
              <a:pPr>
                <a:spcBef>
                  <a:spcPct val="0"/>
                </a:spcBef>
              </a:pPr>
              <a:r>
                <a:rPr lang="en-GB" altLang="en-US" dirty="0">
                  <a:solidFill>
                    <a:schemeClr val="bg1"/>
                  </a:solidFill>
                </a:rPr>
                <a:t>I used different connections.</a:t>
              </a:r>
              <a:r>
                <a:rPr lang="en-GB" altLang="en-US" dirty="0">
                  <a:solidFill>
                    <a:schemeClr val="accent5">
                      <a:lumMod val="60000"/>
                      <a:lumOff val="40000"/>
                    </a:schemeClr>
                  </a:solidFill>
                </a:rPr>
                <a:t> √</a:t>
              </a:r>
            </a:p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GB" altLang="en-US" dirty="0">
                <a:solidFill>
                  <a:schemeClr val="bg1"/>
                </a:solidFill>
              </a:endParaRPr>
            </a:p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GB" altLang="en-US" dirty="0">
                <a:solidFill>
                  <a:schemeClr val="bg1"/>
                </a:solidFill>
              </a:endParaRPr>
            </a:p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GB" altLang="en-US" dirty="0">
                <a:solidFill>
                  <a:schemeClr val="bg1"/>
                </a:solidFill>
              </a:endParaRPr>
            </a:p>
            <a:p>
              <a:pPr>
                <a:spcBef>
                  <a:spcPct val="0"/>
                </a:spcBef>
              </a:pPr>
              <a:r>
                <a:rPr lang="en-GB" altLang="en-US" dirty="0">
                  <a:solidFill>
                    <a:schemeClr val="bg1"/>
                  </a:solidFill>
                </a:rPr>
                <a:t>I wrote a closing sentence.</a:t>
              </a:r>
              <a:r>
                <a:rPr lang="en-GB" altLang="en-US" dirty="0">
                  <a:solidFill>
                    <a:schemeClr val="accent5">
                      <a:lumMod val="60000"/>
                      <a:lumOff val="40000"/>
                    </a:schemeClr>
                  </a:solidFill>
                </a:rPr>
                <a:t> √</a:t>
              </a:r>
            </a:p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GB" altLang="en-US" dirty="0">
                <a:solidFill>
                  <a:schemeClr val="bg1"/>
                </a:solidFill>
              </a:endParaRPr>
            </a:p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GB" alt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26" name="Rectangle 25"/>
          <p:cNvSpPr/>
          <p:nvPr/>
        </p:nvSpPr>
        <p:spPr>
          <a:xfrm>
            <a:off x="2605893" y="1222206"/>
            <a:ext cx="396779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 dirty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7198" y="1687599"/>
            <a:ext cx="82552" cy="12249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6954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80758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8882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 bwMode="auto">
          <a:xfrm>
            <a:off x="503239" y="2930434"/>
            <a:ext cx="8137524" cy="341480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24" name="Rounded Rectangle 23"/>
          <p:cNvSpPr/>
          <p:nvPr/>
        </p:nvSpPr>
        <p:spPr bwMode="auto">
          <a:xfrm>
            <a:off x="503239" y="512763"/>
            <a:ext cx="8137524" cy="2193019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28650" y="3071286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b="0" dirty="0">
                <a:latin typeface="Twinkl SemiBold" pitchFamily="2" charset="0"/>
              </a:rPr>
              <a:t>Success Criteria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28648" y="734785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b="0" dirty="0">
                <a:latin typeface="Twinkl SemiBold" pitchFamily="2" charset="0"/>
              </a:rPr>
              <a:t>Aim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To write a short paragraph describing a vegetable or flower garden you planted in your imagination or for real.</a:t>
            </a:r>
          </a:p>
        </p:txBody>
      </p:sp>
      <p:sp>
        <p:nvSpPr>
          <p:cNvPr id="20" name="Content Placeholder 15"/>
          <p:cNvSpPr txBox="1">
            <a:spLocks/>
          </p:cNvSpPr>
          <p:nvPr/>
        </p:nvSpPr>
        <p:spPr>
          <a:xfrm>
            <a:off x="628650" y="3466803"/>
            <a:ext cx="7886700" cy="2626022"/>
          </a:xfrm>
          <a:prstGeom prst="rect">
            <a:avLst/>
          </a:prstGeom>
          <a:noFill/>
          <a:ln w="25400">
            <a:noFill/>
          </a:ln>
        </p:spPr>
        <p:txBody>
          <a:bodyPr vert="horz" lIns="180000" tIns="252000" rIns="252000" bIns="18000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GB" dirty="0">
                <a:latin typeface="Twinkl" pitchFamily="50" charset="0"/>
              </a:rPr>
              <a:t>I can </a:t>
            </a:r>
            <a:r>
              <a:rPr lang="en-GB" dirty="0"/>
              <a:t>write a short paragraph describing a vegetable or flower garden </a:t>
            </a:r>
            <a:r>
              <a:rPr lang="en-GB" dirty="0">
                <a:latin typeface="Twinkl" pitchFamily="50" charset="0"/>
              </a:rPr>
              <a:t>.</a:t>
            </a:r>
          </a:p>
          <a:p>
            <a:pPr>
              <a:lnSpc>
                <a:spcPct val="100000"/>
              </a:lnSpc>
            </a:pPr>
            <a:r>
              <a:rPr lang="en-GB" dirty="0">
                <a:latin typeface="Twinkl" pitchFamily="50" charset="0"/>
              </a:rPr>
              <a:t>I can make polite offers.</a:t>
            </a:r>
          </a:p>
          <a:p>
            <a:pPr>
              <a:lnSpc>
                <a:spcPct val="100000"/>
              </a:lnSpc>
            </a:pPr>
            <a:r>
              <a:rPr lang="en-GB" dirty="0">
                <a:latin typeface="Twinkl" pitchFamily="50" charset="0"/>
              </a:rPr>
              <a:t>I can use prepositional phrases for location.</a:t>
            </a:r>
          </a:p>
          <a:p>
            <a:pPr>
              <a:lnSpc>
                <a:spcPct val="100000"/>
              </a:lnSpc>
            </a:pPr>
            <a:r>
              <a:rPr lang="en-GB" dirty="0">
                <a:latin typeface="Twinkl" pitchFamily="50" charset="0"/>
              </a:rPr>
              <a:t>I can use different connections.</a:t>
            </a:r>
          </a:p>
        </p:txBody>
      </p:sp>
    </p:spTree>
    <p:extLst>
      <p:ext uri="{BB962C8B-B14F-4D97-AF65-F5344CB8AC3E}">
        <p14:creationId xmlns:p14="http://schemas.microsoft.com/office/powerpoint/2010/main" val="447285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80"/>
          <a:stretch/>
        </p:blipFill>
        <p:spPr>
          <a:xfrm>
            <a:off x="0" y="-771524"/>
            <a:ext cx="9144000" cy="68675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9939"/>
            <a:ext cx="9144000" cy="171231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76200" y="6572250"/>
            <a:ext cx="9620250" cy="352425"/>
          </a:xfrm>
          <a:prstGeom prst="rect">
            <a:avLst/>
          </a:prstGeom>
          <a:solidFill>
            <a:srgbClr val="9AB5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Pentagon 1"/>
          <p:cNvSpPr/>
          <p:nvPr/>
        </p:nvSpPr>
        <p:spPr>
          <a:xfrm>
            <a:off x="0" y="2679700"/>
            <a:ext cx="8388349" cy="1498600"/>
          </a:xfrm>
          <a:prstGeom prst="homePlate">
            <a:avLst>
              <a:gd name="adj" fmla="val 33051"/>
            </a:avLst>
          </a:prstGeom>
          <a:solidFill>
            <a:srgbClr val="8C3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b="1" dirty="0">
                <a:solidFill>
                  <a:schemeClr val="bg1"/>
                </a:solidFill>
                <a:latin typeface="Twinkl" pitchFamily="2" charset="0"/>
              </a:rPr>
              <a:t>Let’s Get Ready</a:t>
            </a:r>
            <a:endParaRPr lang="en-GB" sz="5400" b="1" dirty="0">
              <a:solidFill>
                <a:schemeClr val="bg1"/>
              </a:solidFill>
            </a:endParaRPr>
          </a:p>
        </p:txBody>
      </p:sp>
      <p:sp>
        <p:nvSpPr>
          <p:cNvPr id="4" name="Chevron 3"/>
          <p:cNvSpPr/>
          <p:nvPr/>
        </p:nvSpPr>
        <p:spPr>
          <a:xfrm>
            <a:off x="8104716" y="2679700"/>
            <a:ext cx="1530350" cy="1498600"/>
          </a:xfrm>
          <a:prstGeom prst="chevron">
            <a:avLst>
              <a:gd name="adj" fmla="val 33150"/>
            </a:avLst>
          </a:prstGeom>
          <a:solidFill>
            <a:srgbClr val="8C3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5449" y="2334028"/>
            <a:ext cx="2355334" cy="4162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4532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21"/>
          <a:stretch/>
        </p:blipFill>
        <p:spPr>
          <a:xfrm>
            <a:off x="548217" y="1286934"/>
            <a:ext cx="8064500" cy="5021792"/>
          </a:xfrm>
          <a:prstGeom prst="rect">
            <a:avLst/>
          </a:prstGeom>
        </p:spPr>
      </p:pic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439139"/>
            <a:ext cx="8220075" cy="994306"/>
          </a:xfrm>
        </p:spPr>
        <p:txBody>
          <a:bodyPr/>
          <a:lstStyle/>
          <a:p>
            <a:r>
              <a:rPr lang="en-GB" sz="3600" dirty="0"/>
              <a:t>1. Title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24"/>
          <a:stretch/>
        </p:blipFill>
        <p:spPr>
          <a:xfrm>
            <a:off x="7416325" y="1643592"/>
            <a:ext cx="1080932" cy="466513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383"/>
          <a:stretch/>
        </p:blipFill>
        <p:spPr>
          <a:xfrm flipH="1">
            <a:off x="7109243" y="5576359"/>
            <a:ext cx="796199" cy="732367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548217" y="1335704"/>
            <a:ext cx="8064500" cy="668693"/>
            <a:chOff x="2197044" y="1403108"/>
            <a:chExt cx="4475261" cy="668693"/>
          </a:xfrm>
        </p:grpSpPr>
        <p:sp>
          <p:nvSpPr>
            <p:cNvPr id="14" name="Rounded Rectangle 13"/>
            <p:cNvSpPr/>
            <p:nvPr/>
          </p:nvSpPr>
          <p:spPr>
            <a:xfrm rot="16200000">
              <a:off x="4188250" y="-384873"/>
              <a:ext cx="442829" cy="4390032"/>
            </a:xfrm>
            <a:prstGeom prst="round2SameRect">
              <a:avLst/>
            </a:prstGeom>
            <a:solidFill>
              <a:srgbClr val="8C36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ectangle 6"/>
            <p:cNvSpPr/>
            <p:nvPr/>
          </p:nvSpPr>
          <p:spPr>
            <a:xfrm>
              <a:off x="2197044" y="1403108"/>
              <a:ext cx="4475261" cy="668693"/>
            </a:xfrm>
            <a:prstGeom prst="round2Same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3200" dirty="0">
                  <a:solidFill>
                    <a:schemeClr val="bg1"/>
                  </a:solidFill>
                </a:rPr>
                <a:t>1. Choose an eye catching title</a:t>
              </a:r>
              <a:r>
                <a:rPr lang="en-GB" altLang="en-US" dirty="0">
                  <a:solidFill>
                    <a:schemeClr val="bg1"/>
                  </a:solidFill>
                </a:rPr>
                <a:t>.</a:t>
              </a:r>
            </a:p>
          </p:txBody>
        </p:sp>
      </p:grpSp>
      <p:sp>
        <p:nvSpPr>
          <p:cNvPr id="18" name="Freeform 17"/>
          <p:cNvSpPr/>
          <p:nvPr/>
        </p:nvSpPr>
        <p:spPr>
          <a:xfrm>
            <a:off x="4984750" y="1470025"/>
            <a:ext cx="25400" cy="514350"/>
          </a:xfrm>
          <a:custGeom>
            <a:avLst/>
            <a:gdLst>
              <a:gd name="connsiteX0" fmla="*/ 15875 w 25400"/>
              <a:gd name="connsiteY0" fmla="*/ 514350 h 514350"/>
              <a:gd name="connsiteX1" fmla="*/ 3175 w 25400"/>
              <a:gd name="connsiteY1" fmla="*/ 498475 h 514350"/>
              <a:gd name="connsiteX2" fmla="*/ 0 w 25400"/>
              <a:gd name="connsiteY2" fmla="*/ 488950 h 514350"/>
              <a:gd name="connsiteX3" fmla="*/ 3175 w 25400"/>
              <a:gd name="connsiteY3" fmla="*/ 400050 h 514350"/>
              <a:gd name="connsiteX4" fmla="*/ 9525 w 25400"/>
              <a:gd name="connsiteY4" fmla="*/ 339725 h 514350"/>
              <a:gd name="connsiteX5" fmla="*/ 9525 w 25400"/>
              <a:gd name="connsiteY5" fmla="*/ 244475 h 514350"/>
              <a:gd name="connsiteX6" fmla="*/ 6350 w 25400"/>
              <a:gd name="connsiteY6" fmla="*/ 234950 h 514350"/>
              <a:gd name="connsiteX7" fmla="*/ 3175 w 25400"/>
              <a:gd name="connsiteY7" fmla="*/ 212725 h 514350"/>
              <a:gd name="connsiteX8" fmla="*/ 9525 w 25400"/>
              <a:gd name="connsiteY8" fmla="*/ 165100 h 514350"/>
              <a:gd name="connsiteX9" fmla="*/ 12700 w 25400"/>
              <a:gd name="connsiteY9" fmla="*/ 101600 h 514350"/>
              <a:gd name="connsiteX10" fmla="*/ 19050 w 25400"/>
              <a:gd name="connsiteY10" fmla="*/ 76200 h 514350"/>
              <a:gd name="connsiteX11" fmla="*/ 25400 w 25400"/>
              <a:gd name="connsiteY11" fmla="*/ 57150 h 514350"/>
              <a:gd name="connsiteX12" fmla="*/ 19050 w 25400"/>
              <a:gd name="connsiteY12" fmla="*/ 12700 h 514350"/>
              <a:gd name="connsiteX13" fmla="*/ 12700 w 25400"/>
              <a:gd name="connsiteY13" fmla="*/ 0 h 514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5400" h="514350">
                <a:moveTo>
                  <a:pt x="15875" y="514350"/>
                </a:moveTo>
                <a:cubicBezTo>
                  <a:pt x="11642" y="509058"/>
                  <a:pt x="6767" y="504222"/>
                  <a:pt x="3175" y="498475"/>
                </a:cubicBezTo>
                <a:cubicBezTo>
                  <a:pt x="1401" y="495637"/>
                  <a:pt x="0" y="492297"/>
                  <a:pt x="0" y="488950"/>
                </a:cubicBezTo>
                <a:cubicBezTo>
                  <a:pt x="0" y="459298"/>
                  <a:pt x="1797" y="429670"/>
                  <a:pt x="3175" y="400050"/>
                </a:cubicBezTo>
                <a:cubicBezTo>
                  <a:pt x="5353" y="353219"/>
                  <a:pt x="2844" y="366448"/>
                  <a:pt x="9525" y="339725"/>
                </a:cubicBezTo>
                <a:cubicBezTo>
                  <a:pt x="12700" y="292100"/>
                  <a:pt x="14817" y="292100"/>
                  <a:pt x="9525" y="244475"/>
                </a:cubicBezTo>
                <a:cubicBezTo>
                  <a:pt x="9155" y="241149"/>
                  <a:pt x="7408" y="238125"/>
                  <a:pt x="6350" y="234950"/>
                </a:cubicBezTo>
                <a:cubicBezTo>
                  <a:pt x="5292" y="227542"/>
                  <a:pt x="3175" y="220209"/>
                  <a:pt x="3175" y="212725"/>
                </a:cubicBezTo>
                <a:cubicBezTo>
                  <a:pt x="3175" y="181649"/>
                  <a:pt x="3227" y="183995"/>
                  <a:pt x="9525" y="165100"/>
                </a:cubicBezTo>
                <a:cubicBezTo>
                  <a:pt x="10583" y="143933"/>
                  <a:pt x="10442" y="122673"/>
                  <a:pt x="12700" y="101600"/>
                </a:cubicBezTo>
                <a:cubicBezTo>
                  <a:pt x="13630" y="92922"/>
                  <a:pt x="16652" y="84591"/>
                  <a:pt x="19050" y="76200"/>
                </a:cubicBezTo>
                <a:cubicBezTo>
                  <a:pt x="20889" y="69764"/>
                  <a:pt x="25400" y="57150"/>
                  <a:pt x="25400" y="57150"/>
                </a:cubicBezTo>
                <a:cubicBezTo>
                  <a:pt x="24341" y="46561"/>
                  <a:pt x="23758" y="25256"/>
                  <a:pt x="19050" y="12700"/>
                </a:cubicBezTo>
                <a:cubicBezTo>
                  <a:pt x="17388" y="8268"/>
                  <a:pt x="12700" y="0"/>
                  <a:pt x="12700" y="0"/>
                </a:cubicBezTo>
              </a:path>
            </a:pathLst>
          </a:custGeom>
          <a:solidFill>
            <a:srgbClr val="1C1C1C"/>
          </a:solidFill>
          <a:ln w="19050">
            <a:solidFill>
              <a:srgbClr val="1C1C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0" name="Group 19"/>
          <p:cNvGrpSpPr/>
          <p:nvPr/>
        </p:nvGrpSpPr>
        <p:grpSpPr>
          <a:xfrm>
            <a:off x="1226820" y="2874759"/>
            <a:ext cx="6074045" cy="716222"/>
            <a:chOff x="2166248" y="1573490"/>
            <a:chExt cx="5505284" cy="716222"/>
          </a:xfrm>
        </p:grpSpPr>
        <p:sp>
          <p:nvSpPr>
            <p:cNvPr id="22" name="Round Same Side Corner Rectangle 21"/>
            <p:cNvSpPr/>
            <p:nvPr/>
          </p:nvSpPr>
          <p:spPr>
            <a:xfrm rot="5400000">
              <a:off x="4560780" y="-821040"/>
              <a:ext cx="716220" cy="5505283"/>
            </a:xfrm>
            <a:prstGeom prst="round2SameRect">
              <a:avLst/>
            </a:prstGeom>
            <a:solidFill>
              <a:schemeClr val="bg1"/>
            </a:solidFill>
            <a:ln w="28575">
              <a:solidFill>
                <a:srgbClr val="8C368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8C368C"/>
                </a:solidFill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2633747" y="1573490"/>
              <a:ext cx="5037785" cy="453183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2000" dirty="0">
                  <a:solidFill>
                    <a:srgbClr val="00B050"/>
                  </a:solidFill>
                </a:rPr>
                <a:t>My Beautiful Garden</a:t>
              </a: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24"/>
          <a:stretch/>
        </p:blipFill>
        <p:spPr>
          <a:xfrm flipH="1">
            <a:off x="721782" y="2231203"/>
            <a:ext cx="944780" cy="40775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766"/>
          <a:stretch/>
        </p:blipFill>
        <p:spPr>
          <a:xfrm>
            <a:off x="1410828" y="4843993"/>
            <a:ext cx="796199" cy="14647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454"/>
          <a:stretch/>
        </p:blipFill>
        <p:spPr>
          <a:xfrm flipH="1">
            <a:off x="6525311" y="3607859"/>
            <a:ext cx="891014" cy="2700867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4511039" y="5430145"/>
            <a:ext cx="2533278" cy="699404"/>
            <a:chOff x="3560906" y="1588730"/>
            <a:chExt cx="2533278" cy="699404"/>
          </a:xfrm>
        </p:grpSpPr>
        <p:sp>
          <p:nvSpPr>
            <p:cNvPr id="28" name="Round Same Side Corner Rectangle 27"/>
            <p:cNvSpPr/>
            <p:nvPr/>
          </p:nvSpPr>
          <p:spPr>
            <a:xfrm rot="5400000">
              <a:off x="4420432" y="770222"/>
              <a:ext cx="643148" cy="2362200"/>
            </a:xfrm>
            <a:prstGeom prst="round2SameRect">
              <a:avLst/>
            </a:prstGeom>
            <a:solidFill>
              <a:srgbClr val="8C36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4005969" y="1588730"/>
              <a:ext cx="2088215" cy="699404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dirty="0">
                  <a:solidFill>
                    <a:schemeClr val="bg1"/>
                  </a:solidFill>
                </a:rPr>
                <a:t>Share your ideas with a partner. </a:t>
              </a: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927"/>
          <a:stretch/>
        </p:blipFill>
        <p:spPr>
          <a:xfrm>
            <a:off x="1875676" y="4965032"/>
            <a:ext cx="2902898" cy="134369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694319" y="6410325"/>
            <a:ext cx="3571948" cy="447675"/>
          </a:xfrm>
          <a:prstGeom prst="rect">
            <a:avLst/>
          </a:prstGeom>
          <a:solidFill>
            <a:srgbClr val="A0BA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 23"/>
          <p:cNvSpPr/>
          <p:nvPr/>
        </p:nvSpPr>
        <p:spPr>
          <a:xfrm>
            <a:off x="907256" y="6308726"/>
            <a:ext cx="4294455" cy="1015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5" name="Talking Partners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800" y="612000"/>
            <a:ext cx="864000" cy="8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909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22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25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75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A0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21"/>
          <a:stretch/>
        </p:blipFill>
        <p:spPr>
          <a:xfrm>
            <a:off x="548217" y="1286934"/>
            <a:ext cx="8064500" cy="5021792"/>
          </a:xfrm>
          <a:prstGeom prst="rect">
            <a:avLst/>
          </a:prstGeom>
        </p:spPr>
      </p:pic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439139"/>
            <a:ext cx="8220075" cy="994306"/>
          </a:xfrm>
        </p:spPr>
        <p:txBody>
          <a:bodyPr/>
          <a:lstStyle/>
          <a:p>
            <a:r>
              <a:rPr lang="en-GB" sz="3600" dirty="0"/>
              <a:t>1. The Topic Sentence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24"/>
          <a:stretch/>
        </p:blipFill>
        <p:spPr>
          <a:xfrm>
            <a:off x="7416325" y="1643592"/>
            <a:ext cx="1080932" cy="466513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383"/>
          <a:stretch/>
        </p:blipFill>
        <p:spPr>
          <a:xfrm flipH="1">
            <a:off x="7109243" y="5576359"/>
            <a:ext cx="796199" cy="732367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548217" y="1335704"/>
            <a:ext cx="8064500" cy="1184948"/>
            <a:chOff x="2197044" y="1403108"/>
            <a:chExt cx="4475261" cy="1184948"/>
          </a:xfrm>
        </p:grpSpPr>
        <p:sp>
          <p:nvSpPr>
            <p:cNvPr id="14" name="Rounded Rectangle 13"/>
            <p:cNvSpPr/>
            <p:nvPr/>
          </p:nvSpPr>
          <p:spPr>
            <a:xfrm rot="16200000">
              <a:off x="4188250" y="-384873"/>
              <a:ext cx="442829" cy="4390032"/>
            </a:xfrm>
            <a:prstGeom prst="round2SameRect">
              <a:avLst/>
            </a:prstGeom>
            <a:solidFill>
              <a:srgbClr val="8C36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ectangle 6"/>
            <p:cNvSpPr/>
            <p:nvPr/>
          </p:nvSpPr>
          <p:spPr>
            <a:xfrm>
              <a:off x="2197044" y="1403108"/>
              <a:ext cx="4475261" cy="1184948"/>
            </a:xfrm>
            <a:prstGeom prst="round2Same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3200" dirty="0">
                  <a:solidFill>
                    <a:schemeClr val="bg1"/>
                  </a:solidFill>
                </a:rPr>
                <a:t>1. Start your paragraph with a polite offer</a:t>
              </a:r>
              <a:r>
                <a:rPr lang="en-GB" altLang="en-US" dirty="0">
                  <a:solidFill>
                    <a:schemeClr val="bg1"/>
                  </a:solidFill>
                </a:rPr>
                <a:t>.</a:t>
              </a:r>
            </a:p>
          </p:txBody>
        </p:sp>
      </p:grpSp>
      <p:sp>
        <p:nvSpPr>
          <p:cNvPr id="18" name="Freeform 17"/>
          <p:cNvSpPr/>
          <p:nvPr/>
        </p:nvSpPr>
        <p:spPr>
          <a:xfrm>
            <a:off x="4984750" y="1470025"/>
            <a:ext cx="25400" cy="514350"/>
          </a:xfrm>
          <a:custGeom>
            <a:avLst/>
            <a:gdLst>
              <a:gd name="connsiteX0" fmla="*/ 15875 w 25400"/>
              <a:gd name="connsiteY0" fmla="*/ 514350 h 514350"/>
              <a:gd name="connsiteX1" fmla="*/ 3175 w 25400"/>
              <a:gd name="connsiteY1" fmla="*/ 498475 h 514350"/>
              <a:gd name="connsiteX2" fmla="*/ 0 w 25400"/>
              <a:gd name="connsiteY2" fmla="*/ 488950 h 514350"/>
              <a:gd name="connsiteX3" fmla="*/ 3175 w 25400"/>
              <a:gd name="connsiteY3" fmla="*/ 400050 h 514350"/>
              <a:gd name="connsiteX4" fmla="*/ 9525 w 25400"/>
              <a:gd name="connsiteY4" fmla="*/ 339725 h 514350"/>
              <a:gd name="connsiteX5" fmla="*/ 9525 w 25400"/>
              <a:gd name="connsiteY5" fmla="*/ 244475 h 514350"/>
              <a:gd name="connsiteX6" fmla="*/ 6350 w 25400"/>
              <a:gd name="connsiteY6" fmla="*/ 234950 h 514350"/>
              <a:gd name="connsiteX7" fmla="*/ 3175 w 25400"/>
              <a:gd name="connsiteY7" fmla="*/ 212725 h 514350"/>
              <a:gd name="connsiteX8" fmla="*/ 9525 w 25400"/>
              <a:gd name="connsiteY8" fmla="*/ 165100 h 514350"/>
              <a:gd name="connsiteX9" fmla="*/ 12700 w 25400"/>
              <a:gd name="connsiteY9" fmla="*/ 101600 h 514350"/>
              <a:gd name="connsiteX10" fmla="*/ 19050 w 25400"/>
              <a:gd name="connsiteY10" fmla="*/ 76200 h 514350"/>
              <a:gd name="connsiteX11" fmla="*/ 25400 w 25400"/>
              <a:gd name="connsiteY11" fmla="*/ 57150 h 514350"/>
              <a:gd name="connsiteX12" fmla="*/ 19050 w 25400"/>
              <a:gd name="connsiteY12" fmla="*/ 12700 h 514350"/>
              <a:gd name="connsiteX13" fmla="*/ 12700 w 25400"/>
              <a:gd name="connsiteY13" fmla="*/ 0 h 514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5400" h="514350">
                <a:moveTo>
                  <a:pt x="15875" y="514350"/>
                </a:moveTo>
                <a:cubicBezTo>
                  <a:pt x="11642" y="509058"/>
                  <a:pt x="6767" y="504222"/>
                  <a:pt x="3175" y="498475"/>
                </a:cubicBezTo>
                <a:cubicBezTo>
                  <a:pt x="1401" y="495637"/>
                  <a:pt x="0" y="492297"/>
                  <a:pt x="0" y="488950"/>
                </a:cubicBezTo>
                <a:cubicBezTo>
                  <a:pt x="0" y="459298"/>
                  <a:pt x="1797" y="429670"/>
                  <a:pt x="3175" y="400050"/>
                </a:cubicBezTo>
                <a:cubicBezTo>
                  <a:pt x="5353" y="353219"/>
                  <a:pt x="2844" y="366448"/>
                  <a:pt x="9525" y="339725"/>
                </a:cubicBezTo>
                <a:cubicBezTo>
                  <a:pt x="12700" y="292100"/>
                  <a:pt x="14817" y="292100"/>
                  <a:pt x="9525" y="244475"/>
                </a:cubicBezTo>
                <a:cubicBezTo>
                  <a:pt x="9155" y="241149"/>
                  <a:pt x="7408" y="238125"/>
                  <a:pt x="6350" y="234950"/>
                </a:cubicBezTo>
                <a:cubicBezTo>
                  <a:pt x="5292" y="227542"/>
                  <a:pt x="3175" y="220209"/>
                  <a:pt x="3175" y="212725"/>
                </a:cubicBezTo>
                <a:cubicBezTo>
                  <a:pt x="3175" y="181649"/>
                  <a:pt x="3227" y="183995"/>
                  <a:pt x="9525" y="165100"/>
                </a:cubicBezTo>
                <a:cubicBezTo>
                  <a:pt x="10583" y="143933"/>
                  <a:pt x="10442" y="122673"/>
                  <a:pt x="12700" y="101600"/>
                </a:cubicBezTo>
                <a:cubicBezTo>
                  <a:pt x="13630" y="92922"/>
                  <a:pt x="16652" y="84591"/>
                  <a:pt x="19050" y="76200"/>
                </a:cubicBezTo>
                <a:cubicBezTo>
                  <a:pt x="20889" y="69764"/>
                  <a:pt x="25400" y="57150"/>
                  <a:pt x="25400" y="57150"/>
                </a:cubicBezTo>
                <a:cubicBezTo>
                  <a:pt x="24341" y="46561"/>
                  <a:pt x="23758" y="25256"/>
                  <a:pt x="19050" y="12700"/>
                </a:cubicBezTo>
                <a:cubicBezTo>
                  <a:pt x="17388" y="8268"/>
                  <a:pt x="12700" y="0"/>
                  <a:pt x="12700" y="0"/>
                </a:cubicBezTo>
              </a:path>
            </a:pathLst>
          </a:custGeom>
          <a:solidFill>
            <a:srgbClr val="1C1C1C"/>
          </a:solidFill>
          <a:ln w="19050">
            <a:solidFill>
              <a:srgbClr val="1C1C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0" name="Group 19"/>
          <p:cNvGrpSpPr/>
          <p:nvPr/>
        </p:nvGrpSpPr>
        <p:grpSpPr>
          <a:xfrm>
            <a:off x="1226820" y="2874759"/>
            <a:ext cx="6074045" cy="760959"/>
            <a:chOff x="2166248" y="1573490"/>
            <a:chExt cx="5505284" cy="760959"/>
          </a:xfrm>
        </p:grpSpPr>
        <p:sp>
          <p:nvSpPr>
            <p:cNvPr id="22" name="Round Same Side Corner Rectangle 21"/>
            <p:cNvSpPr/>
            <p:nvPr/>
          </p:nvSpPr>
          <p:spPr>
            <a:xfrm rot="5400000">
              <a:off x="4560780" y="-821040"/>
              <a:ext cx="716220" cy="5505283"/>
            </a:xfrm>
            <a:prstGeom prst="round2SameRect">
              <a:avLst/>
            </a:prstGeom>
            <a:solidFill>
              <a:schemeClr val="bg1"/>
            </a:solidFill>
            <a:ln w="28575">
              <a:solidFill>
                <a:srgbClr val="8C368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8C368C"/>
                </a:solidFill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2633747" y="1573490"/>
              <a:ext cx="5037785" cy="760959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2000" dirty="0">
                  <a:solidFill>
                    <a:srgbClr val="00B050"/>
                  </a:solidFill>
                </a:rPr>
                <a:t>Would you like to drop by/ see my beautiful garden?</a:t>
              </a: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24"/>
          <a:stretch/>
        </p:blipFill>
        <p:spPr>
          <a:xfrm flipH="1">
            <a:off x="721782" y="2231203"/>
            <a:ext cx="944780" cy="40775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766"/>
          <a:stretch/>
        </p:blipFill>
        <p:spPr>
          <a:xfrm>
            <a:off x="1410828" y="4843993"/>
            <a:ext cx="796199" cy="14647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454"/>
          <a:stretch/>
        </p:blipFill>
        <p:spPr>
          <a:xfrm flipH="1">
            <a:off x="6525311" y="3607859"/>
            <a:ext cx="891014" cy="2700867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4511039" y="5430145"/>
            <a:ext cx="2533278" cy="699404"/>
            <a:chOff x="3560906" y="1588730"/>
            <a:chExt cx="2533278" cy="699404"/>
          </a:xfrm>
        </p:grpSpPr>
        <p:sp>
          <p:nvSpPr>
            <p:cNvPr id="28" name="Round Same Side Corner Rectangle 27"/>
            <p:cNvSpPr/>
            <p:nvPr/>
          </p:nvSpPr>
          <p:spPr>
            <a:xfrm rot="5400000">
              <a:off x="4420432" y="770222"/>
              <a:ext cx="643148" cy="2362200"/>
            </a:xfrm>
            <a:prstGeom prst="round2SameRect">
              <a:avLst/>
            </a:prstGeom>
            <a:solidFill>
              <a:srgbClr val="8C36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4005969" y="1588730"/>
              <a:ext cx="2088215" cy="699404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dirty="0">
                  <a:solidFill>
                    <a:schemeClr val="bg1"/>
                  </a:solidFill>
                </a:rPr>
                <a:t>Share your ideas with a partner. </a:t>
              </a: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927"/>
          <a:stretch/>
        </p:blipFill>
        <p:spPr>
          <a:xfrm>
            <a:off x="1875676" y="4965032"/>
            <a:ext cx="2902898" cy="134369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694319" y="6410325"/>
            <a:ext cx="3571948" cy="447675"/>
          </a:xfrm>
          <a:prstGeom prst="rect">
            <a:avLst/>
          </a:prstGeom>
          <a:solidFill>
            <a:srgbClr val="A0BA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 23"/>
          <p:cNvSpPr/>
          <p:nvPr/>
        </p:nvSpPr>
        <p:spPr>
          <a:xfrm>
            <a:off x="907256" y="6308726"/>
            <a:ext cx="4294455" cy="1015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5" name="Talking Partners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800" y="612000"/>
            <a:ext cx="864000" cy="8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237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22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25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75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dirty="0"/>
              <a:t>2. Write more details about your garden?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1" t="9597" r="27487" b="787"/>
          <a:stretch/>
        </p:blipFill>
        <p:spPr>
          <a:xfrm>
            <a:off x="4459857" y="1359749"/>
            <a:ext cx="4143123" cy="38551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20" t="6949" r="34352"/>
          <a:stretch/>
        </p:blipFill>
        <p:spPr>
          <a:xfrm>
            <a:off x="4557184" y="1361441"/>
            <a:ext cx="4047066" cy="494559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14" r="11871"/>
          <a:stretch/>
        </p:blipFill>
        <p:spPr>
          <a:xfrm>
            <a:off x="541020" y="1401198"/>
            <a:ext cx="4030980" cy="4947284"/>
          </a:xfrm>
          <a:prstGeom prst="rect">
            <a:avLst/>
          </a:prstGeom>
        </p:spPr>
      </p:pic>
      <p:cxnSp>
        <p:nvCxnSpPr>
          <p:cNvPr id="17" name="Straight Connector 16"/>
          <p:cNvCxnSpPr>
            <a:cxnSpLocks/>
          </p:cNvCxnSpPr>
          <p:nvPr/>
        </p:nvCxnSpPr>
        <p:spPr>
          <a:xfrm flipH="1">
            <a:off x="1416050" y="5403922"/>
            <a:ext cx="1357948" cy="0"/>
          </a:xfrm>
          <a:prstGeom prst="line">
            <a:avLst/>
          </a:prstGeom>
          <a:ln w="571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1487508" y="5138882"/>
            <a:ext cx="3176" cy="222122"/>
          </a:xfrm>
          <a:prstGeom prst="line">
            <a:avLst/>
          </a:prstGeom>
          <a:ln w="571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5666487" y="3839901"/>
            <a:ext cx="0" cy="1786199"/>
          </a:xfrm>
          <a:prstGeom prst="line">
            <a:avLst/>
          </a:prstGeom>
          <a:ln w="571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5149850" y="5588000"/>
            <a:ext cx="423026" cy="0"/>
          </a:xfrm>
          <a:prstGeom prst="line">
            <a:avLst/>
          </a:prstGeom>
          <a:ln w="571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Group 30"/>
          <p:cNvGrpSpPr/>
          <p:nvPr/>
        </p:nvGrpSpPr>
        <p:grpSpPr>
          <a:xfrm>
            <a:off x="657905" y="1603285"/>
            <a:ext cx="4015017" cy="638414"/>
            <a:chOff x="642665" y="1603285"/>
            <a:chExt cx="4015017" cy="638414"/>
          </a:xfrm>
        </p:grpSpPr>
        <p:sp>
          <p:nvSpPr>
            <p:cNvPr id="29" name="Round Same Side Corner Rectangle 28"/>
            <p:cNvSpPr/>
            <p:nvPr/>
          </p:nvSpPr>
          <p:spPr>
            <a:xfrm rot="16200000">
              <a:off x="2275744" y="-29794"/>
              <a:ext cx="638414" cy="3904572"/>
            </a:xfrm>
            <a:prstGeom prst="round2SameRect">
              <a:avLst/>
            </a:prstGeom>
            <a:solidFill>
              <a:srgbClr val="87B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652190" y="1603285"/>
              <a:ext cx="400549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dirty="0"/>
                <a:t>What did you plant in your garden?  </a:t>
              </a:r>
            </a:p>
          </p:txBody>
        </p:sp>
      </p:grpSp>
      <p:cxnSp>
        <p:nvCxnSpPr>
          <p:cNvPr id="8" name="Straight Connector 7"/>
          <p:cNvCxnSpPr/>
          <p:nvPr/>
        </p:nvCxnSpPr>
        <p:spPr>
          <a:xfrm flipV="1">
            <a:off x="4572000" y="1361441"/>
            <a:ext cx="0" cy="494728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Group 34"/>
          <p:cNvGrpSpPr/>
          <p:nvPr/>
        </p:nvGrpSpPr>
        <p:grpSpPr>
          <a:xfrm rot="5400000">
            <a:off x="1746079" y="4425440"/>
            <a:ext cx="781710" cy="2934025"/>
            <a:chOff x="2318717" y="2017457"/>
            <a:chExt cx="781710" cy="2934025"/>
          </a:xfrm>
        </p:grpSpPr>
        <p:sp>
          <p:nvSpPr>
            <p:cNvPr id="36" name="Round Same Side Corner Rectangle 35"/>
            <p:cNvSpPr/>
            <p:nvPr/>
          </p:nvSpPr>
          <p:spPr>
            <a:xfrm>
              <a:off x="2318717" y="2101279"/>
              <a:ext cx="781710" cy="2850203"/>
            </a:xfrm>
            <a:prstGeom prst="round2SameRect">
              <a:avLst/>
            </a:prstGeom>
            <a:solidFill>
              <a:srgbClr val="8C36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7" name="TextBox 36"/>
            <p:cNvSpPr txBox="1"/>
            <p:nvPr/>
          </p:nvSpPr>
          <p:spPr>
            <a:xfrm rot="16200000">
              <a:off x="1232892" y="3289587"/>
              <a:ext cx="2931452" cy="387191"/>
            </a:xfrm>
            <a:prstGeom prst="round2Same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chemeClr val="bg1"/>
                  </a:solidFill>
                  <a:latin typeface="Twinkl SemiBold" pitchFamily="2" charset="0"/>
                </a:rPr>
                <a:t>I planted three rows of …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69803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6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9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98331A-DC47-40C0-9CCF-CBC0F62657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1C7E0A-8403-4DBA-BF2E-6AC7ABECA5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856" y="1691448"/>
            <a:ext cx="1545534" cy="1237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18870698-6660-4A63-A317-B4DD1BDDF0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6621" y="1682198"/>
            <a:ext cx="1545535" cy="1237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0829A0F2-AB5A-4A1E-A946-BBF8BEAEDB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4122" y="1682197"/>
            <a:ext cx="1924875" cy="1237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1DD5CC94-0553-4344-891B-9F9548381D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446" y="1601304"/>
            <a:ext cx="1924876" cy="1417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24E290F1-67E5-4F0A-96DE-1DC54ED5A4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233" y="3233528"/>
            <a:ext cx="2149517" cy="1991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>
            <a:extLst>
              <a:ext uri="{FF2B5EF4-FFF2-40B4-BE49-F238E27FC236}">
                <a16:creationId xmlns:a16="http://schemas.microsoft.com/office/drawing/2014/main" id="{B563E827-787B-4903-8B77-17999AE927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4113" y="3253681"/>
            <a:ext cx="1924875" cy="1655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>
            <a:extLst>
              <a:ext uri="{FF2B5EF4-FFF2-40B4-BE49-F238E27FC236}">
                <a16:creationId xmlns:a16="http://schemas.microsoft.com/office/drawing/2014/main" id="{2AA6AFA7-1C8E-4929-993D-CDAD2B8F54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5071" y="3147391"/>
            <a:ext cx="1810578" cy="1314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>
            <a:extLst>
              <a:ext uri="{FF2B5EF4-FFF2-40B4-BE49-F238E27FC236}">
                <a16:creationId xmlns:a16="http://schemas.microsoft.com/office/drawing/2014/main" id="{F2D88B0D-2DC0-44C4-8244-B41EEF9868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093" y="5225349"/>
            <a:ext cx="1623803" cy="1153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>
            <a:extLst>
              <a:ext uri="{FF2B5EF4-FFF2-40B4-BE49-F238E27FC236}">
                <a16:creationId xmlns:a16="http://schemas.microsoft.com/office/drawing/2014/main" id="{BC33907E-17A3-4923-9A4C-33EA8E2BF5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3750" y="4957073"/>
            <a:ext cx="1693536" cy="1203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Picture 22">
            <a:extLst>
              <a:ext uri="{FF2B5EF4-FFF2-40B4-BE49-F238E27FC236}">
                <a16:creationId xmlns:a16="http://schemas.microsoft.com/office/drawing/2014/main" id="{50F1E8BC-2F23-46BC-A776-14946C86FD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5013" y="4841459"/>
            <a:ext cx="1850352" cy="1314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2" name="Picture 24">
            <a:extLst>
              <a:ext uri="{FF2B5EF4-FFF2-40B4-BE49-F238E27FC236}">
                <a16:creationId xmlns:a16="http://schemas.microsoft.com/office/drawing/2014/main" id="{CFC41A36-F7C3-4559-83FF-4D69AB5C34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6459" y="4742345"/>
            <a:ext cx="1989845" cy="1413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4" name="Picture 26">
            <a:extLst>
              <a:ext uri="{FF2B5EF4-FFF2-40B4-BE49-F238E27FC236}">
                <a16:creationId xmlns:a16="http://schemas.microsoft.com/office/drawing/2014/main" id="{98F5AF1D-6CD9-40D5-8142-113E3D8051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7210" y="3416023"/>
            <a:ext cx="1810578" cy="1286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3463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0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0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27D6E0-F603-421A-BA60-8F5FE97F9E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8" name="Picture 6" descr="These 12 Fruits and Vegetables Have the Most Pesticides | Time">
            <a:extLst>
              <a:ext uri="{FF2B5EF4-FFF2-40B4-BE49-F238E27FC236}">
                <a16:creationId xmlns:a16="http://schemas.microsoft.com/office/drawing/2014/main" id="{5F4699F2-E8ED-45E2-9306-A1C3EB5B44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907" y="1676400"/>
            <a:ext cx="2600325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The fruit and vegetable sector worldwide, in France and at SIAL Paris 2020">
            <a:extLst>
              <a:ext uri="{FF2B5EF4-FFF2-40B4-BE49-F238E27FC236}">
                <a16:creationId xmlns:a16="http://schemas.microsoft.com/office/drawing/2014/main" id="{DFECE01D-4CFE-4CA3-983A-5EA9F3B9AD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5663" y="1752600"/>
            <a:ext cx="2352675" cy="194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Grapes: Planting, Growing, and Harvesting Grape Vines | The Old Farmer's  Almanac">
            <a:extLst>
              <a:ext uri="{FF2B5EF4-FFF2-40B4-BE49-F238E27FC236}">
                <a16:creationId xmlns:a16="http://schemas.microsoft.com/office/drawing/2014/main" id="{A5A80F0B-324E-411A-9163-F001CBDE96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244" y="3968612"/>
            <a:ext cx="2533650" cy="180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Top 10 Ways to Enjoy Pears | University of Utah Health">
            <a:extLst>
              <a:ext uri="{FF2B5EF4-FFF2-40B4-BE49-F238E27FC236}">
                <a16:creationId xmlns:a16="http://schemas.microsoft.com/office/drawing/2014/main" id="{27ACF794-A1DB-4294-880B-EF8A75F9AE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8084" y="1682612"/>
            <a:ext cx="200025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Peaches 1KG – Saint Mina Monastery – Souk El Kheir">
            <a:extLst>
              <a:ext uri="{FF2B5EF4-FFF2-40B4-BE49-F238E27FC236}">
                <a16:creationId xmlns:a16="http://schemas.microsoft.com/office/drawing/2014/main" id="{52E4BA51-4578-4104-BB71-0EF47483A4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4893" y="4183206"/>
            <a:ext cx="2466975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Berry Picking | Kellogg Garden Organics™">
            <a:extLst>
              <a:ext uri="{FF2B5EF4-FFF2-40B4-BE49-F238E27FC236}">
                <a16:creationId xmlns:a16="http://schemas.microsoft.com/office/drawing/2014/main" id="{A51ADB64-79D2-47C3-8D54-70FAFAFD0F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108" y="4398733"/>
            <a:ext cx="2628900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DEAAF2F-81B1-4845-A90D-EC02ACBFF7FB}"/>
              </a:ext>
            </a:extLst>
          </p:cNvPr>
          <p:cNvSpPr/>
          <p:nvPr/>
        </p:nvSpPr>
        <p:spPr>
          <a:xfrm>
            <a:off x="948451" y="3432144"/>
            <a:ext cx="1614545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Strawberries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92EAACC-44B1-4690-A7EF-55CD5EADD29E}"/>
              </a:ext>
            </a:extLst>
          </p:cNvPr>
          <p:cNvSpPr/>
          <p:nvPr/>
        </p:nvSpPr>
        <p:spPr>
          <a:xfrm>
            <a:off x="4007723" y="3768557"/>
            <a:ext cx="915636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Apples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8E25DFD-CA3A-4FD8-8EE9-4B88A8A6EDC5}"/>
              </a:ext>
            </a:extLst>
          </p:cNvPr>
          <p:cNvSpPr/>
          <p:nvPr/>
        </p:nvSpPr>
        <p:spPr>
          <a:xfrm>
            <a:off x="6650659" y="3997392"/>
            <a:ext cx="798617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Pears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31DB648-B93B-4097-B56D-5485641F5D10}"/>
              </a:ext>
            </a:extLst>
          </p:cNvPr>
          <p:cNvSpPr/>
          <p:nvPr/>
        </p:nvSpPr>
        <p:spPr>
          <a:xfrm>
            <a:off x="1208871" y="5846473"/>
            <a:ext cx="963725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Grapes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1B75B60-FC7C-422B-9928-83A629A935D7}"/>
              </a:ext>
            </a:extLst>
          </p:cNvPr>
          <p:cNvSpPr/>
          <p:nvPr/>
        </p:nvSpPr>
        <p:spPr>
          <a:xfrm>
            <a:off x="3911214" y="6005595"/>
            <a:ext cx="1074333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Peaches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6E400BE-4DDE-42EB-B6F7-D4844F0D25E2}"/>
              </a:ext>
            </a:extLst>
          </p:cNvPr>
          <p:cNvSpPr/>
          <p:nvPr/>
        </p:nvSpPr>
        <p:spPr>
          <a:xfrm>
            <a:off x="6267148" y="6046528"/>
            <a:ext cx="954107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Berries</a:t>
            </a:r>
          </a:p>
        </p:txBody>
      </p:sp>
    </p:spTree>
    <p:extLst>
      <p:ext uri="{BB962C8B-B14F-4D97-AF65-F5344CB8AC3E}">
        <p14:creationId xmlns:p14="http://schemas.microsoft.com/office/powerpoint/2010/main" val="3310101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/>
      <p:bldP spid="13" grpId="0"/>
      <p:bldP spid="14" grpId="0"/>
      <p:bldP spid="15" grpId="0"/>
      <p:bldP spid="17" grpId="0"/>
    </p:bldLst>
  </p:timing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" id="{752F8D31-130C-4AB2-A219-C9C240C9A8F3}" vid="{EEF55239-D987-4D1A-B0C6-1AE8F62DC44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946</TotalTime>
  <Words>600</Words>
  <Application>Microsoft Office PowerPoint</Application>
  <PresentationFormat>On-screen Show (4:3)</PresentationFormat>
  <Paragraphs>92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Tuffy</vt:lpstr>
      <vt:lpstr>Calibri</vt:lpstr>
      <vt:lpstr>Tuffy-TTF</vt:lpstr>
      <vt:lpstr>Sassoon Infant Rg</vt:lpstr>
      <vt:lpstr>Arial</vt:lpstr>
      <vt:lpstr>Twinkl SemiBold</vt:lpstr>
      <vt:lpstr>Twinkl</vt:lpstr>
      <vt:lpstr>Office Theme</vt:lpstr>
      <vt:lpstr>PowerPoint Presentation</vt:lpstr>
      <vt:lpstr>PowerPoint Presentation</vt:lpstr>
      <vt:lpstr>PowerPoint Presentation</vt:lpstr>
      <vt:lpstr>PowerPoint Presentation</vt:lpstr>
      <vt:lpstr>1. Title</vt:lpstr>
      <vt:lpstr>1. The Topic Sentence</vt:lpstr>
      <vt:lpstr>2. Write more details about your garden?</vt:lpstr>
      <vt:lpstr>PowerPoint Presentation</vt:lpstr>
      <vt:lpstr>PowerPoint Presentation</vt:lpstr>
      <vt:lpstr>PowerPoint Presentation</vt:lpstr>
      <vt:lpstr>Use Prepositional Phrases of Location</vt:lpstr>
      <vt:lpstr>Use Different Connectives</vt:lpstr>
      <vt:lpstr>Write a Closing Sentence</vt:lpstr>
      <vt:lpstr>PowerPoint Presentation</vt:lpstr>
      <vt:lpstr>My Beautiful Garden</vt:lpstr>
      <vt:lpstr>My Peaceful Garden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Philip Tinkler</dc:creator>
  <cp:lastModifiedBy>Nour Masri</cp:lastModifiedBy>
  <cp:revision>115</cp:revision>
  <dcterms:created xsi:type="dcterms:W3CDTF">2019-01-23T13:35:39Z</dcterms:created>
  <dcterms:modified xsi:type="dcterms:W3CDTF">2023-03-27T06:33:48Z</dcterms:modified>
</cp:coreProperties>
</file>