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65184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B0041-5744-42C2-9490-C95FACDA0788}"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5219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81428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531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425192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0061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1702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965417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6755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43182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1342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B0041-5744-42C2-9490-C95FACDA0788}"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8737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B0041-5744-42C2-9490-C95FACDA0788}"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83645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162421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368011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3B0041-5744-42C2-9490-C95FACDA0788}" type="datetimeFigureOut">
              <a:rPr lang="en-US" smtClean="0"/>
              <a:t>2/9/2021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422083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B0041-5744-42C2-9490-C95FACDA0788}"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7113-E60F-490B-A147-517A4F2F3130}" type="slidenum">
              <a:rPr lang="en-US" smtClean="0"/>
              <a:t>‹#›</a:t>
            </a:fld>
            <a:endParaRPr lang="en-US"/>
          </a:p>
        </p:txBody>
      </p:sp>
    </p:spTree>
    <p:extLst>
      <p:ext uri="{BB962C8B-B14F-4D97-AF65-F5344CB8AC3E}">
        <p14:creationId xmlns:p14="http://schemas.microsoft.com/office/powerpoint/2010/main" val="249952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3B0041-5744-42C2-9490-C95FACDA0788}" type="datetimeFigureOut">
              <a:rPr lang="en-US" smtClean="0"/>
              <a:t>2/9/2021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877113-E60F-490B-A147-517A4F2F3130}" type="slidenum">
              <a:rPr lang="en-US" smtClean="0"/>
              <a:t>‹#›</a:t>
            </a:fld>
            <a:endParaRPr lang="en-US"/>
          </a:p>
        </p:txBody>
      </p:sp>
    </p:spTree>
    <p:extLst>
      <p:ext uri="{BB962C8B-B14F-4D97-AF65-F5344CB8AC3E}">
        <p14:creationId xmlns:p14="http://schemas.microsoft.com/office/powerpoint/2010/main" val="23280631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29581-690A-4079-AC41-47759D579550}"/>
              </a:ext>
            </a:extLst>
          </p:cNvPr>
          <p:cNvSpPr>
            <a:spLocks noGrp="1"/>
          </p:cNvSpPr>
          <p:nvPr>
            <p:ph type="title"/>
          </p:nvPr>
        </p:nvSpPr>
        <p:spPr>
          <a:xfrm>
            <a:off x="1209822" y="593395"/>
            <a:ext cx="9220840" cy="1010322"/>
          </a:xfrm>
        </p:spPr>
        <p:txBody>
          <a:bodyPr/>
          <a:lstStyle/>
          <a:p>
            <a:pPr algn="ctr" rtl="1"/>
            <a:r>
              <a:rPr lang="ar-JO" sz="6000" b="1" dirty="0">
                <a:solidFill>
                  <a:schemeClr val="bg1"/>
                </a:solidFill>
              </a:rPr>
              <a:t>الدرس الثالث</a:t>
            </a:r>
            <a:endParaRPr lang="en-US" sz="6000" b="1" dirty="0">
              <a:solidFill>
                <a:schemeClr val="bg1"/>
              </a:solidFill>
            </a:endParaRPr>
          </a:p>
        </p:txBody>
      </p:sp>
      <p:pic>
        <p:nvPicPr>
          <p:cNvPr id="3" name="Content Placeholder 2">
            <a:extLst>
              <a:ext uri="{FF2B5EF4-FFF2-40B4-BE49-F238E27FC236}">
                <a16:creationId xmlns:a16="http://schemas.microsoft.com/office/drawing/2014/main" id="{5AB87FEB-16AA-4CE5-A4B6-A5847BE8F7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777" y="4265882"/>
            <a:ext cx="7315200" cy="2338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15761091-B9BC-4B3B-9C36-824E97E3B457}"/>
              </a:ext>
            </a:extLst>
          </p:cNvPr>
          <p:cNvPicPr>
            <a:picLocks noChangeAspect="1"/>
          </p:cNvPicPr>
          <p:nvPr/>
        </p:nvPicPr>
        <p:blipFill rotWithShape="1">
          <a:blip r:embed="rId3">
            <a:extLst>
              <a:ext uri="{28A0092B-C50C-407E-A947-70E740481C1C}">
                <a14:useLocalDpi xmlns:a14="http://schemas.microsoft.com/office/drawing/2010/main" val="0"/>
              </a:ext>
            </a:extLst>
          </a:blip>
          <a:srcRect t="26504" b="20155"/>
          <a:stretch/>
        </p:blipFill>
        <p:spPr>
          <a:xfrm>
            <a:off x="2464630" y="1897808"/>
            <a:ext cx="6971494" cy="22287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6249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211-9E1C-48E8-84E8-D7D3F5537EB4}"/>
              </a:ext>
            </a:extLst>
          </p:cNvPr>
          <p:cNvSpPr>
            <a:spLocks noGrp="1"/>
          </p:cNvSpPr>
          <p:nvPr>
            <p:ph type="title"/>
          </p:nvPr>
        </p:nvSpPr>
        <p:spPr>
          <a:xfrm>
            <a:off x="3524269" y="4133659"/>
            <a:ext cx="4909624" cy="954051"/>
          </a:xfrm>
        </p:spPr>
        <p:txBody>
          <a:bodyPr/>
          <a:lstStyle/>
          <a:p>
            <a:pPr algn="ctr" rtl="1"/>
            <a:r>
              <a:rPr lang="ar-JO" sz="5400" b="1" dirty="0">
                <a:solidFill>
                  <a:srgbClr val="FFC000"/>
                </a:solidFill>
              </a:rPr>
              <a:t>الله معكم أحبتي </a:t>
            </a:r>
            <a:endParaRPr lang="en-US" sz="5400" b="1" dirty="0">
              <a:solidFill>
                <a:srgbClr val="FFC000"/>
              </a:solidFill>
            </a:endParaRPr>
          </a:p>
        </p:txBody>
      </p:sp>
      <p:pic>
        <p:nvPicPr>
          <p:cNvPr id="5" name="Content Placeholder 4">
            <a:extLst>
              <a:ext uri="{FF2B5EF4-FFF2-40B4-BE49-F238E27FC236}">
                <a16:creationId xmlns:a16="http://schemas.microsoft.com/office/drawing/2014/main" id="{2376CCF5-BA49-46B9-99D8-B9DC7087D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290646" y="868756"/>
            <a:ext cx="2814162" cy="2739118"/>
          </a:xfrm>
        </p:spPr>
      </p:pic>
    </p:spTree>
    <p:extLst>
      <p:ext uri="{BB962C8B-B14F-4D97-AF65-F5344CB8AC3E}">
        <p14:creationId xmlns:p14="http://schemas.microsoft.com/office/powerpoint/2010/main" val="172156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8493EF-5031-4ACE-8971-0BC1A035A0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58" t="3719" r="1983" b="14807"/>
          <a:stretch/>
        </p:blipFill>
        <p:spPr>
          <a:xfrm>
            <a:off x="1913207" y="1772529"/>
            <a:ext cx="8047416" cy="36013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4670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DC75-D61A-41BE-AA23-98D43D50B161}"/>
              </a:ext>
            </a:extLst>
          </p:cNvPr>
          <p:cNvSpPr>
            <a:spLocks noGrp="1"/>
          </p:cNvSpPr>
          <p:nvPr>
            <p:ph type="title"/>
          </p:nvPr>
        </p:nvSpPr>
        <p:spPr>
          <a:xfrm>
            <a:off x="3080997" y="406454"/>
            <a:ext cx="6780286" cy="757103"/>
          </a:xfrm>
        </p:spPr>
        <p:txBody>
          <a:bodyPr/>
          <a:lstStyle/>
          <a:p>
            <a:pPr algn="ctr" rtl="1"/>
            <a:r>
              <a:rPr lang="ar-JO" sz="4800" b="1" dirty="0">
                <a:solidFill>
                  <a:schemeClr val="bg1"/>
                </a:solidFill>
              </a:rPr>
              <a:t>مفاهيم السلام </a:t>
            </a:r>
            <a:endParaRPr lang="en-US" sz="4800" b="1" dirty="0">
              <a:solidFill>
                <a:schemeClr val="bg1"/>
              </a:solidFill>
            </a:endParaRPr>
          </a:p>
        </p:txBody>
      </p:sp>
      <p:sp>
        <p:nvSpPr>
          <p:cNvPr id="3" name="Content Placeholder 2">
            <a:extLst>
              <a:ext uri="{FF2B5EF4-FFF2-40B4-BE49-F238E27FC236}">
                <a16:creationId xmlns:a16="http://schemas.microsoft.com/office/drawing/2014/main" id="{092B4409-5380-4B6A-8512-A47A0A8E60DB}"/>
              </a:ext>
            </a:extLst>
          </p:cNvPr>
          <p:cNvSpPr>
            <a:spLocks noGrp="1"/>
          </p:cNvSpPr>
          <p:nvPr>
            <p:ph idx="1"/>
          </p:nvPr>
        </p:nvSpPr>
        <p:spPr>
          <a:xfrm>
            <a:off x="1899140" y="1477107"/>
            <a:ext cx="9144000" cy="5212080"/>
          </a:xfrm>
        </p:spPr>
        <p:txBody>
          <a:bodyPr>
            <a:normAutofit/>
          </a:bodyPr>
          <a:lstStyle/>
          <a:p>
            <a:pPr marL="0" indent="0" algn="ctr" rtl="1">
              <a:lnSpc>
                <a:spcPct val="150000"/>
              </a:lnSpc>
              <a:buNone/>
            </a:pPr>
            <a:r>
              <a:rPr lang="ar-JO" b="1" dirty="0"/>
              <a:t>1) </a:t>
            </a:r>
            <a:r>
              <a:rPr lang="ar-JO" sz="2400" b="1" dirty="0">
                <a:solidFill>
                  <a:srgbClr val="FFC000"/>
                </a:solidFill>
              </a:rPr>
              <a:t>السلام الروحي : </a:t>
            </a:r>
            <a:r>
              <a:rPr lang="ar-JO" b="1" dirty="0"/>
              <a:t>وهو السلام الذي حققهُ الرب يسوع بينَ الله الآب والبشر. إذ صالحنا مع الله بعد أن كانت الخطيئة قد أبعدتنا عنهُ وأفقدتنا نعمة صداقته.</a:t>
            </a:r>
          </a:p>
          <a:p>
            <a:pPr marL="0" indent="0" algn="ctr" rtl="1">
              <a:lnSpc>
                <a:spcPct val="150000"/>
              </a:lnSpc>
              <a:buNone/>
            </a:pPr>
            <a:r>
              <a:rPr lang="ar-JO" b="1" dirty="0"/>
              <a:t>السلام الذي يمنحهُ المسيح للمؤمنين يختلف عن سلام هذا العالم  إذ هو ( سلاماً روحياً داخليّاً ثابتاً، يبعث الطمأنينة في النفس لأنه صادر عن المحبة الإلهيّة.</a:t>
            </a:r>
          </a:p>
          <a:p>
            <a:pPr marL="0" indent="0" algn="ctr" rtl="1">
              <a:lnSpc>
                <a:spcPct val="150000"/>
              </a:lnSpc>
              <a:buNone/>
            </a:pPr>
            <a:r>
              <a:rPr lang="ar-JO" b="1" dirty="0"/>
              <a:t>2) </a:t>
            </a:r>
            <a:r>
              <a:rPr lang="ar-JO" sz="2400" b="1" dirty="0">
                <a:solidFill>
                  <a:srgbClr val="FFC000"/>
                </a:solidFill>
              </a:rPr>
              <a:t>السلام بمعناهُ الحصري : </a:t>
            </a:r>
            <a:r>
              <a:rPr lang="ar-JO" b="1" dirty="0"/>
              <a:t>وهو الإنسجام بين الأفراد والجماعات والشعوب في الوفاق والتأخي وهو ضد الحروب والفِتَن والإنشقاقات فهو يبعث ( الإستقرار وراحة الفكر ).</a:t>
            </a:r>
          </a:p>
          <a:p>
            <a:pPr marL="0" indent="0" algn="ctr" rtl="1">
              <a:lnSpc>
                <a:spcPct val="150000"/>
              </a:lnSpc>
              <a:buNone/>
            </a:pPr>
            <a:r>
              <a:rPr lang="ar-JO" b="1" dirty="0"/>
              <a:t>3) </a:t>
            </a:r>
            <a:r>
              <a:rPr lang="ar-JO" sz="2200" b="1" dirty="0">
                <a:solidFill>
                  <a:srgbClr val="FFC000"/>
                </a:solidFill>
              </a:rPr>
              <a:t>نحنُ المسيحيين نؤمن بالسلام ونعمل لأجلِهِ</a:t>
            </a:r>
            <a:r>
              <a:rPr lang="ar-JO" b="1" dirty="0"/>
              <a:t>، من خلال محبة القريب والتسامح فهي من سمات السلام.</a:t>
            </a:r>
          </a:p>
          <a:p>
            <a:pPr marL="0" indent="0" algn="ctr" rtl="1">
              <a:lnSpc>
                <a:spcPct val="150000"/>
              </a:lnSpc>
              <a:buNone/>
            </a:pPr>
            <a:r>
              <a:rPr lang="ar-JO" b="1" dirty="0"/>
              <a:t>4) </a:t>
            </a:r>
            <a:r>
              <a:rPr lang="ar-JO" sz="2600" b="1" dirty="0">
                <a:solidFill>
                  <a:srgbClr val="FFC000"/>
                </a:solidFill>
              </a:rPr>
              <a:t>البُشرى : </a:t>
            </a:r>
            <a:r>
              <a:rPr lang="ar-JO" b="1" dirty="0"/>
              <a:t>مثل السلام الذي أعطاهُ الملاك جبرائيل للعذراء مريم بقوله لها : ( السلامُ عليكِ يا ممتلئة نعمةً) هنا تعني البشرى العظمى بميلاد رئيس السلام.</a:t>
            </a:r>
            <a:endParaRPr lang="en-US" b="1" dirty="0"/>
          </a:p>
        </p:txBody>
      </p:sp>
      <p:pic>
        <p:nvPicPr>
          <p:cNvPr id="5" name="Picture 4">
            <a:extLst>
              <a:ext uri="{FF2B5EF4-FFF2-40B4-BE49-F238E27FC236}">
                <a16:creationId xmlns:a16="http://schemas.microsoft.com/office/drawing/2014/main" id="{BA86652E-FE3D-4D90-900D-0D8D7DE3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420">
            <a:off x="533354" y="464293"/>
            <a:ext cx="1647533" cy="1603599"/>
          </a:xfrm>
          <a:prstGeom prst="rect">
            <a:avLst/>
          </a:prstGeom>
        </p:spPr>
      </p:pic>
    </p:spTree>
    <p:extLst>
      <p:ext uri="{BB962C8B-B14F-4D97-AF65-F5344CB8AC3E}">
        <p14:creationId xmlns:p14="http://schemas.microsoft.com/office/powerpoint/2010/main" val="6883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2F667E-55A6-4620-8006-B224222C7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394"/>
          <a:stretch/>
        </p:blipFill>
        <p:spPr>
          <a:xfrm>
            <a:off x="8522670" y="617701"/>
            <a:ext cx="1643569" cy="181913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F3A2780C-1038-4A5D-9974-2B1A6688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976" y="4185805"/>
            <a:ext cx="1643569" cy="183627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ACA5A8CF-8EE5-47E5-B655-74E6C01D2430}"/>
              </a:ext>
            </a:extLst>
          </p:cNvPr>
          <p:cNvPicPr>
            <a:picLocks noChangeAspect="1"/>
          </p:cNvPicPr>
          <p:nvPr/>
        </p:nvPicPr>
        <p:blipFill rotWithShape="1">
          <a:blip r:embed="rId4">
            <a:extLst>
              <a:ext uri="{28A0092B-C50C-407E-A947-70E740481C1C}">
                <a14:useLocalDpi xmlns:a14="http://schemas.microsoft.com/office/drawing/2010/main" val="0"/>
              </a:ext>
            </a:extLst>
          </a:blip>
          <a:srcRect r="7398"/>
          <a:stretch/>
        </p:blipFill>
        <p:spPr>
          <a:xfrm>
            <a:off x="8522670" y="4185806"/>
            <a:ext cx="1643569" cy="183627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FB547ECB-76A8-4B19-8B37-F5A0D039E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2924" y="3883940"/>
            <a:ext cx="2876844" cy="1738028"/>
          </a:xfrm>
          <a:prstGeom prst="rect">
            <a:avLst/>
          </a:prstGeom>
        </p:spPr>
      </p:pic>
      <p:pic>
        <p:nvPicPr>
          <p:cNvPr id="13" name="Picture 12">
            <a:extLst>
              <a:ext uri="{FF2B5EF4-FFF2-40B4-BE49-F238E27FC236}">
                <a16:creationId xmlns:a16="http://schemas.microsoft.com/office/drawing/2014/main" id="{7D67BA6C-6785-47D1-8D41-89DCBC453C36}"/>
              </a:ext>
            </a:extLst>
          </p:cNvPr>
          <p:cNvPicPr>
            <a:picLocks noChangeAspect="1"/>
          </p:cNvPicPr>
          <p:nvPr/>
        </p:nvPicPr>
        <p:blipFill rotWithShape="1">
          <a:blip r:embed="rId6">
            <a:extLst>
              <a:ext uri="{28A0092B-C50C-407E-A947-70E740481C1C}">
                <a14:useLocalDpi xmlns:a14="http://schemas.microsoft.com/office/drawing/2010/main" val="0"/>
              </a:ext>
            </a:extLst>
          </a:blip>
          <a:srcRect l="4417" r="15909"/>
          <a:stretch/>
        </p:blipFill>
        <p:spPr>
          <a:xfrm>
            <a:off x="996453" y="617701"/>
            <a:ext cx="1643569" cy="1819137"/>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D4B744AA-0B3B-440E-BC2D-C4D0D709FACF}"/>
              </a:ext>
            </a:extLst>
          </p:cNvPr>
          <p:cNvSpPr txBox="1"/>
          <p:nvPr/>
        </p:nvSpPr>
        <p:spPr>
          <a:xfrm>
            <a:off x="1084788" y="2577849"/>
            <a:ext cx="1555234" cy="369332"/>
          </a:xfrm>
          <a:prstGeom prst="rect">
            <a:avLst/>
          </a:prstGeom>
          <a:noFill/>
        </p:spPr>
        <p:txBody>
          <a:bodyPr wrap="none" rtlCol="0">
            <a:spAutoFit/>
          </a:bodyPr>
          <a:lstStyle/>
          <a:p>
            <a:pPr algn="ctr"/>
            <a:r>
              <a:rPr lang="ar-JO" b="1" dirty="0">
                <a:solidFill>
                  <a:srgbClr val="FFC000"/>
                </a:solidFill>
              </a:rPr>
              <a:t>السلام من الحروب</a:t>
            </a:r>
            <a:endParaRPr lang="en-US" b="1" dirty="0">
              <a:solidFill>
                <a:srgbClr val="FFC000"/>
              </a:solidFill>
            </a:endParaRPr>
          </a:p>
        </p:txBody>
      </p:sp>
      <p:sp>
        <p:nvSpPr>
          <p:cNvPr id="16" name="TextBox 15">
            <a:extLst>
              <a:ext uri="{FF2B5EF4-FFF2-40B4-BE49-F238E27FC236}">
                <a16:creationId xmlns:a16="http://schemas.microsoft.com/office/drawing/2014/main" id="{E3F550B0-ABEA-4599-9494-8823BE5F033B}"/>
              </a:ext>
            </a:extLst>
          </p:cNvPr>
          <p:cNvSpPr txBox="1"/>
          <p:nvPr/>
        </p:nvSpPr>
        <p:spPr>
          <a:xfrm>
            <a:off x="8522670" y="2577849"/>
            <a:ext cx="1827187" cy="369332"/>
          </a:xfrm>
          <a:prstGeom prst="rect">
            <a:avLst/>
          </a:prstGeom>
          <a:noFill/>
        </p:spPr>
        <p:txBody>
          <a:bodyPr wrap="square" rtlCol="0">
            <a:spAutoFit/>
          </a:bodyPr>
          <a:lstStyle/>
          <a:p>
            <a:pPr algn="ctr"/>
            <a:r>
              <a:rPr lang="ar-JO" b="1" dirty="0">
                <a:solidFill>
                  <a:srgbClr val="FFC000"/>
                </a:solidFill>
              </a:rPr>
              <a:t>طوفان نوح</a:t>
            </a:r>
            <a:endParaRPr lang="en-US" b="1" dirty="0">
              <a:solidFill>
                <a:srgbClr val="FFC000"/>
              </a:solidFill>
            </a:endParaRPr>
          </a:p>
        </p:txBody>
      </p:sp>
      <p:sp>
        <p:nvSpPr>
          <p:cNvPr id="17" name="TextBox 16">
            <a:extLst>
              <a:ext uri="{FF2B5EF4-FFF2-40B4-BE49-F238E27FC236}">
                <a16:creationId xmlns:a16="http://schemas.microsoft.com/office/drawing/2014/main" id="{B0006CE1-B157-4D06-AD57-701BF25F78CE}"/>
              </a:ext>
            </a:extLst>
          </p:cNvPr>
          <p:cNvSpPr txBox="1"/>
          <p:nvPr/>
        </p:nvSpPr>
        <p:spPr>
          <a:xfrm>
            <a:off x="8659448" y="6206407"/>
            <a:ext cx="1553630" cy="369332"/>
          </a:xfrm>
          <a:prstGeom prst="rect">
            <a:avLst/>
          </a:prstGeom>
          <a:noFill/>
        </p:spPr>
        <p:txBody>
          <a:bodyPr wrap="none" rtlCol="0">
            <a:spAutoFit/>
          </a:bodyPr>
          <a:lstStyle/>
          <a:p>
            <a:pPr algn="ctr"/>
            <a:r>
              <a:rPr lang="ar-JO" b="1" dirty="0">
                <a:solidFill>
                  <a:srgbClr val="FFC000"/>
                </a:solidFill>
              </a:rPr>
              <a:t>السلام مع الآخرين</a:t>
            </a:r>
            <a:endParaRPr lang="en-US" b="1" dirty="0">
              <a:solidFill>
                <a:srgbClr val="FFC000"/>
              </a:solidFill>
            </a:endParaRPr>
          </a:p>
        </p:txBody>
      </p:sp>
      <p:sp>
        <p:nvSpPr>
          <p:cNvPr id="18" name="TextBox 17">
            <a:extLst>
              <a:ext uri="{FF2B5EF4-FFF2-40B4-BE49-F238E27FC236}">
                <a16:creationId xmlns:a16="http://schemas.microsoft.com/office/drawing/2014/main" id="{E5BA6371-B0BD-4B08-BBE6-D656C7938D5D}"/>
              </a:ext>
            </a:extLst>
          </p:cNvPr>
          <p:cNvSpPr txBox="1"/>
          <p:nvPr/>
        </p:nvSpPr>
        <p:spPr>
          <a:xfrm>
            <a:off x="1203976" y="6206407"/>
            <a:ext cx="1643569" cy="369332"/>
          </a:xfrm>
          <a:prstGeom prst="rect">
            <a:avLst/>
          </a:prstGeom>
          <a:noFill/>
        </p:spPr>
        <p:txBody>
          <a:bodyPr wrap="square" rtlCol="0">
            <a:spAutoFit/>
          </a:bodyPr>
          <a:lstStyle/>
          <a:p>
            <a:pPr algn="ctr"/>
            <a:r>
              <a:rPr lang="ar-JO" b="1" dirty="0">
                <a:solidFill>
                  <a:srgbClr val="FFC000"/>
                </a:solidFill>
              </a:rPr>
              <a:t>بشارة مريم</a:t>
            </a:r>
            <a:endParaRPr lang="en-US" b="1" dirty="0">
              <a:solidFill>
                <a:srgbClr val="FFC000"/>
              </a:solidFill>
            </a:endParaRPr>
          </a:p>
        </p:txBody>
      </p:sp>
      <p:sp>
        <p:nvSpPr>
          <p:cNvPr id="19" name="TextBox 18">
            <a:extLst>
              <a:ext uri="{FF2B5EF4-FFF2-40B4-BE49-F238E27FC236}">
                <a16:creationId xmlns:a16="http://schemas.microsoft.com/office/drawing/2014/main" id="{CE1265D6-618C-4C80-994B-AC46DFB89795}"/>
              </a:ext>
            </a:extLst>
          </p:cNvPr>
          <p:cNvSpPr txBox="1"/>
          <p:nvPr/>
        </p:nvSpPr>
        <p:spPr>
          <a:xfrm>
            <a:off x="4512440" y="5637141"/>
            <a:ext cx="2137812" cy="400110"/>
          </a:xfrm>
          <a:prstGeom prst="rect">
            <a:avLst/>
          </a:prstGeom>
          <a:noFill/>
        </p:spPr>
        <p:txBody>
          <a:bodyPr wrap="square" rtlCol="0">
            <a:spAutoFit/>
          </a:bodyPr>
          <a:lstStyle/>
          <a:p>
            <a:pPr algn="ctr"/>
            <a:r>
              <a:rPr lang="ar-JO" sz="2000" b="1" dirty="0">
                <a:solidFill>
                  <a:srgbClr val="FFC000"/>
                </a:solidFill>
              </a:rPr>
              <a:t>سلام كل العالم</a:t>
            </a:r>
            <a:endParaRPr lang="en-US" sz="2000" b="1" dirty="0">
              <a:solidFill>
                <a:srgbClr val="FFC000"/>
              </a:solidFill>
            </a:endParaRPr>
          </a:p>
        </p:txBody>
      </p:sp>
      <p:pic>
        <p:nvPicPr>
          <p:cNvPr id="21" name="Picture 20">
            <a:extLst>
              <a:ext uri="{FF2B5EF4-FFF2-40B4-BE49-F238E27FC236}">
                <a16:creationId xmlns:a16="http://schemas.microsoft.com/office/drawing/2014/main" id="{C8FCB876-C18A-4FFE-8C61-6E3E5D09B5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2924" y="1144291"/>
            <a:ext cx="2876844" cy="1618224"/>
          </a:xfrm>
          <a:prstGeom prst="rect">
            <a:avLst/>
          </a:prstGeom>
        </p:spPr>
      </p:pic>
      <p:sp>
        <p:nvSpPr>
          <p:cNvPr id="22" name="TextBox 21">
            <a:extLst>
              <a:ext uri="{FF2B5EF4-FFF2-40B4-BE49-F238E27FC236}">
                <a16:creationId xmlns:a16="http://schemas.microsoft.com/office/drawing/2014/main" id="{8E0C5124-0CB6-4E85-BBA0-064170944214}"/>
              </a:ext>
            </a:extLst>
          </p:cNvPr>
          <p:cNvSpPr txBox="1"/>
          <p:nvPr/>
        </p:nvSpPr>
        <p:spPr>
          <a:xfrm>
            <a:off x="4602309" y="2829478"/>
            <a:ext cx="1827186" cy="369332"/>
          </a:xfrm>
          <a:prstGeom prst="rect">
            <a:avLst/>
          </a:prstGeom>
          <a:noFill/>
        </p:spPr>
        <p:txBody>
          <a:bodyPr wrap="square" rtlCol="0">
            <a:spAutoFit/>
          </a:bodyPr>
          <a:lstStyle/>
          <a:p>
            <a:pPr algn="ctr"/>
            <a:r>
              <a:rPr lang="ar-JO" b="1" dirty="0">
                <a:solidFill>
                  <a:srgbClr val="FFC000"/>
                </a:solidFill>
              </a:rPr>
              <a:t>المصالحة مع الله</a:t>
            </a:r>
            <a:endParaRPr lang="en-US" b="1" dirty="0">
              <a:solidFill>
                <a:srgbClr val="FFC000"/>
              </a:solidFill>
            </a:endParaRPr>
          </a:p>
        </p:txBody>
      </p:sp>
    </p:spTree>
    <p:extLst>
      <p:ext uri="{BB962C8B-B14F-4D97-AF65-F5344CB8AC3E}">
        <p14:creationId xmlns:p14="http://schemas.microsoft.com/office/powerpoint/2010/main" val="80622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E7DF-B4A0-41C3-B553-3D106864ED1D}"/>
              </a:ext>
            </a:extLst>
          </p:cNvPr>
          <p:cNvSpPr>
            <a:spLocks noGrp="1"/>
          </p:cNvSpPr>
          <p:nvPr>
            <p:ph type="title"/>
          </p:nvPr>
        </p:nvSpPr>
        <p:spPr>
          <a:xfrm>
            <a:off x="3616835" y="626722"/>
            <a:ext cx="4958329" cy="658630"/>
          </a:xfrm>
        </p:spPr>
        <p:txBody>
          <a:bodyPr/>
          <a:lstStyle/>
          <a:p>
            <a:pPr algn="ctr" rtl="1"/>
            <a:r>
              <a:rPr lang="ar-JO" sz="4400" b="1" dirty="0">
                <a:solidFill>
                  <a:schemeClr val="bg1"/>
                </a:solidFill>
              </a:rPr>
              <a:t>يسوع رئيس السلام</a:t>
            </a:r>
            <a:endParaRPr lang="en-US" sz="4400" b="1" dirty="0">
              <a:solidFill>
                <a:schemeClr val="bg1"/>
              </a:solidFill>
            </a:endParaRPr>
          </a:p>
        </p:txBody>
      </p:sp>
      <p:sp>
        <p:nvSpPr>
          <p:cNvPr id="3" name="Content Placeholder 2">
            <a:extLst>
              <a:ext uri="{FF2B5EF4-FFF2-40B4-BE49-F238E27FC236}">
                <a16:creationId xmlns:a16="http://schemas.microsoft.com/office/drawing/2014/main" id="{4BAD2884-7D16-4C8F-BC40-B27A6722D57F}"/>
              </a:ext>
            </a:extLst>
          </p:cNvPr>
          <p:cNvSpPr>
            <a:spLocks noGrp="1"/>
          </p:cNvSpPr>
          <p:nvPr>
            <p:ph idx="1"/>
          </p:nvPr>
        </p:nvSpPr>
        <p:spPr>
          <a:xfrm>
            <a:off x="1969476" y="1878037"/>
            <a:ext cx="9270609" cy="4979963"/>
          </a:xfrm>
        </p:spPr>
        <p:txBody>
          <a:bodyPr>
            <a:normAutofit/>
          </a:bodyPr>
          <a:lstStyle/>
          <a:p>
            <a:pPr algn="r" rtl="1"/>
            <a:r>
              <a:rPr lang="ar-JO" sz="2400" b="1" dirty="0"/>
              <a:t>إنَّ غاية تجسد المسيح كانت إحلال السلام ما بين الله والبشر وقد دعاهُ أشعياء النبي برئيس السلام قبل ولادته بمئات السنين.</a:t>
            </a:r>
          </a:p>
          <a:p>
            <a:pPr algn="r" rtl="1"/>
            <a:r>
              <a:rPr lang="ar-JO" sz="2400" b="1" u="sng" dirty="0">
                <a:solidFill>
                  <a:srgbClr val="FFFF00"/>
                </a:solidFill>
              </a:rPr>
              <a:t>مهمه</a:t>
            </a:r>
            <a:r>
              <a:rPr lang="ar-JO" sz="2400" b="1" dirty="0">
                <a:solidFill>
                  <a:srgbClr val="FFFF00"/>
                </a:solidFill>
              </a:rPr>
              <a:t> : </a:t>
            </a:r>
            <a:r>
              <a:rPr lang="ar-JO" sz="2400" b="1" u="sng" dirty="0">
                <a:solidFill>
                  <a:schemeClr val="bg1"/>
                </a:solidFill>
              </a:rPr>
              <a:t>اقرأ ( أشعياء 9 : 6 ) واستخرج الآية واكتبها في دفترك</a:t>
            </a:r>
            <a:r>
              <a:rPr lang="ar-JO" sz="2400" b="1" dirty="0">
                <a:solidFill>
                  <a:schemeClr val="bg1"/>
                </a:solidFill>
              </a:rPr>
              <a:t>.</a:t>
            </a:r>
          </a:p>
          <a:p>
            <a:pPr algn="r" rtl="1"/>
            <a:r>
              <a:rPr lang="ar-JO" sz="2400" b="1" dirty="0"/>
              <a:t>يتصف الرب يسوع المسيح رئيس السلام للإعتبارات الآتية :</a:t>
            </a:r>
          </a:p>
          <a:p>
            <a:pPr marL="457200" indent="-457200" algn="r" rtl="1">
              <a:buAutoNum type="arabicParenR"/>
            </a:pPr>
            <a:r>
              <a:rPr lang="ar-JO" sz="2400" b="1" dirty="0"/>
              <a:t>لأنَّ الملائكة بشَّرت سكان الأرض يوم ميلاده بسلام . " المجد لله في العلى وعلى الأرض السلام " (لوقا 2 : 14 ).</a:t>
            </a:r>
          </a:p>
          <a:p>
            <a:pPr marL="457200" indent="-457200" algn="r" rtl="1">
              <a:buAutoNum type="arabicParenR"/>
            </a:pPr>
            <a:r>
              <a:rPr lang="ar-JO" sz="2400" b="1" dirty="0"/>
              <a:t>لأنَّ السلام الذي منحهُ للبشريّة لم يستطع غيرهِ أنّ يمنحه إياها.</a:t>
            </a:r>
          </a:p>
          <a:p>
            <a:pPr marL="457200" indent="-457200" algn="r" rtl="1">
              <a:buAutoNum type="arabicParenR"/>
            </a:pPr>
            <a:r>
              <a:rPr lang="ar-JO" sz="2400" b="1" dirty="0"/>
              <a:t>لقد نشر المسيح السلام بين الشعوب المختلفة المتعادية.</a:t>
            </a:r>
          </a:p>
          <a:p>
            <a:pPr marL="457200" indent="-457200" algn="r" rtl="1">
              <a:buAutoNum type="arabicParenR"/>
            </a:pPr>
            <a:r>
              <a:rPr lang="ar-JO" sz="2400" b="1" dirty="0"/>
              <a:t>المناداة بالسلام هي بمثابة ال‘لان عن المسيح لأنَّ المسيح هو سلامنا. </a:t>
            </a:r>
            <a:r>
              <a:rPr lang="ar-JO" sz="2400" b="1" dirty="0">
                <a:solidFill>
                  <a:srgbClr val="FFC000"/>
                </a:solidFill>
              </a:rPr>
              <a:t>(أفسس 2 : 40). وإنجيلهُ إنجيل سلام ( أفسس 6 : 15 ) وتلاميذهُ فاعليّ السلام ( متى 5 : 9 ).</a:t>
            </a:r>
            <a:endParaRPr lang="en-US" sz="2400" b="1" dirty="0">
              <a:solidFill>
                <a:srgbClr val="FFC000"/>
              </a:solidFill>
            </a:endParaRPr>
          </a:p>
        </p:txBody>
      </p:sp>
      <p:pic>
        <p:nvPicPr>
          <p:cNvPr id="7" name="Picture 6">
            <a:extLst>
              <a:ext uri="{FF2B5EF4-FFF2-40B4-BE49-F238E27FC236}">
                <a16:creationId xmlns:a16="http://schemas.microsoft.com/office/drawing/2014/main" id="{3EF2CF92-F811-42EF-B093-7999DF709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00" y="555469"/>
            <a:ext cx="1459766" cy="1459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188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1916-BB93-4294-B8E2-121818FF3720}"/>
              </a:ext>
            </a:extLst>
          </p:cNvPr>
          <p:cNvSpPr>
            <a:spLocks noGrp="1"/>
          </p:cNvSpPr>
          <p:nvPr>
            <p:ph type="title"/>
          </p:nvPr>
        </p:nvSpPr>
        <p:spPr>
          <a:xfrm>
            <a:off x="2954215" y="354245"/>
            <a:ext cx="6688656" cy="869645"/>
          </a:xfrm>
        </p:spPr>
        <p:txBody>
          <a:bodyPr/>
          <a:lstStyle/>
          <a:p>
            <a:pPr algn="ctr" rtl="1"/>
            <a:r>
              <a:rPr lang="ar-JO" b="1" dirty="0">
                <a:solidFill>
                  <a:schemeClr val="bg1"/>
                </a:solidFill>
              </a:rPr>
              <a:t>أركان السلام الحقيقي</a:t>
            </a:r>
            <a:endParaRPr lang="en-US" b="1" dirty="0">
              <a:solidFill>
                <a:schemeClr val="bg1"/>
              </a:solidFill>
            </a:endParaRPr>
          </a:p>
        </p:txBody>
      </p:sp>
      <p:sp>
        <p:nvSpPr>
          <p:cNvPr id="3" name="Content Placeholder 2">
            <a:extLst>
              <a:ext uri="{FF2B5EF4-FFF2-40B4-BE49-F238E27FC236}">
                <a16:creationId xmlns:a16="http://schemas.microsoft.com/office/drawing/2014/main" id="{69AB92B5-13CB-41A1-93DD-11651591883B}"/>
              </a:ext>
            </a:extLst>
          </p:cNvPr>
          <p:cNvSpPr>
            <a:spLocks noGrp="1"/>
          </p:cNvSpPr>
          <p:nvPr>
            <p:ph idx="1"/>
          </p:nvPr>
        </p:nvSpPr>
        <p:spPr>
          <a:xfrm>
            <a:off x="2155234" y="1378634"/>
            <a:ext cx="8958243" cy="5282418"/>
          </a:xfrm>
        </p:spPr>
        <p:txBody>
          <a:bodyPr>
            <a:noAutofit/>
          </a:bodyPr>
          <a:lstStyle/>
          <a:p>
            <a:pPr marL="0" indent="0" algn="r" rtl="1">
              <a:lnSpc>
                <a:spcPct val="150000"/>
              </a:lnSpc>
              <a:buNone/>
            </a:pPr>
            <a:r>
              <a:rPr lang="ar-JO" sz="2400" b="1" dirty="0">
                <a:solidFill>
                  <a:schemeClr val="bg1"/>
                </a:solidFill>
              </a:rPr>
              <a:t>1- </a:t>
            </a:r>
            <a:r>
              <a:rPr lang="ar-JO" sz="2400" b="1" dirty="0">
                <a:solidFill>
                  <a:srgbClr val="FF0000"/>
                </a:solidFill>
              </a:rPr>
              <a:t>المحبة : </a:t>
            </a:r>
            <a:r>
              <a:rPr lang="ar-JO" sz="2400" b="1" dirty="0">
                <a:solidFill>
                  <a:schemeClr val="bg1"/>
                </a:solidFill>
              </a:rPr>
              <a:t>وهي الركن الأول والجوهري في السلام وتثبيت دعائمه، لأنها لا تسمح بخلق الإضطرابات أو بث روح العِداء بين الناس.</a:t>
            </a:r>
          </a:p>
          <a:p>
            <a:pPr marL="0" indent="0" algn="r" rtl="1">
              <a:lnSpc>
                <a:spcPct val="150000"/>
              </a:lnSpc>
              <a:buNone/>
            </a:pPr>
            <a:r>
              <a:rPr lang="ar-JO" sz="2400" b="1" dirty="0">
                <a:solidFill>
                  <a:schemeClr val="bg1"/>
                </a:solidFill>
              </a:rPr>
              <a:t>2- </a:t>
            </a:r>
            <a:r>
              <a:rPr lang="ar-JO" sz="2400" b="1" dirty="0">
                <a:solidFill>
                  <a:srgbClr val="FF0000"/>
                </a:solidFill>
              </a:rPr>
              <a:t>الإيمان : </a:t>
            </a:r>
            <a:r>
              <a:rPr lang="ar-JO" sz="2400" b="1" dirty="0">
                <a:solidFill>
                  <a:schemeClr val="bg1"/>
                </a:solidFill>
              </a:rPr>
              <a:t>لأنَّ المؤمن بالله لا يبتعد عن شريعة الله، بل يعمل بما توصي هذه الشريعة. لذلك بما أنّ الإيمان دافع قوي إلى السلام كذلك الإيمان يقضي بالأخوَّة بين الأفراد والجماعات بإعتبارهم جميعاً أبناء الله الواحد.</a:t>
            </a:r>
          </a:p>
          <a:p>
            <a:pPr marL="0" indent="0" algn="r" rtl="1">
              <a:lnSpc>
                <a:spcPct val="150000"/>
              </a:lnSpc>
              <a:buNone/>
            </a:pPr>
            <a:r>
              <a:rPr lang="ar-JO" sz="2400" b="1" dirty="0">
                <a:solidFill>
                  <a:schemeClr val="bg1"/>
                </a:solidFill>
              </a:rPr>
              <a:t>3- </a:t>
            </a:r>
            <a:r>
              <a:rPr lang="ar-JO" sz="2400" b="1" dirty="0">
                <a:solidFill>
                  <a:srgbClr val="FF0000"/>
                </a:solidFill>
              </a:rPr>
              <a:t>التضحية : </a:t>
            </a:r>
            <a:r>
              <a:rPr lang="ar-JO" sz="2400" b="1" dirty="0">
                <a:solidFill>
                  <a:schemeClr val="bg1"/>
                </a:solidFill>
              </a:rPr>
              <a:t>إن عمل السلام أمر شاق يتطلب تحقيق تضحية كبيرة، إذ إنَّ صانع السلام يتحمل المتاب والألام في سبيل تخفيفها عن الآخرين. وكثيراً ما يضطر إلى التضحية بأغلى ما يملك لأجل تحقيق مبتغاه. </a:t>
            </a:r>
          </a:p>
          <a:p>
            <a:pPr marL="0" indent="0" algn="r" rtl="1">
              <a:lnSpc>
                <a:spcPct val="150000"/>
              </a:lnSpc>
              <a:buNone/>
            </a:pPr>
            <a:r>
              <a:rPr lang="ar-JO" sz="2400" b="1" dirty="0">
                <a:solidFill>
                  <a:srgbClr val="FFC000"/>
                </a:solidFill>
              </a:rPr>
              <a:t>مهمه : أذكر مثالين من الكتاب المقدس عن التضحية من أجل إحلال السلام .  </a:t>
            </a:r>
            <a:endParaRPr lang="en-US" sz="2400" b="1" dirty="0">
              <a:solidFill>
                <a:srgbClr val="FFC000"/>
              </a:solidFill>
            </a:endParaRPr>
          </a:p>
        </p:txBody>
      </p:sp>
      <p:pic>
        <p:nvPicPr>
          <p:cNvPr id="5" name="Picture 4">
            <a:extLst>
              <a:ext uri="{FF2B5EF4-FFF2-40B4-BE49-F238E27FC236}">
                <a16:creationId xmlns:a16="http://schemas.microsoft.com/office/drawing/2014/main" id="{450CB575-1ABC-463D-BED7-99A3CF1B1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84" y="4441794"/>
            <a:ext cx="1582829" cy="2219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695246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518A-EC3E-434F-9E7D-C42A96844ACD}"/>
              </a:ext>
            </a:extLst>
          </p:cNvPr>
          <p:cNvSpPr>
            <a:spLocks noGrp="1"/>
          </p:cNvSpPr>
          <p:nvPr>
            <p:ph type="title"/>
          </p:nvPr>
        </p:nvSpPr>
        <p:spPr>
          <a:xfrm>
            <a:off x="2537129" y="554976"/>
            <a:ext cx="7676016" cy="813374"/>
          </a:xfrm>
        </p:spPr>
        <p:txBody>
          <a:bodyPr/>
          <a:lstStyle/>
          <a:p>
            <a:pPr algn="ctr" rtl="1"/>
            <a:r>
              <a:rPr lang="ar-JO" b="1" dirty="0">
                <a:solidFill>
                  <a:schemeClr val="bg1"/>
                </a:solidFill>
              </a:rPr>
              <a:t>السلام في الكتاب المقدس :</a:t>
            </a:r>
            <a:endParaRPr lang="en-US" b="1" dirty="0">
              <a:solidFill>
                <a:schemeClr val="bg1"/>
              </a:solidFill>
            </a:endParaRPr>
          </a:p>
        </p:txBody>
      </p:sp>
      <p:sp>
        <p:nvSpPr>
          <p:cNvPr id="3" name="Content Placeholder 2">
            <a:extLst>
              <a:ext uri="{FF2B5EF4-FFF2-40B4-BE49-F238E27FC236}">
                <a16:creationId xmlns:a16="http://schemas.microsoft.com/office/drawing/2014/main" id="{3D44B4EB-2A4E-45C2-8A59-7EA254EB9FEB}"/>
              </a:ext>
            </a:extLst>
          </p:cNvPr>
          <p:cNvSpPr>
            <a:spLocks noGrp="1"/>
          </p:cNvSpPr>
          <p:nvPr>
            <p:ph idx="1"/>
          </p:nvPr>
        </p:nvSpPr>
        <p:spPr>
          <a:xfrm>
            <a:off x="1622729" y="1954445"/>
            <a:ext cx="8946541" cy="4195481"/>
          </a:xfrm>
        </p:spPr>
        <p:txBody>
          <a:bodyPr>
            <a:normAutofit/>
          </a:bodyPr>
          <a:lstStyle/>
          <a:p>
            <a:pPr marL="0" indent="0" algn="r" rtl="1">
              <a:lnSpc>
                <a:spcPct val="150000"/>
              </a:lnSpc>
              <a:buNone/>
            </a:pPr>
            <a:r>
              <a:rPr lang="ar-JO" sz="2800" b="1" dirty="0">
                <a:solidFill>
                  <a:srgbClr val="FFC000"/>
                </a:solidFill>
              </a:rPr>
              <a:t>يذكر الكتاب المقدس وصايا عديدة مِن أجل السلام. لأنَّ السلام أخًّ للحقّ.</a:t>
            </a:r>
          </a:p>
          <a:p>
            <a:pPr marL="0" indent="0" algn="r" rtl="1">
              <a:lnSpc>
                <a:spcPct val="150000"/>
              </a:lnSpc>
              <a:buNone/>
            </a:pPr>
            <a:r>
              <a:rPr lang="ar-JO" sz="2400" b="1" dirty="0">
                <a:solidFill>
                  <a:schemeClr val="bg1"/>
                </a:solidFill>
              </a:rPr>
              <a:t>يقول الكتاب المقدس ( زكريا 8 : 19 ) " أحِبُّوا الحقَّ والسلام ". </a:t>
            </a:r>
          </a:p>
          <a:p>
            <a:pPr marL="0" indent="0" algn="r" rtl="1">
              <a:lnSpc>
                <a:spcPct val="150000"/>
              </a:lnSpc>
              <a:buNone/>
            </a:pPr>
            <a:r>
              <a:rPr lang="ar-JO" sz="2400" b="1" dirty="0">
                <a:solidFill>
                  <a:schemeClr val="bg1"/>
                </a:solidFill>
              </a:rPr>
              <a:t>وأيضاً ( مزمور 33 : 15 ) " جانِب الشَّر واصنع الخير، ابتغِ السلام واتبعهُ ".</a:t>
            </a:r>
          </a:p>
          <a:p>
            <a:pPr marL="0" indent="0" algn="r" rtl="1">
              <a:lnSpc>
                <a:spcPct val="150000"/>
              </a:lnSpc>
              <a:buNone/>
            </a:pPr>
            <a:endParaRPr lang="en-US" sz="2400" b="1" dirty="0"/>
          </a:p>
        </p:txBody>
      </p:sp>
      <p:pic>
        <p:nvPicPr>
          <p:cNvPr id="9" name="Picture 8">
            <a:extLst>
              <a:ext uri="{FF2B5EF4-FFF2-40B4-BE49-F238E27FC236}">
                <a16:creationId xmlns:a16="http://schemas.microsoft.com/office/drawing/2014/main" id="{3F90B6E8-218E-4E78-9B6A-89F7FEF3A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213" y="4001383"/>
            <a:ext cx="2469759" cy="2403899"/>
          </a:xfrm>
          <a:prstGeom prst="rect">
            <a:avLst/>
          </a:prstGeom>
        </p:spPr>
      </p:pic>
    </p:spTree>
    <p:extLst>
      <p:ext uri="{BB962C8B-B14F-4D97-AF65-F5344CB8AC3E}">
        <p14:creationId xmlns:p14="http://schemas.microsoft.com/office/powerpoint/2010/main" val="589736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5FC6-3561-40BA-A8FC-BEA69E07073A}"/>
              </a:ext>
            </a:extLst>
          </p:cNvPr>
          <p:cNvSpPr>
            <a:spLocks noGrp="1"/>
          </p:cNvSpPr>
          <p:nvPr>
            <p:ph type="title"/>
          </p:nvPr>
        </p:nvSpPr>
        <p:spPr>
          <a:xfrm>
            <a:off x="2982351" y="452718"/>
            <a:ext cx="5978769" cy="743036"/>
          </a:xfrm>
        </p:spPr>
        <p:txBody>
          <a:bodyPr/>
          <a:lstStyle/>
          <a:p>
            <a:pPr algn="ctr" rtl="1"/>
            <a:r>
              <a:rPr lang="ar-JO" b="1" dirty="0">
                <a:solidFill>
                  <a:schemeClr val="bg1"/>
                </a:solidFill>
              </a:rPr>
              <a:t>نتائج السلام :</a:t>
            </a:r>
            <a:endParaRPr lang="en-US" b="1" dirty="0">
              <a:solidFill>
                <a:schemeClr val="bg1"/>
              </a:solidFill>
            </a:endParaRPr>
          </a:p>
        </p:txBody>
      </p:sp>
      <p:sp>
        <p:nvSpPr>
          <p:cNvPr id="3" name="Content Placeholder 2">
            <a:extLst>
              <a:ext uri="{FF2B5EF4-FFF2-40B4-BE49-F238E27FC236}">
                <a16:creationId xmlns:a16="http://schemas.microsoft.com/office/drawing/2014/main" id="{C58FDC18-CF6B-4B15-A562-F1264255E0E0}"/>
              </a:ext>
            </a:extLst>
          </p:cNvPr>
          <p:cNvSpPr>
            <a:spLocks noGrp="1"/>
          </p:cNvSpPr>
          <p:nvPr>
            <p:ph idx="1"/>
          </p:nvPr>
        </p:nvSpPr>
        <p:spPr>
          <a:xfrm>
            <a:off x="703385" y="1547446"/>
            <a:ext cx="10170941" cy="5120639"/>
          </a:xfrm>
        </p:spPr>
        <p:txBody>
          <a:bodyPr>
            <a:noAutofit/>
          </a:bodyPr>
          <a:lstStyle/>
          <a:p>
            <a:pPr marL="0" indent="0" algn="r" rtl="1">
              <a:lnSpc>
                <a:spcPct val="150000"/>
              </a:lnSpc>
              <a:buNone/>
            </a:pPr>
            <a:r>
              <a:rPr lang="ar-JO" sz="2400" b="1" dirty="0">
                <a:solidFill>
                  <a:srgbClr val="FFC000"/>
                </a:solidFill>
              </a:rPr>
              <a:t>للسلام نتائج طيِّبَة يمكن تلخيصها بما يلي :</a:t>
            </a:r>
          </a:p>
          <a:p>
            <a:pPr marL="0" indent="0" algn="r" rtl="1">
              <a:lnSpc>
                <a:spcPct val="150000"/>
              </a:lnSpc>
              <a:buNone/>
            </a:pPr>
            <a:r>
              <a:rPr lang="ar-JO" sz="2400" b="1" dirty="0">
                <a:solidFill>
                  <a:schemeClr val="bg1"/>
                </a:solidFill>
              </a:rPr>
              <a:t>1) </a:t>
            </a:r>
            <a:r>
              <a:rPr lang="ar-JO" sz="2400" b="1" dirty="0">
                <a:solidFill>
                  <a:srgbClr val="FF0000"/>
                </a:solidFill>
              </a:rPr>
              <a:t>البُنوَّة لله : </a:t>
            </a:r>
            <a:r>
              <a:rPr lang="ar-JO" sz="2400" b="1" dirty="0">
                <a:solidFill>
                  <a:schemeClr val="bg1"/>
                </a:solidFill>
              </a:rPr>
              <a:t>هي نعمة عظمى لا تقِل شأناً عن نعمة صورة الله التي وهبها لنا يوم خلقنا على صورته.</a:t>
            </a:r>
          </a:p>
          <a:p>
            <a:pPr marL="0" indent="0" algn="r" rtl="1">
              <a:lnSpc>
                <a:spcPct val="150000"/>
              </a:lnSpc>
              <a:buNone/>
            </a:pPr>
            <a:r>
              <a:rPr lang="ar-JO" sz="2400" b="1" dirty="0">
                <a:solidFill>
                  <a:schemeClr val="bg1"/>
                </a:solidFill>
              </a:rPr>
              <a:t>وأنَّ الله يعتبر صانعي السلام هم أبناء له " طوبى لصانعي السلام، فإنهم أبناء الله يُدعَون "</a:t>
            </a:r>
          </a:p>
          <a:p>
            <a:pPr marL="0" indent="0" algn="r" rtl="1">
              <a:lnSpc>
                <a:spcPct val="150000"/>
              </a:lnSpc>
              <a:buNone/>
            </a:pPr>
            <a:r>
              <a:rPr lang="ar-JO" sz="2400" b="1" dirty="0">
                <a:solidFill>
                  <a:schemeClr val="bg1"/>
                </a:solidFill>
              </a:rPr>
              <a:t>2) </a:t>
            </a:r>
            <a:r>
              <a:rPr lang="ar-JO" sz="2400" b="1" dirty="0">
                <a:solidFill>
                  <a:srgbClr val="FF0000"/>
                </a:solidFill>
              </a:rPr>
              <a:t>راحة الضمير : </a:t>
            </a:r>
            <a:r>
              <a:rPr lang="ar-JO" sz="2400" b="1" dirty="0">
                <a:solidFill>
                  <a:schemeClr val="bg1"/>
                </a:solidFill>
              </a:rPr>
              <a:t>يتمتع صانع السلام براحة الضميرن لأنَّ الضمير الحي لا يرتاح إلا للأعمال الصالحة اليافعة للإنسانية ومنها السلام مع الله ومع البشر.</a:t>
            </a:r>
          </a:p>
          <a:p>
            <a:pPr marL="0" indent="0" algn="r" rtl="1">
              <a:lnSpc>
                <a:spcPct val="150000"/>
              </a:lnSpc>
              <a:buNone/>
            </a:pPr>
            <a:r>
              <a:rPr lang="ar-JO" sz="2400" b="1" dirty="0">
                <a:solidFill>
                  <a:schemeClr val="bg1"/>
                </a:solidFill>
              </a:rPr>
              <a:t>3) </a:t>
            </a:r>
            <a:r>
              <a:rPr lang="ar-JO" sz="2400" b="1" dirty="0">
                <a:solidFill>
                  <a:srgbClr val="FF0000"/>
                </a:solidFill>
              </a:rPr>
              <a:t>البُنيان : </a:t>
            </a:r>
            <a:r>
              <a:rPr lang="ar-JO" sz="2400" b="1" dirty="0">
                <a:solidFill>
                  <a:schemeClr val="bg1"/>
                </a:solidFill>
              </a:rPr>
              <a:t>أي التقدم ، بحيث أنَّ السلام دعامة كبرى للتقدُّم . وهي الطريق للتقدم والإزدهار كما نشاهد في البلدان التي تعيس بسلام وطمأنينة فهي تسير نحو التقدم والإزدهار.</a:t>
            </a:r>
          </a:p>
          <a:p>
            <a:pPr marL="0" indent="0" algn="r" rtl="1">
              <a:lnSpc>
                <a:spcPct val="150000"/>
              </a:lnSpc>
              <a:buNone/>
            </a:pPr>
            <a:r>
              <a:rPr lang="ar-JO" sz="2400" b="1" dirty="0">
                <a:solidFill>
                  <a:schemeClr val="bg1"/>
                </a:solidFill>
              </a:rPr>
              <a:t>4) </a:t>
            </a:r>
            <a:r>
              <a:rPr lang="ar-JO" sz="2400" b="1" dirty="0">
                <a:solidFill>
                  <a:srgbClr val="FF0000"/>
                </a:solidFill>
              </a:rPr>
              <a:t>العدالة : </a:t>
            </a:r>
            <a:r>
              <a:rPr lang="ar-JO" sz="2400" b="1" dirty="0">
                <a:solidFill>
                  <a:schemeClr val="bg1"/>
                </a:solidFill>
              </a:rPr>
              <a:t>وهي تقتَضي بالمساواة بين أعضاء الأسرَة البشرية. </a:t>
            </a:r>
            <a:endParaRPr lang="en-US" sz="2400" b="1" dirty="0">
              <a:solidFill>
                <a:schemeClr val="bg1"/>
              </a:solidFill>
            </a:endParaRPr>
          </a:p>
        </p:txBody>
      </p:sp>
    </p:spTree>
    <p:extLst>
      <p:ext uri="{BB962C8B-B14F-4D97-AF65-F5344CB8AC3E}">
        <p14:creationId xmlns:p14="http://schemas.microsoft.com/office/powerpoint/2010/main" val="3185063216"/>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103A-DCC7-4DFD-BCC9-0796E9BB8934}"/>
              </a:ext>
            </a:extLst>
          </p:cNvPr>
          <p:cNvSpPr>
            <a:spLocks noGrp="1"/>
          </p:cNvSpPr>
          <p:nvPr>
            <p:ph type="title"/>
          </p:nvPr>
        </p:nvSpPr>
        <p:spPr>
          <a:xfrm>
            <a:off x="3165231" y="401241"/>
            <a:ext cx="6977575" cy="752310"/>
          </a:xfrm>
        </p:spPr>
        <p:txBody>
          <a:bodyPr/>
          <a:lstStyle/>
          <a:p>
            <a:pPr algn="ctr" rtl="1"/>
            <a:r>
              <a:rPr lang="ar-JO" b="1" dirty="0">
                <a:solidFill>
                  <a:schemeClr val="bg1"/>
                </a:solidFill>
              </a:rPr>
              <a:t>السلام والكنيسة :</a:t>
            </a:r>
            <a:endParaRPr lang="en-US" b="1" dirty="0">
              <a:solidFill>
                <a:schemeClr val="bg1"/>
              </a:solidFill>
            </a:endParaRPr>
          </a:p>
        </p:txBody>
      </p:sp>
      <p:sp>
        <p:nvSpPr>
          <p:cNvPr id="3" name="Content Placeholder 2">
            <a:extLst>
              <a:ext uri="{FF2B5EF4-FFF2-40B4-BE49-F238E27FC236}">
                <a16:creationId xmlns:a16="http://schemas.microsoft.com/office/drawing/2014/main" id="{490117A7-E1F4-4256-8F92-B7DD1CE58770}"/>
              </a:ext>
            </a:extLst>
          </p:cNvPr>
          <p:cNvSpPr>
            <a:spLocks noGrp="1"/>
          </p:cNvSpPr>
          <p:nvPr>
            <p:ph idx="1"/>
          </p:nvPr>
        </p:nvSpPr>
        <p:spPr>
          <a:xfrm>
            <a:off x="2532185" y="2194559"/>
            <a:ext cx="8961119" cy="4438357"/>
          </a:xfrm>
        </p:spPr>
        <p:txBody>
          <a:bodyPr>
            <a:normAutofit/>
          </a:bodyPr>
          <a:lstStyle/>
          <a:p>
            <a:pPr algn="r" rtl="1">
              <a:lnSpc>
                <a:spcPct val="150000"/>
              </a:lnSpc>
            </a:pPr>
            <a:r>
              <a:rPr lang="ar-JO" sz="2400" b="1" dirty="0">
                <a:solidFill>
                  <a:schemeClr val="bg1"/>
                </a:solidFill>
              </a:rPr>
              <a:t>مِن جهة الكنيسة فإنَّ السلام هو أعظم وسيلة لإنتشارها ونموها في الروحيّات، إنها كانت تنمو وتنتشر بسرعة هائلة كُلمَا كانت بسلام يقول الكتاب المقدس :</a:t>
            </a:r>
          </a:p>
          <a:p>
            <a:pPr marL="0" indent="0" algn="r" rtl="1">
              <a:lnSpc>
                <a:spcPct val="150000"/>
              </a:lnSpc>
              <a:buNone/>
            </a:pPr>
            <a:r>
              <a:rPr lang="ar-JO" sz="2400" b="1" dirty="0">
                <a:solidFill>
                  <a:schemeClr val="bg1"/>
                </a:solidFill>
              </a:rPr>
              <a:t>    </a:t>
            </a:r>
            <a:r>
              <a:rPr lang="ar-JO" sz="2800" b="1" dirty="0">
                <a:solidFill>
                  <a:srgbClr val="FFC000"/>
                </a:solidFill>
              </a:rPr>
              <a:t>( أعمال الرسُل 9 : 31 ) " وأمّا الكنيسة .. فكانت في سلام وكانت تُبنى "</a:t>
            </a:r>
          </a:p>
          <a:p>
            <a:pPr algn="r" rtl="1">
              <a:lnSpc>
                <a:spcPct val="150000"/>
              </a:lnSpc>
            </a:pPr>
            <a:r>
              <a:rPr lang="ar-JO" sz="2400" b="1" dirty="0">
                <a:solidFill>
                  <a:schemeClr val="bg1"/>
                </a:solidFill>
              </a:rPr>
              <a:t>والسلام هو هدف من أهداف الكنيسة حيث تسعى جاهدة في سبيل نشرهِ وتدعو إلى حل الخلافات في ضوء العقل والضمير وعلى أساس الحق والعدل والمساواه والإنصاف. وعدم استلاب حقوق الآخرين ورفع الظلم عنهم.</a:t>
            </a:r>
          </a:p>
        </p:txBody>
      </p:sp>
      <p:pic>
        <p:nvPicPr>
          <p:cNvPr id="5" name="Picture 4">
            <a:extLst>
              <a:ext uri="{FF2B5EF4-FFF2-40B4-BE49-F238E27FC236}">
                <a16:creationId xmlns:a16="http://schemas.microsoft.com/office/drawing/2014/main" id="{28FD1582-B313-4C75-BDBA-1A507F77C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60" y="668217"/>
            <a:ext cx="2653518" cy="2653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0422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242</TotalTime>
  <Words>664</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Ion</vt:lpstr>
      <vt:lpstr>الدرس الثالث</vt:lpstr>
      <vt:lpstr>PowerPoint Presentation</vt:lpstr>
      <vt:lpstr>مفاهيم السلام </vt:lpstr>
      <vt:lpstr>PowerPoint Presentation</vt:lpstr>
      <vt:lpstr>يسوع رئيس السلام</vt:lpstr>
      <vt:lpstr>أركان السلام الحقيقي</vt:lpstr>
      <vt:lpstr>السلام في الكتاب المقدس :</vt:lpstr>
      <vt:lpstr>نتائج السلام :</vt:lpstr>
      <vt:lpstr>السلام والكنيسة :</vt:lpstr>
      <vt:lpstr>الله معكم أحبتي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الثالث</dc:title>
  <dc:creator>Admin</dc:creator>
  <cp:lastModifiedBy>Admin</cp:lastModifiedBy>
  <cp:revision>24</cp:revision>
  <dcterms:created xsi:type="dcterms:W3CDTF">2021-02-05T19:00:29Z</dcterms:created>
  <dcterms:modified xsi:type="dcterms:W3CDTF">2021-02-09T09:43:26Z</dcterms:modified>
</cp:coreProperties>
</file>