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7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8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62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6675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99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30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5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4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8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1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7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339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9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45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8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05880A-99B5-4E8A-93D7-3D975984D6A7}" type="datetimeFigureOut">
              <a:rPr lang="en-US" smtClean="0"/>
              <a:t>3/12/2021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971F6-D745-407B-821E-672CE31C9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88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11A52-D2C2-4233-ABE1-09A584A6B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597" y="1322364"/>
            <a:ext cx="8263256" cy="492603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5400" b="1" dirty="0">
                <a:solidFill>
                  <a:schemeClr val="bg1"/>
                </a:solidFill>
              </a:rPr>
              <a:t>الصف السابع الأساسي</a:t>
            </a:r>
          </a:p>
          <a:p>
            <a:pPr marL="0" indent="0" algn="ctr" rtl="1">
              <a:buNone/>
            </a:pPr>
            <a:r>
              <a:rPr lang="ar-JO" sz="5400" b="1" dirty="0">
                <a:solidFill>
                  <a:schemeClr val="bg1"/>
                </a:solidFill>
              </a:rPr>
              <a:t>الدرس الثالث : </a:t>
            </a:r>
          </a:p>
          <a:p>
            <a:pPr marL="0" indent="0" algn="ctr" rtl="1">
              <a:buNone/>
            </a:pPr>
            <a:r>
              <a:rPr lang="ar-JO" sz="5400" b="1" dirty="0">
                <a:solidFill>
                  <a:schemeClr val="bg1"/>
                </a:solidFill>
              </a:rPr>
              <a:t>الروح القدس يرشدنا إلى الإبن</a:t>
            </a:r>
          </a:p>
        </p:txBody>
      </p:sp>
    </p:spTree>
    <p:extLst>
      <p:ext uri="{BB962C8B-B14F-4D97-AF65-F5344CB8AC3E}">
        <p14:creationId xmlns:p14="http://schemas.microsoft.com/office/powerpoint/2010/main" val="3728556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3EA5BDA-7173-48AB-BDA2-37CD280FC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452718"/>
            <a:ext cx="9582082" cy="855577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0000"/>
                </a:solidFill>
              </a:rPr>
              <a:t>الروح القدس يرشدنا إلى الإبن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3CC3670-F3BF-4CD0-919E-70ECAA190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816" y="1612149"/>
            <a:ext cx="3497947" cy="479313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FD4DF4-250A-44C4-B0F0-E3F0DF05D9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30" y="1534404"/>
            <a:ext cx="1946503" cy="189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94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51A7-D5CE-4E18-AD15-209A3174C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82187"/>
          </a:xfrm>
        </p:spPr>
        <p:txBody>
          <a:bodyPr/>
          <a:lstStyle/>
          <a:p>
            <a:pPr algn="r" rtl="1"/>
            <a:r>
              <a:rPr lang="ar-JO" sz="5400" b="1" dirty="0">
                <a:solidFill>
                  <a:srgbClr val="FFC000"/>
                </a:solidFill>
              </a:rPr>
              <a:t>نص من الكتاب المقدس :</a:t>
            </a:r>
            <a:endParaRPr lang="en-US" sz="54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128DE-5A83-4C4B-87E7-1074BC513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8" y="2052918"/>
            <a:ext cx="9706708" cy="4195481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dirty="0">
                <a:solidFill>
                  <a:schemeClr val="bg1"/>
                </a:solidFill>
                <a:highlight>
                  <a:srgbClr val="FFFF00"/>
                </a:highlight>
              </a:rPr>
              <a:t>" أمّا الآن لا يقدِر أحدٌ أن يقول إنَّ يسوع ربٌّ إلاّ بإلهام مِن الروح القدس "</a:t>
            </a:r>
            <a:r>
              <a:rPr lang="ar-JO" sz="3600" dirty="0">
                <a:solidFill>
                  <a:schemeClr val="bg1"/>
                </a:solidFill>
              </a:rPr>
              <a:t>                                  </a:t>
            </a:r>
            <a:r>
              <a:rPr lang="ar-JO" dirty="0">
                <a:solidFill>
                  <a:srgbClr val="FF0000"/>
                </a:solidFill>
              </a:rPr>
              <a:t>(1 كورنثوس 12 : 3)</a:t>
            </a:r>
          </a:p>
          <a:p>
            <a:pPr marL="0" indent="0" algn="r" rtl="1">
              <a:buNone/>
            </a:pPr>
            <a:endParaRPr lang="ar-JO" dirty="0">
              <a:solidFill>
                <a:srgbClr val="FFC000"/>
              </a:solidFill>
            </a:endParaRPr>
          </a:p>
          <a:p>
            <a:pPr marL="0" indent="0" algn="r" rtl="1">
              <a:buNone/>
            </a:pPr>
            <a:r>
              <a:rPr lang="ar-JO" sz="3600" dirty="0">
                <a:solidFill>
                  <a:srgbClr val="FFC000"/>
                </a:solidFill>
              </a:rPr>
              <a:t>- معنى كلمة الإلهام لغويّاً : </a:t>
            </a:r>
            <a:r>
              <a:rPr lang="ar-JO" sz="3600" dirty="0">
                <a:solidFill>
                  <a:schemeClr val="bg1"/>
                </a:solidFill>
              </a:rPr>
              <a:t>أي إلهام رباني بمعنى آخر وحي إلهي.</a:t>
            </a:r>
          </a:p>
          <a:p>
            <a:pPr marL="0" indent="0" algn="r" rtl="1">
              <a:buNone/>
            </a:pPr>
            <a:r>
              <a:rPr lang="ar-JO" sz="3600" dirty="0">
                <a:solidFill>
                  <a:srgbClr val="FFC000"/>
                </a:solidFill>
              </a:rPr>
              <a:t>- معنى كلمة الإلهام دينيّاً : </a:t>
            </a:r>
            <a:r>
              <a:rPr lang="ar-JO" sz="3600" dirty="0">
                <a:solidFill>
                  <a:schemeClr val="bg1"/>
                </a:solidFill>
              </a:rPr>
              <a:t>أيّ تكلُّم رجال الله الأنبياء والقديسون مسوقين من الروح القدس.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96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9575-55C7-49BB-ABAE-2FE1E6B3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508990"/>
            <a:ext cx="9404723" cy="855577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الروح القدس يرشدنا للإيمان بيسوع :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8D698-D9C1-46FE-93B8-BFDEBCE8F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86" y="1669143"/>
            <a:ext cx="10305143" cy="5188857"/>
          </a:xfrm>
        </p:spPr>
        <p:txBody>
          <a:bodyPr>
            <a:normAutofit/>
          </a:bodyPr>
          <a:lstStyle/>
          <a:p>
            <a:pPr algn="r" rtl="1"/>
            <a:r>
              <a:rPr lang="ar-JO" sz="2400" b="1" dirty="0">
                <a:solidFill>
                  <a:schemeClr val="bg1"/>
                </a:solidFill>
              </a:rPr>
              <a:t>إنَّ الروح القدس يُرشد الإنسان ويقودهُ بأمانة حتى يعرف حقيقة الإيمان المسيحي والإبن المتجسد .</a:t>
            </a:r>
          </a:p>
          <a:p>
            <a:pPr algn="r" rtl="1"/>
            <a:r>
              <a:rPr lang="ar-JO" sz="2400" b="1" dirty="0">
                <a:solidFill>
                  <a:schemeClr val="bg1"/>
                </a:solidFill>
              </a:rPr>
              <a:t>يقول الكتاب المقدس ( يوحنا 16 : 13) </a:t>
            </a:r>
            <a:r>
              <a:rPr lang="ar-JO" sz="2400" b="1" dirty="0">
                <a:solidFill>
                  <a:srgbClr val="C00000"/>
                </a:solidFill>
              </a:rPr>
              <a:t>" فمتى جاء روح الحقّ أرشدكم إلى الحق كُلَّهُ، لأنهُ لا يتكلم بشيء مِن عندهُ، بل يتكلَّم بما يسمع ويخبركم بما سيحدث ".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rgbClr val="FFC000"/>
                </a:solidFill>
              </a:rPr>
              <a:t>نستنتج ما يلي :-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bg1"/>
                </a:solidFill>
              </a:rPr>
              <a:t>1- إنَّ بالروح القدس أُسِّست الكنيسة يوم العنصرة. تحقيقاً للوعد الذي قطعهُ الربّ بيسوع مع تلاميذهُ.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bg1"/>
                </a:solidFill>
              </a:rPr>
              <a:t>2- الله محبة :- أيّ أن المحبة هي الهِبةُ الأولى وهي أساس الحياة الجديدة في المسيح لأننا نلنا قوةً هي قوة الروح القدس.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bg1"/>
                </a:solidFill>
              </a:rPr>
              <a:t>3- إنَّ مواهب الروح القدس المعطاه لنا هي وزنة سيُحاسَب الإنسان عليها إذا أساءَ استخدامها.</a:t>
            </a:r>
          </a:p>
          <a:p>
            <a:pPr marL="0" indent="0" algn="r" rtl="1">
              <a:buNone/>
            </a:pPr>
            <a:r>
              <a:rPr lang="ar-JO" sz="2400" b="1" dirty="0">
                <a:solidFill>
                  <a:schemeClr val="bg1"/>
                </a:solidFill>
              </a:rPr>
              <a:t>4- أما ثمر الروح القدس فهي "المحبة والفرح والسلام والصبر واللطف والصلاح والأمانة والوداعة والعفاف ". وهي جميعها علامة تفاعل الإنسان مع نعمة الروح القدس فيه.</a:t>
            </a:r>
          </a:p>
        </p:txBody>
      </p:sp>
    </p:spTree>
    <p:extLst>
      <p:ext uri="{BB962C8B-B14F-4D97-AF65-F5344CB8AC3E}">
        <p14:creationId xmlns:p14="http://schemas.microsoft.com/office/powerpoint/2010/main" val="149974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769BC-BE00-4D90-9FD4-55AE6C47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618" y="762208"/>
            <a:ext cx="9122367" cy="799307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نموّ الإيمان بالنعمة والحقّ 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56C13-DDBC-4F22-9772-268DE8D29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529" y="2123256"/>
            <a:ext cx="10170942" cy="4352364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JO" sz="3600" b="1" dirty="0">
                <a:solidFill>
                  <a:srgbClr val="FFC000"/>
                </a:solidFill>
              </a:rPr>
              <a:t>" علِّمني فأعمل بما يُرضيك، لأنكَ أنتَ إلهي، روحُكَ الصالح يهديني في السبيل السَويّ " </a:t>
            </a:r>
            <a:r>
              <a:rPr lang="ar-JO" b="1" dirty="0">
                <a:solidFill>
                  <a:srgbClr val="FFC000"/>
                </a:solidFill>
              </a:rPr>
              <a:t>( مزمور 143 : 10 )</a:t>
            </a:r>
          </a:p>
          <a:p>
            <a:pPr marL="0" indent="0" algn="r" rtl="1">
              <a:buNone/>
            </a:pPr>
            <a:r>
              <a:rPr lang="ar-JO" sz="3200" b="1" dirty="0">
                <a:solidFill>
                  <a:srgbClr val="C00000"/>
                </a:solidFill>
              </a:rPr>
              <a:t>نستنتج ما يلي :-</a:t>
            </a:r>
          </a:p>
          <a:p>
            <a:pPr marL="0" indent="0" algn="r" rtl="1">
              <a:buNone/>
            </a:pPr>
            <a:r>
              <a:rPr lang="ar-JO" sz="3200" b="1" dirty="0">
                <a:solidFill>
                  <a:schemeClr val="bg1"/>
                </a:solidFill>
              </a:rPr>
              <a:t>1- الربّ يسوع دعانا للنمو حتى نصبح مثلَهُ نواجه التجارب وننتصر عليها . مُتكلينَ على القوَّة التي اعطانا إياها في المسيح الذي يحيا فينا بالروح القدس.</a:t>
            </a:r>
          </a:p>
          <a:p>
            <a:pPr marL="0" indent="0" algn="r" rtl="1">
              <a:buNone/>
            </a:pPr>
            <a:r>
              <a:rPr lang="ar-JO" sz="3200" b="1" dirty="0">
                <a:solidFill>
                  <a:schemeClr val="bg1"/>
                </a:solidFill>
              </a:rPr>
              <a:t>2- بنعمة الروح القدس يبقى يسوع معنا دائماً. ( حيث لا نحفظ تعاليم الرَّب يسوع غيباً بَلْ إنَّ الروح القدس يَحِّلُّ علينا كي تستمر حياة يسوع فينا ونعيش تعاليمه في حياتنا.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442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77C5-C8C7-4F55-9AF9-80FF19E26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10165" cy="419548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6600" dirty="0">
                <a:solidFill>
                  <a:srgbClr val="FFC000"/>
                </a:solidFill>
              </a:rPr>
              <a:t>بركة ربنا معكم آحبتي</a:t>
            </a:r>
            <a:endParaRPr lang="en-US" sz="6600" dirty="0">
              <a:solidFill>
                <a:srgbClr val="FFC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359BF3-4698-4A65-A093-422520EBED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643" y="3535533"/>
            <a:ext cx="2308714" cy="22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98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317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Ion</vt:lpstr>
      <vt:lpstr>PowerPoint Presentation</vt:lpstr>
      <vt:lpstr>الروح القدس يرشدنا إلى الإبن</vt:lpstr>
      <vt:lpstr>نص من الكتاب المقدس :</vt:lpstr>
      <vt:lpstr>الروح القدس يرشدنا للإيمان بيسوع :</vt:lpstr>
      <vt:lpstr>نموّ الإيمان بالنعمة والحقّ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2021-03-12T15:13:42Z</dcterms:created>
  <dcterms:modified xsi:type="dcterms:W3CDTF">2021-03-12T16:07:29Z</dcterms:modified>
</cp:coreProperties>
</file>