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8EFBA-E4D8-47A4-9D1A-CA34DFB09FFD}" type="datetimeFigureOut">
              <a:rPr lang="en-US" smtClean="0"/>
              <a:pPr/>
              <a:t>01/17/2021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AB815-C166-4139-B771-49195C2BC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1FA7-9C28-42CB-9611-1B9DA7FF458A}" type="datetimeFigureOut">
              <a:rPr lang="en-US" smtClean="0"/>
              <a:pPr/>
              <a:t>01/17/2021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7B0-2290-4DE3-97EE-44FDC3FBE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1FA7-9C28-42CB-9611-1B9DA7FF458A}" type="datetimeFigureOut">
              <a:rPr lang="en-US" smtClean="0"/>
              <a:pPr/>
              <a:t>01/17/2021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7B0-2290-4DE3-97EE-44FDC3FBE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1FA7-9C28-42CB-9611-1B9DA7FF458A}" type="datetimeFigureOut">
              <a:rPr lang="en-US" smtClean="0"/>
              <a:pPr/>
              <a:t>01/17/2021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7B0-2290-4DE3-97EE-44FDC3FBE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1FA7-9C28-42CB-9611-1B9DA7FF458A}" type="datetimeFigureOut">
              <a:rPr lang="en-US" smtClean="0"/>
              <a:pPr/>
              <a:t>01/17/2021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7B0-2290-4DE3-97EE-44FDC3FBE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1FA7-9C28-42CB-9611-1B9DA7FF458A}" type="datetimeFigureOut">
              <a:rPr lang="en-US" smtClean="0"/>
              <a:pPr/>
              <a:t>01/17/2021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7B0-2290-4DE3-97EE-44FDC3FBE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1FA7-9C28-42CB-9611-1B9DA7FF458A}" type="datetimeFigureOut">
              <a:rPr lang="en-US" smtClean="0"/>
              <a:pPr/>
              <a:t>01/17/2021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7B0-2290-4DE3-97EE-44FDC3FBE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1FA7-9C28-42CB-9611-1B9DA7FF458A}" type="datetimeFigureOut">
              <a:rPr lang="en-US" smtClean="0"/>
              <a:pPr/>
              <a:t>01/17/2021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7B0-2290-4DE3-97EE-44FDC3FBE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1FA7-9C28-42CB-9611-1B9DA7FF458A}" type="datetimeFigureOut">
              <a:rPr lang="en-US" smtClean="0"/>
              <a:pPr/>
              <a:t>01/17/2021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7B0-2290-4DE3-97EE-44FDC3FBE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1FA7-9C28-42CB-9611-1B9DA7FF458A}" type="datetimeFigureOut">
              <a:rPr lang="en-US" smtClean="0"/>
              <a:pPr/>
              <a:t>01/17/2021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7B0-2290-4DE3-97EE-44FDC3FBE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1FA7-9C28-42CB-9611-1B9DA7FF458A}" type="datetimeFigureOut">
              <a:rPr lang="en-US" smtClean="0"/>
              <a:pPr/>
              <a:t>01/17/2021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7B0-2290-4DE3-97EE-44FDC3FBE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1FA7-9C28-42CB-9611-1B9DA7FF458A}" type="datetimeFigureOut">
              <a:rPr lang="en-US" smtClean="0"/>
              <a:pPr/>
              <a:t>01/17/2021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7B0-2290-4DE3-97EE-44FDC3FBE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21FA7-9C28-42CB-9611-1B9DA7FF458A}" type="datetimeFigureOut">
              <a:rPr lang="en-US" smtClean="0"/>
              <a:pPr/>
              <a:t>01/17/2021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357B0-2290-4DE3-97EE-44FDC3FBE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3810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6000" dirty="0" smtClean="0">
                <a:solidFill>
                  <a:srgbClr val="FF0000"/>
                </a:solidFill>
              </a:rPr>
              <a:t>3- شِدَّةُ الصَّوتِ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3716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>
                <a:solidFill>
                  <a:srgbClr val="0070C0"/>
                </a:solidFill>
              </a:rPr>
              <a:t>بَعْضُ الأصْواتِ مُرتَفِعَةٌ مثل ماء الشّلّال.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7912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>
                <a:solidFill>
                  <a:srgbClr val="0070C0"/>
                </a:solidFill>
              </a:rPr>
              <a:t> الأصْواتِ المُرتَفِعَةٌ تَنْتُجُ عنْ اهتِزازاتٍ كبيرَةٍ.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6" name="Picture 2" descr="Waterfall definition and meaning | Collins English Dictionary"/>
          <p:cNvPicPr>
            <a:picLocks noChangeAspect="1" noChangeArrowheads="1"/>
          </p:cNvPicPr>
          <p:nvPr/>
        </p:nvPicPr>
        <p:blipFill>
          <a:blip r:embed="rId2"/>
          <a:srcRect r="12549" b="20000"/>
          <a:stretch>
            <a:fillRect/>
          </a:stretch>
        </p:blipFill>
        <p:spPr bwMode="auto">
          <a:xfrm>
            <a:off x="2667000" y="2057400"/>
            <a:ext cx="5903382" cy="3602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>
                <a:solidFill>
                  <a:srgbClr val="7030A0"/>
                </a:solidFill>
              </a:rPr>
              <a:t>بَعْضُ الأصْواتِ مُنْخَفِضٌ مثل ماء النّهر.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56388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>
                <a:solidFill>
                  <a:srgbClr val="7030A0"/>
                </a:solidFill>
              </a:rPr>
              <a:t>الأصْواتُ الْمُنْخَفِضةٌ عَنْ اهْتِزازاتٍ صَغيرَةٍ.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15 Major and Important Rivers in India | WildlifeZ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721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JO" sz="4000" b="1" dirty="0" smtClean="0"/>
              <a:t> نشاط</a:t>
            </a:r>
          </a:p>
          <a:p>
            <a:pPr algn="r" rtl="1"/>
            <a:r>
              <a:rPr lang="ar-JO" sz="4000" b="1" dirty="0" smtClean="0"/>
              <a:t>أ</a:t>
            </a:r>
            <a:r>
              <a:rPr lang="ar-JO" sz="4000" b="1" dirty="0" smtClean="0"/>
              <a:t>ُ</a:t>
            </a:r>
            <a:r>
              <a:rPr lang="ar-JO" sz="4000" b="1" dirty="0" smtClean="0"/>
              <a:t>صَنّفُ الأصْواتَ الآتيةَ </a:t>
            </a:r>
            <a:r>
              <a:rPr lang="ar-JO" sz="4000" b="1" dirty="0" smtClean="0"/>
              <a:t>إلى </a:t>
            </a:r>
            <a:r>
              <a:rPr lang="ar-JO" sz="4000" b="1" dirty="0" smtClean="0"/>
              <a:t>مُرْتَفعٍ </a:t>
            </a:r>
            <a:r>
              <a:rPr lang="ar-JO" sz="4000" b="1" dirty="0" smtClean="0"/>
              <a:t>و </a:t>
            </a:r>
            <a:r>
              <a:rPr lang="ar-JO" sz="4000" b="1" dirty="0" smtClean="0"/>
              <a:t>مُنْخَفِض </a:t>
            </a:r>
            <a:r>
              <a:rPr lang="ar-JO" sz="4000" b="1" dirty="0" smtClean="0"/>
              <a:t>:-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 smtClean="0"/>
              <a:t>الدّراجة </a:t>
            </a:r>
            <a:r>
              <a:rPr lang="ar-JO" sz="3600" b="1" dirty="0" smtClean="0"/>
              <a:t>الهوائية – </a:t>
            </a:r>
            <a:r>
              <a:rPr lang="ar-JO" sz="3600" b="1" dirty="0" smtClean="0"/>
              <a:t>الدّراجة النّارية </a:t>
            </a:r>
            <a:r>
              <a:rPr lang="ar-JO" sz="3600" b="1" dirty="0" smtClean="0"/>
              <a:t>– </a:t>
            </a:r>
            <a:r>
              <a:rPr lang="ar-JO" sz="3600" b="1" dirty="0" smtClean="0"/>
              <a:t>صَوتُ القطّة </a:t>
            </a:r>
            <a:r>
              <a:rPr lang="ar-JO" sz="3600" b="1" dirty="0" smtClean="0"/>
              <a:t>– </a:t>
            </a:r>
            <a:r>
              <a:rPr lang="ar-JO" sz="3600" b="1" dirty="0" smtClean="0"/>
              <a:t>صَوت الكلبِ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3058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819400"/>
          <a:ext cx="8305800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2900"/>
                <a:gridCol w="4152900"/>
              </a:tblGrid>
              <a:tr h="721360">
                <a:tc>
                  <a:txBody>
                    <a:bodyPr/>
                    <a:lstStyle/>
                    <a:p>
                      <a:pPr algn="ctr" rtl="1"/>
                      <a:r>
                        <a:rPr lang="ar-JO" sz="4000" b="1" dirty="0" smtClean="0"/>
                        <a:t>صوت منخفض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4000" b="1" dirty="0" smtClean="0"/>
                        <a:t>صوت مرتفع</a:t>
                      </a:r>
                      <a:endParaRPr lang="en-US" sz="4000" b="1" dirty="0"/>
                    </a:p>
                  </a:txBody>
                  <a:tcPr anchor="ctr"/>
                </a:tc>
              </a:tr>
              <a:tr h="72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35593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000" b="1" dirty="0" smtClean="0">
                <a:solidFill>
                  <a:srgbClr val="FF0000"/>
                </a:solidFill>
              </a:rPr>
              <a:t>الدّراجة الهوائيّة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267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000" b="1" smtClean="0">
                <a:solidFill>
                  <a:srgbClr val="FF0000"/>
                </a:solidFill>
              </a:rPr>
              <a:t>صوت </a:t>
            </a:r>
            <a:r>
              <a:rPr lang="ar-JO" sz="4000" b="1" smtClean="0">
                <a:solidFill>
                  <a:srgbClr val="FF0000"/>
                </a:solidFill>
              </a:rPr>
              <a:t>القطّة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5593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000" b="1" dirty="0" smtClean="0">
                <a:solidFill>
                  <a:srgbClr val="FF0000"/>
                </a:solidFill>
              </a:rPr>
              <a:t>الدّراجة النّارية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267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000" b="1" dirty="0" smtClean="0">
                <a:solidFill>
                  <a:srgbClr val="FF0000"/>
                </a:solidFill>
              </a:rPr>
              <a:t>صوت الكلب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0" y="2286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/>
              <a:t>فَكّر: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295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>
                <a:solidFill>
                  <a:srgbClr val="7030A0"/>
                </a:solidFill>
              </a:rPr>
              <a:t>لماذا يضَعُ الرَّجلُ واقياتَ السّمعِ على أُذُنَيْه؟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What drives hearing protection compliance? | 2015-01-05 | ISH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401955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81000"/>
            <a:ext cx="552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8153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95400"/>
            <a:ext cx="441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81000"/>
            <a:ext cx="5934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بوابة الفجر: بالفيديو.. طفل &quot;4 سنوات&quot; يعزف أغنية &quot;Blur song 2&quot; على الطبل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95600"/>
            <a:ext cx="571500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57200"/>
            <a:ext cx="6429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7585" t="16667" r="20042" b="16667"/>
          <a:stretch>
            <a:fillRect/>
          </a:stretch>
        </p:blipFill>
        <p:spPr bwMode="auto">
          <a:xfrm>
            <a:off x="1676400" y="1828800"/>
            <a:ext cx="7086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l="14508" t="19917" r="15026"/>
          <a:stretch>
            <a:fillRect/>
          </a:stretch>
        </p:blipFill>
        <p:spPr bwMode="auto">
          <a:xfrm>
            <a:off x="381000" y="3429000"/>
            <a:ext cx="358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3810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>
                <a:solidFill>
                  <a:srgbClr val="FF0000"/>
                </a:solidFill>
              </a:rPr>
              <a:t>خَصائِصُ الصَّوتِ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14478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>
                <a:solidFill>
                  <a:srgbClr val="FF0000"/>
                </a:solidFill>
              </a:rPr>
              <a:t>1- نَوعُ الصَّوتِ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438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>
                <a:solidFill>
                  <a:srgbClr val="0070C0"/>
                </a:solidFill>
              </a:rPr>
              <a:t>تَخْتَلِفُ الأصْواتُ في نَوعِها باخْتِلافِ مَصْدَرِها.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7170" name="AutoShape 2" descr="Buy Rise N Shine Metal Alarm Clock With Night LED Display (Multi) Online at  Low Prices in India - Amazon.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uy Rise N Shine Metal Alarm Clock With Night LED Display (Multi) Online at  Low Prices in India - Amazon.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Buy Rise N Shine Metal Alarm Clock With Night LED Display (Multi) Online at  Low Prices in India - Amazon.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200400"/>
            <a:ext cx="3352800" cy="3352800"/>
          </a:xfrm>
          <a:prstGeom prst="rect">
            <a:avLst/>
          </a:prstGeom>
          <a:noFill/>
        </p:spPr>
      </p:pic>
      <p:pic>
        <p:nvPicPr>
          <p:cNvPr id="7176" name="Picture 8" descr="where to buy a ringing bell OFF 53% - Online Shopping Site for Fashion &amp;  Lifestyle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42" r="17895"/>
          <a:stretch>
            <a:fillRect/>
          </a:stretch>
        </p:blipFill>
        <p:spPr bwMode="auto">
          <a:xfrm>
            <a:off x="609600" y="3429000"/>
            <a:ext cx="3874008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JO" sz="4400" b="1" dirty="0" smtClean="0"/>
              <a:t> نشاط</a:t>
            </a:r>
          </a:p>
          <a:p>
            <a:pPr algn="r" rtl="1"/>
            <a:r>
              <a:rPr lang="ar-JO" sz="4400" b="1" dirty="0" smtClean="0"/>
              <a:t>ماذا نَسمّي صَوْتَ كُلّ مِن :-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1905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 smtClean="0"/>
              <a:t>الْماءِ :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667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 smtClean="0"/>
              <a:t>الْحَمامِ :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4069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 smtClean="0"/>
              <a:t>الْأَسَدِ :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1689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 smtClean="0"/>
              <a:t>وَرَقِ الشَّجَر :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49309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 smtClean="0"/>
              <a:t>اَلقِطّةِ :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905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 smtClean="0">
                <a:solidFill>
                  <a:srgbClr val="FF0000"/>
                </a:solidFill>
              </a:rPr>
              <a:t>خَرير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2667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 smtClean="0">
                <a:solidFill>
                  <a:srgbClr val="FF0000"/>
                </a:solidFill>
              </a:rPr>
              <a:t>هَديل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34069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 smtClean="0">
                <a:solidFill>
                  <a:srgbClr val="FF0000"/>
                </a:solidFill>
              </a:rPr>
              <a:t>زَئير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1689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 smtClean="0">
                <a:solidFill>
                  <a:srgbClr val="FF0000"/>
                </a:solidFill>
              </a:rPr>
              <a:t>حَفيف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49309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 smtClean="0">
                <a:solidFill>
                  <a:srgbClr val="FF0000"/>
                </a:solidFill>
              </a:rPr>
              <a:t>مِواء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2286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>
                <a:solidFill>
                  <a:srgbClr val="FF0000"/>
                </a:solidFill>
              </a:rPr>
              <a:t>2- دَرَجَةُ الصَّوتِ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>
                <a:solidFill>
                  <a:srgbClr val="0070C0"/>
                </a:solidFill>
              </a:rPr>
              <a:t>بَعْضُ الأصْواتِ رَفيعٌ كَصَوتِ الْمَرأَةِ،وَبعضُها غليظٌ كَصَوتِ الرَّجُلِ.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Man And Woman Clipart - Man And Woman Cartoon, Cliparts &amp; Cartoons - Jing.f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t="2139" r="49384" b="5882"/>
          <a:stretch>
            <a:fillRect/>
          </a:stretch>
        </p:blipFill>
        <p:spPr bwMode="auto">
          <a:xfrm>
            <a:off x="5257800" y="2514600"/>
            <a:ext cx="2480930" cy="4267200"/>
          </a:xfrm>
          <a:prstGeom prst="rect">
            <a:avLst/>
          </a:prstGeom>
          <a:noFill/>
        </p:spPr>
      </p:pic>
      <p:pic>
        <p:nvPicPr>
          <p:cNvPr id="5" name="Picture 2" descr="Man And Woman Clipart - Man And Woman Cartoon, Cliparts &amp; Cartoons - Jing.f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50616" t="11024" b="5882"/>
          <a:stretch>
            <a:fillRect/>
          </a:stretch>
        </p:blipFill>
        <p:spPr bwMode="auto">
          <a:xfrm>
            <a:off x="1219200" y="2534356"/>
            <a:ext cx="2667000" cy="424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JO" sz="4000" b="1" dirty="0" smtClean="0"/>
              <a:t> نشاط</a:t>
            </a:r>
          </a:p>
          <a:p>
            <a:pPr algn="r" rtl="1"/>
            <a:r>
              <a:rPr lang="ar-JO" sz="4000" b="1" dirty="0" smtClean="0"/>
              <a:t>أُصَنّفُ الأصْواتَ الْآتيةَ إِلى رَفيعٍ و غَليظٍ :-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 smtClean="0"/>
              <a:t>صَوْتُ الطَّبْلِ – صَوتُ الْبَقَرةِ – صَوتُ الأسَدِ – صَوتُ العُصْفورِ – صَوْتُ الضّفدَعِ – صَوْتُ القِطة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058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819400"/>
          <a:ext cx="8305800" cy="360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2900"/>
                <a:gridCol w="4152900"/>
              </a:tblGrid>
              <a:tr h="721360">
                <a:tc>
                  <a:txBody>
                    <a:bodyPr/>
                    <a:lstStyle/>
                    <a:p>
                      <a:pPr algn="ctr" rtl="1"/>
                      <a:r>
                        <a:rPr lang="ar-JO" sz="4000" b="1" dirty="0" smtClean="0"/>
                        <a:t>صوت غليظ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4000" b="1" dirty="0" smtClean="0"/>
                        <a:t>صوت رفيع</a:t>
                      </a:r>
                      <a:endParaRPr lang="en-US" sz="4000" b="1" dirty="0"/>
                    </a:p>
                  </a:txBody>
                  <a:tcPr anchor="ctr"/>
                </a:tc>
              </a:tr>
              <a:tr h="72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1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1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35593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000" b="1" dirty="0" smtClean="0">
                <a:solidFill>
                  <a:srgbClr val="FF0000"/>
                </a:solidFill>
              </a:rPr>
              <a:t>صوت الطبل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267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000" b="1" dirty="0" smtClean="0">
                <a:solidFill>
                  <a:srgbClr val="FF0000"/>
                </a:solidFill>
              </a:rPr>
              <a:t>صوت البقرة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0071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000" b="1" dirty="0" smtClean="0">
                <a:solidFill>
                  <a:srgbClr val="FF0000"/>
                </a:solidFill>
              </a:rPr>
              <a:t>صوت الأسد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715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000" b="1" dirty="0" smtClean="0">
                <a:solidFill>
                  <a:srgbClr val="FF0000"/>
                </a:solidFill>
              </a:rPr>
              <a:t>صوت الضفدع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5593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000" b="1" dirty="0" smtClean="0">
                <a:solidFill>
                  <a:srgbClr val="FF0000"/>
                </a:solidFill>
              </a:rPr>
              <a:t>صوت العصفور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267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000" b="1" dirty="0" smtClean="0">
                <a:solidFill>
                  <a:srgbClr val="FF0000"/>
                </a:solidFill>
              </a:rPr>
              <a:t>صوت القطة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165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25</cp:revision>
  <dcterms:created xsi:type="dcterms:W3CDTF">2021-01-15T14:46:51Z</dcterms:created>
  <dcterms:modified xsi:type="dcterms:W3CDTF">2021-01-17T19:25:07Z</dcterms:modified>
</cp:coreProperties>
</file>